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1" r:id="rId3"/>
    <p:sldId id="283" r:id="rId4"/>
    <p:sldId id="279" r:id="rId5"/>
    <p:sldId id="284" r:id="rId6"/>
    <p:sldId id="263" r:id="rId7"/>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25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ERCOT Reporting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AD4C7F0C-FD0F-4898-A13D-3107694791A7}">
      <dgm:prSet phldrT="[Text]" custT="1"/>
      <dgm:spPr>
        <a:solidFill>
          <a:schemeClr val="bg1">
            <a:alpha val="90000"/>
          </a:schemeClr>
        </a:solidFill>
      </dgm:spPr>
      <dgm:t>
        <a:bodyPr anchor="ctr" anchorCtr="0"/>
        <a:lstStyle/>
        <a:p>
          <a:pPr algn="l">
            <a:lnSpc>
              <a:spcPct val="90000"/>
            </a:lnSpc>
          </a:pPr>
          <a:endParaRPr lang="en-US" sz="2400" b="1" dirty="0">
            <a:solidFill>
              <a:srgbClr val="FF0000"/>
            </a:solidFill>
          </a:endParaRPr>
        </a:p>
      </dgm:t>
    </dgm:pt>
    <dgm:pt modelId="{AE3C462F-F758-4EA4-BF5A-70F4316CD532}" type="parTrans" cxnId="{F60429FD-1497-4FFD-B6D1-6F0142F4C7F4}">
      <dgm:prSet/>
      <dgm:spPr/>
      <dgm:t>
        <a:bodyPr/>
        <a:lstStyle/>
        <a:p>
          <a:endParaRPr lang="en-US"/>
        </a:p>
      </dgm:t>
    </dgm:pt>
    <dgm:pt modelId="{F83E75F5-49A3-49E7-BED6-060D354E7EA3}" type="sibTrans" cxnId="{F60429FD-1497-4FFD-B6D1-6F0142F4C7F4}">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0E2106AF-8EFA-4F5B-B6D7-DFB9A7AE53C9}">
      <dgm:prSet phldrT="[Text]" custT="1"/>
      <dgm:spPr>
        <a:solidFill>
          <a:schemeClr val="bg1">
            <a:alpha val="90000"/>
          </a:schemeClr>
        </a:solidFill>
      </dgm:spPr>
      <dgm:t>
        <a:bodyPr anchor="ctr" anchorCtr="0"/>
        <a:lstStyle/>
        <a:p>
          <a:pPr algn="just">
            <a:lnSpc>
              <a:spcPct val="90000"/>
            </a:lnSpc>
          </a:pPr>
          <a:r>
            <a:rPr lang="en-US" sz="2000" b="1" u="sng" dirty="0">
              <a:solidFill>
                <a:schemeClr val="tx1"/>
              </a:solidFill>
            </a:rPr>
            <a:t>Listserv Activity </a:t>
          </a:r>
          <a:r>
            <a:rPr lang="en-US" sz="2000" b="0" dirty="0">
              <a:solidFill>
                <a:schemeClr val="tx1"/>
              </a:solidFill>
            </a:rPr>
            <a:t>– Update to listserv lag in emails sent on 1/12: a throttle was removed, and performance returned to as expected. The lag was due to the growth in the TXANS distribution reported last month from 20K to 26K subscribers.</a:t>
          </a:r>
        </a:p>
      </dgm:t>
    </dgm:pt>
    <dgm:pt modelId="{1F9F9B38-9145-4514-923F-0F611A924829}" type="parTrans" cxnId="{F7CA7F95-EA4A-4075-8A43-25897A1706D0}">
      <dgm:prSet/>
      <dgm:spPr/>
      <dgm:t>
        <a:bodyPr/>
        <a:lstStyle/>
        <a:p>
          <a:endParaRPr lang="en-US"/>
        </a:p>
      </dgm:t>
    </dgm:pt>
    <dgm:pt modelId="{21B2FF87-042B-4812-BD63-F351CC5DBF59}" type="sibTrans" cxnId="{F7CA7F95-EA4A-4075-8A43-25897A1706D0}">
      <dgm:prSet/>
      <dgm:spPr/>
      <dgm:t>
        <a:bodyPr/>
        <a:lstStyle/>
        <a:p>
          <a:endParaRPr lang="en-US"/>
        </a:p>
      </dgm:t>
    </dgm:pt>
    <dgm:pt modelId="{E6720AA0-D7F5-481E-BC3E-30AA645C9034}">
      <dgm:prSet phldrT="[Text]" custT="1"/>
      <dgm:spPr>
        <a:solidFill>
          <a:schemeClr val="bg1">
            <a:alpha val="90000"/>
          </a:schemeClr>
        </a:solidFill>
      </dgm:spPr>
      <dgm:t>
        <a:bodyPr anchor="ctr" anchorCtr="0"/>
        <a:lstStyle/>
        <a:p>
          <a:pPr algn="just">
            <a:lnSpc>
              <a:spcPct val="100000"/>
            </a:lnSpc>
          </a:pPr>
          <a:endParaRPr lang="en-US" sz="500" b="1" dirty="0">
            <a:solidFill>
              <a:srgbClr val="FF0000"/>
            </a:solidFill>
          </a:endParaRPr>
        </a:p>
      </dgm:t>
    </dgm:pt>
    <dgm:pt modelId="{F4F4F63A-7028-4BB2-8998-C50214FC2CFE}" type="parTrans" cxnId="{AEAB6AB9-6AC7-4BB8-A2AE-3FC60B7EC9B5}">
      <dgm:prSet/>
      <dgm:spPr/>
      <dgm:t>
        <a:bodyPr/>
        <a:lstStyle/>
        <a:p>
          <a:endParaRPr lang="en-US"/>
        </a:p>
      </dgm:t>
    </dgm:pt>
    <dgm:pt modelId="{AD138240-D5E9-4B81-995E-5A53021D6EEE}" type="sibTrans" cxnId="{AEAB6AB9-6AC7-4BB8-A2AE-3FC60B7EC9B5}">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76A4A80B-A9F3-4F31-B2C2-25FC85A91732}">
      <dgm:prSet phldrT="[Text]" custT="1"/>
      <dgm:spPr>
        <a:solidFill>
          <a:schemeClr val="bg1">
            <a:alpha val="90000"/>
          </a:schemeClr>
        </a:solidFill>
      </dgm:spPr>
      <dgm:t>
        <a:bodyPr anchor="ctr" anchorCtr="0"/>
        <a:lstStyle/>
        <a:p>
          <a:pPr algn="just">
            <a:lnSpc>
              <a:spcPct val="90000"/>
            </a:lnSpc>
          </a:pPr>
          <a:r>
            <a:rPr lang="en-US" sz="2000" b="1" u="sng" dirty="0">
              <a:solidFill>
                <a:schemeClr val="tx1"/>
              </a:solidFill>
            </a:rPr>
            <a:t>SCR817</a:t>
          </a:r>
          <a:r>
            <a:rPr lang="en-US" sz="2000" b="1" u="none" dirty="0">
              <a:solidFill>
                <a:schemeClr val="tx1"/>
              </a:solidFill>
            </a:rPr>
            <a:t> </a:t>
          </a:r>
          <a:r>
            <a:rPr lang="en-US" sz="2000" b="0" u="none" dirty="0">
              <a:solidFill>
                <a:schemeClr val="tx1"/>
              </a:solidFill>
            </a:rPr>
            <a:t>– ERCOT currently working on the Inadvertent Gain revisions for the User’s Guide which may impact a few other areas of the RMG. The group decided to preserve all RMG revisions until SCR817 business requirements and user’s guides drafts have been reviewed in order to submit only one RMGRR.</a:t>
          </a:r>
          <a:endParaRPr lang="en-US" sz="2000" b="0" u="sng" dirty="0">
            <a:solidFill>
              <a:schemeClr val="tx1"/>
            </a:solidFill>
          </a:endParaRPr>
        </a:p>
      </dgm:t>
    </dgm:pt>
    <dgm:pt modelId="{E1119841-ECDA-419F-80CD-7B840CD1B721}" type="parTrans" cxnId="{AF26A9A2-6214-4177-AA63-DA508B2F5455}">
      <dgm:prSet/>
      <dgm:spPr/>
      <dgm:t>
        <a:bodyPr/>
        <a:lstStyle/>
        <a:p>
          <a:endParaRPr lang="en-US"/>
        </a:p>
      </dgm:t>
    </dgm:pt>
    <dgm:pt modelId="{D2CA38A9-DF7D-49CB-9301-C721F1886DEA}" type="sibTrans" cxnId="{AF26A9A2-6214-4177-AA63-DA508B2F5455}">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E15C1410-7F0E-4185-926C-39F817A0C3D4}">
      <dgm:prSet phldrT="[Text]" custT="1"/>
      <dgm:spPr>
        <a:solidFill>
          <a:schemeClr val="bg1">
            <a:alpha val="90000"/>
          </a:schemeClr>
        </a:solidFill>
      </dgm:spPr>
      <dgm:t>
        <a:bodyPr anchor="ctr" anchorCtr="0"/>
        <a:lstStyle/>
        <a:p>
          <a:pPr algn="just">
            <a:lnSpc>
              <a:spcPct val="90000"/>
            </a:lnSpc>
          </a:pPr>
          <a:r>
            <a:rPr lang="en-US" sz="2000" b="1" u="sng" dirty="0">
              <a:solidFill>
                <a:schemeClr val="tx1"/>
              </a:solidFill>
              <a:latin typeface="Calibri" panose="020F0502020204030204" pitchFamily="34" charset="0"/>
              <a:ea typeface="+mn-ea"/>
              <a:cs typeface="Calibri" panose="020F0502020204030204" pitchFamily="34" charset="0"/>
            </a:rPr>
            <a:t>MIS API project update </a:t>
          </a:r>
          <a:r>
            <a:rPr lang="en-US" sz="2000" b="0" dirty="0">
              <a:solidFill>
                <a:schemeClr val="tx1"/>
              </a:solidFill>
              <a:latin typeface="Calibri" panose="020F0502020204030204" pitchFamily="34" charset="0"/>
              <a:ea typeface="+mn-ea"/>
              <a:cs typeface="Calibri" panose="020F0502020204030204" pitchFamily="34" charset="0"/>
            </a:rPr>
            <a:t>– Released weekend of 12/9 – 12/10 and is reportedly functioning well. A couple of follow up issues reported, one being missing ‘key date’ requested for initiating transactions if the viewer is not the submitter. A few defects were found in the first round of corrective testing; therefore, a second round of testing is being performed.</a:t>
          </a:r>
          <a:endParaRPr lang="en-US" sz="3600" b="0" dirty="0"/>
        </a:p>
      </dgm:t>
    </dgm:pt>
    <dgm:pt modelId="{FA584E19-5F98-4075-AE8C-CDAAA03AEE0D}" type="parTrans" cxnId="{88C32A1D-DD90-44C2-A691-1200AF962A42}">
      <dgm:prSet/>
      <dgm:spPr/>
      <dgm:t>
        <a:bodyPr/>
        <a:lstStyle/>
        <a:p>
          <a:endParaRPr lang="en-US"/>
        </a:p>
      </dgm:t>
    </dgm:pt>
    <dgm:pt modelId="{C6D9BD8B-69F1-435E-A049-CA6C9C403599}" type="sibTrans" cxnId="{88C32A1D-DD90-44C2-A691-1200AF962A42}">
      <dgm:prSet/>
      <dgm:spPr/>
      <dgm:t>
        <a:bodyPr/>
        <a:lstStyle/>
        <a:p>
          <a:endParaRPr lang="en-US"/>
        </a:p>
      </dgm:t>
    </dgm:pt>
    <dgm:pt modelId="{F8720C54-3DD7-4907-83B7-585A60E775CF}">
      <dgm:prSet phldrT="[Text]" custT="1"/>
      <dgm:spPr>
        <a:solidFill>
          <a:schemeClr val="bg1">
            <a:alpha val="90000"/>
          </a:schemeClr>
        </a:solidFill>
      </dgm:spPr>
      <dgm:t>
        <a:bodyPr anchor="ctr" anchorCtr="0"/>
        <a:lstStyle/>
        <a:p>
          <a:pPr algn="just">
            <a:lnSpc>
              <a:spcPct val="90000"/>
            </a:lnSpc>
            <a:buFont typeface="Arial" panose="020B0604020202020204" pitchFamily="34" charset="0"/>
            <a:buChar char="•"/>
          </a:pPr>
          <a:r>
            <a:rPr lang="en-US" sz="2000" b="1" u="sng" dirty="0"/>
            <a:t>Retail Incident 2/12</a:t>
          </a:r>
          <a:r>
            <a:rPr lang="en-US" sz="2000" b="1" u="none" dirty="0"/>
            <a:t> </a:t>
          </a:r>
          <a:r>
            <a:rPr lang="en-US" sz="2000" b="0" u="none" dirty="0"/>
            <a:t>– ERCOT was unable to send transactions for ~1hour from 7:56AM-8:57AM as well as reporting was affected. Issue triggered by a known bug which a new data center and storage refresh in 3-4 weeks may correct. Two market notices were sent to notice_extracts_retail@lists.ercot.com and notice_operations_retail@lists.ercot.com.</a:t>
          </a:r>
          <a:endParaRPr lang="en-US" sz="2000" b="0" u="sng" dirty="0"/>
        </a:p>
      </dgm:t>
    </dgm:pt>
    <dgm:pt modelId="{9C5E7A0F-00E6-4B80-83AB-741570CD349D}" type="parTrans" cxnId="{8F17864D-D50C-4EAA-B971-5EC6DC98EF95}">
      <dgm:prSet/>
      <dgm:spPr/>
      <dgm:t>
        <a:bodyPr/>
        <a:lstStyle/>
        <a:p>
          <a:endParaRPr lang="en-US"/>
        </a:p>
      </dgm:t>
    </dgm:pt>
    <dgm:pt modelId="{2A7BC221-672E-4FC3-882F-E5486968D738}" type="sibTrans" cxnId="{8F17864D-D50C-4EAA-B971-5EC6DC98EF95}">
      <dgm:prSet/>
      <dgm:spPr/>
      <dgm:t>
        <a:bodyPr/>
        <a:lstStyle/>
        <a:p>
          <a:endParaRPr lang="en-US"/>
        </a:p>
      </dgm:t>
    </dgm:pt>
    <dgm:pt modelId="{1616B780-130C-4489-8015-5B7727E71914}">
      <dgm:prSet phldrT="[Text]" custT="1"/>
      <dgm:spPr>
        <a:solidFill>
          <a:schemeClr val="bg1">
            <a:alpha val="90000"/>
          </a:schemeClr>
        </a:solidFill>
      </dgm:spPr>
      <dgm:t>
        <a:bodyPr anchor="ctr" anchorCtr="0"/>
        <a:lstStyle/>
        <a:p>
          <a:pPr algn="just">
            <a:lnSpc>
              <a:spcPct val="90000"/>
            </a:lnSpc>
            <a:buFont typeface="Arial" panose="020B0604020202020204" pitchFamily="34" charset="0"/>
            <a:buChar char="•"/>
          </a:pPr>
          <a:endParaRPr lang="en-US" sz="500" b="0" u="sng" dirty="0"/>
        </a:p>
      </dgm:t>
    </dgm:pt>
    <dgm:pt modelId="{8CD62D38-3DF6-4F3A-92D1-742D49A5F97A}" type="parTrans" cxnId="{F4314A4D-0735-44B5-9582-32F4296D3752}">
      <dgm:prSet/>
      <dgm:spPr/>
      <dgm:t>
        <a:bodyPr/>
        <a:lstStyle/>
        <a:p>
          <a:endParaRPr lang="en-US"/>
        </a:p>
      </dgm:t>
    </dgm:pt>
    <dgm:pt modelId="{B23F14C2-1F74-4D6C-A372-2B787DD37545}" type="sibTrans" cxnId="{F4314A4D-0735-44B5-9582-32F4296D3752}">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38767" custLinFactY="-8060" custLinFactNeighborX="-736" custLinFactNeighborY="-100000">
        <dgm:presLayoutVars>
          <dgm:bulletEnabled val="1"/>
        </dgm:presLayoutVars>
      </dgm:prSet>
      <dgm:spPr/>
    </dgm:pt>
  </dgm:ptLst>
  <dgm:cxnLst>
    <dgm:cxn modelId="{39DDC214-6FC1-454E-88EC-0DDBEDCA2EF5}" type="presOf" srcId="{0CECDB57-B9D3-44E6-A2D1-2B3212E4F9DC}" destId="{12E172B9-01B0-436D-9684-1CCC8FA3FE5C}" srcOrd="0" destOrd="13" presId="urn:microsoft.com/office/officeart/2005/8/layout/list1"/>
    <dgm:cxn modelId="{88C32A1D-DD90-44C2-A691-1200AF962A42}" srcId="{FA84BF92-43C6-4E94-A77F-6263E68B6783}" destId="{E15C1410-7F0E-4185-926C-39F817A0C3D4}" srcOrd="4" destOrd="0" parTransId="{FA584E19-5F98-4075-AE8C-CDAAA03AEE0D}" sibTransId="{C6D9BD8B-69F1-435E-A049-CA6C9C403599}"/>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B23A0731-79E2-4270-AAB6-7A1EE80C9C3D}" type="presOf" srcId="{F18887B4-A9C2-4B49-ABE8-49DF326452E7}" destId="{12E172B9-01B0-436D-9684-1CCC8FA3FE5C}" srcOrd="0" destOrd="19"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10" destOrd="0" parTransId="{97BDA069-1255-4E85-B88A-6FCCDC7B7136}" sibTransId="{A4CF7CFA-5064-4465-83D7-9FEE5A29D561}"/>
    <dgm:cxn modelId="{4176E43E-FDED-4F11-8E1C-D5C82883D1F3}" type="presOf" srcId="{94550AC5-755B-4FE2-BC99-418571DCBADA}" destId="{12E172B9-01B0-436D-9684-1CCC8FA3FE5C}" srcOrd="0" destOrd="7"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16" presId="urn:microsoft.com/office/officeart/2005/8/layout/list1"/>
    <dgm:cxn modelId="{A1F9B648-F63C-432A-A4F3-E26A8CBE4719}" type="presOf" srcId="{FCEFAC0C-5069-4448-A59D-67F3FF38F006}" destId="{12E172B9-01B0-436D-9684-1CCC8FA3FE5C}" srcOrd="0" destOrd="15" presId="urn:microsoft.com/office/officeart/2005/8/layout/list1"/>
    <dgm:cxn modelId="{F4314A4D-0735-44B5-9582-32F4296D3752}" srcId="{FA84BF92-43C6-4E94-A77F-6263E68B6783}" destId="{1616B780-130C-4489-8015-5B7727E71914}" srcOrd="3" destOrd="0" parTransId="{8CD62D38-3DF6-4F3A-92D1-742D49A5F97A}" sibTransId="{B23F14C2-1F74-4D6C-A372-2B787DD37545}"/>
    <dgm:cxn modelId="{8F17864D-D50C-4EAA-B971-5EC6DC98EF95}" srcId="{FA84BF92-43C6-4E94-A77F-6263E68B6783}" destId="{F8720C54-3DD7-4907-83B7-585A60E775CF}" srcOrd="2" destOrd="0" parTransId="{9C5E7A0F-00E6-4B80-83AB-741570CD349D}" sibTransId="{2A7BC221-672E-4FC3-882F-E5486968D738}"/>
    <dgm:cxn modelId="{9053C470-8B53-4320-856A-F4DAFABBF9A5}" type="presOf" srcId="{0E2106AF-8EFA-4F5B-B6D7-DFB9A7AE53C9}" destId="{12E172B9-01B0-436D-9684-1CCC8FA3FE5C}" srcOrd="0" destOrd="6" presId="urn:microsoft.com/office/officeart/2005/8/layout/list1"/>
    <dgm:cxn modelId="{4D6A1677-FACA-4FC2-9BAD-D795E46A726B}" srcId="{AD4C7F0C-FD0F-4898-A13D-3107694791A7}" destId="{0CECDB57-B9D3-44E6-A2D1-2B3212E4F9DC}" srcOrd="0" destOrd="0" parTransId="{192466B8-3FF2-4C5B-A04F-2D616EACCEE2}" sibTransId="{4171523B-F827-47D5-B708-BFF4D519D913}"/>
    <dgm:cxn modelId="{37B62457-56F2-4E5F-9626-E38527A8F72E}" type="presOf" srcId="{1616B780-130C-4489-8015-5B7727E71914}" destId="{12E172B9-01B0-436D-9684-1CCC8FA3FE5C}" srcOrd="0" destOrd="3" presId="urn:microsoft.com/office/officeart/2005/8/layout/list1"/>
    <dgm:cxn modelId="{DD48DB58-3F86-4D61-8F9C-D900565CCF29}" type="presOf" srcId="{F9A36B2E-3D32-427C-B6D2-3234E6BF0C93}" destId="{12E172B9-01B0-436D-9684-1CCC8FA3FE5C}" srcOrd="0" destOrd="10" presId="urn:microsoft.com/office/officeart/2005/8/layout/list1"/>
    <dgm:cxn modelId="{0C8D335A-1E31-4D71-A435-F30023CACF77}" type="presOf" srcId="{263CFF6C-8696-4F6A-9EB7-628D97548AAD}" destId="{12E172B9-01B0-436D-9684-1CCC8FA3FE5C}" srcOrd="0" destOrd="11" presId="urn:microsoft.com/office/officeart/2005/8/layout/list1"/>
    <dgm:cxn modelId="{E3D56A7A-83E3-4EFF-9C59-322EF44762C9}" type="presOf" srcId="{226B0FD5-C8F1-4A31-92EE-7133608D07F3}" destId="{12E172B9-01B0-436D-9684-1CCC8FA3FE5C}" srcOrd="0" destOrd="9"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2" destOrd="0" parTransId="{480C3FD9-8EB1-4EE2-B4F9-2C138C6BD6D0}" sibTransId="{9E5FF257-C3DA-4EA6-B516-DEDC36EB687B}"/>
    <dgm:cxn modelId="{CCAE0588-6A04-4E4F-87A6-969C4A8AC45C}" type="presOf" srcId="{E15C1410-7F0E-4185-926C-39F817A0C3D4}" destId="{12E172B9-01B0-436D-9684-1CCC8FA3FE5C}" srcOrd="0" destOrd="4" presId="urn:microsoft.com/office/officeart/2005/8/layout/list1"/>
    <dgm:cxn modelId="{53FE3A94-2A7C-4489-88CD-2B784B95DDA8}" type="presOf" srcId="{74E390F1-7AF1-432A-99A0-B8F1B85D20B3}" destId="{12E172B9-01B0-436D-9684-1CCC8FA3FE5C}" srcOrd="0" destOrd="18" presId="urn:microsoft.com/office/officeart/2005/8/layout/list1"/>
    <dgm:cxn modelId="{F7CA7F95-EA4A-4075-8A43-25897A1706D0}" srcId="{FA84BF92-43C6-4E94-A77F-6263E68B6783}" destId="{0E2106AF-8EFA-4F5B-B6D7-DFB9A7AE53C9}" srcOrd="5" destOrd="0" parTransId="{1F9F9B38-9145-4514-923F-0F611A924829}" sibTransId="{21B2FF87-042B-4812-BD63-F351CC5DBF59}"/>
    <dgm:cxn modelId="{1B216798-B512-402E-9FF6-18FE7E53DA3D}" srcId="{FA84BF92-43C6-4E94-A77F-6263E68B6783}" destId="{F18887B4-A9C2-4B49-ABE8-49DF326452E7}" srcOrd="11" destOrd="0" parTransId="{CE36CAE3-5A27-4090-ABCC-90C2B2DA4F88}" sibTransId="{08076DF6-76C1-494E-95E8-6622E5A06ECB}"/>
    <dgm:cxn modelId="{C8574798-3ECD-4B9E-85DD-58961791511C}" srcId="{FA84BF92-43C6-4E94-A77F-6263E68B6783}" destId="{EF487C93-5E55-4DAF-B79D-ADDE8830BA0C}" srcOrd="9" destOrd="0" parTransId="{2C58708F-C7CE-45B7-9B32-0810D9FFD79A}" sibTransId="{E4E6C7DA-0DCE-4085-9AAA-A8B306BC756D}"/>
    <dgm:cxn modelId="{AF26A9A2-6214-4177-AA63-DA508B2F5455}" srcId="{FA84BF92-43C6-4E94-A77F-6263E68B6783}" destId="{76A4A80B-A9F3-4F31-B2C2-25FC85A91732}" srcOrd="7" destOrd="0" parTransId="{E1119841-ECDA-419F-80CD-7B840CD1B721}" sibTransId="{D2CA38A9-DF7D-49CB-9301-C721F1886DEA}"/>
    <dgm:cxn modelId="{E10B46AC-F791-4473-90F0-88FB3E5093F9}" srcId="{76A4A80B-A9F3-4F31-B2C2-25FC85A91732}" destId="{226B0FD5-C8F1-4A31-92EE-7133608D07F3}" srcOrd="0" destOrd="0" parTransId="{6BAB4B72-5E31-437F-BA9F-1C8BAD622EBB}" sibTransId="{9B6AC911-7C23-4037-8F88-6A4709B859E4}"/>
    <dgm:cxn modelId="{2E5AFDAE-E8EE-4CF7-AAFE-853A1D0707CF}" srcId="{76A4A80B-A9F3-4F31-B2C2-25FC85A91732}" destId="{F9A36B2E-3D32-427C-B6D2-3234E6BF0C93}" srcOrd="1" destOrd="0" parTransId="{3FE0C6DD-321E-49CC-B900-89077B80B3FE}" sibTransId="{0FB94073-DD7B-4A99-B186-A08DE8A2AAA4}"/>
    <dgm:cxn modelId="{950E0FB1-AE7A-4B5B-90C3-644F310F6CA0}" type="presOf" srcId="{D45AA15C-ACDC-4858-A60B-A8623616E445}" destId="{12E172B9-01B0-436D-9684-1CCC8FA3FE5C}" srcOrd="0" destOrd="20" presId="urn:microsoft.com/office/officeart/2005/8/layout/list1"/>
    <dgm:cxn modelId="{AEAB6AB9-6AC7-4BB8-A2AE-3FC60B7EC9B5}" srcId="{E15C1410-7F0E-4185-926C-39F817A0C3D4}" destId="{E6720AA0-D7F5-481E-BC3E-30AA645C9034}" srcOrd="0" destOrd="0" parTransId="{F4F4F63A-7028-4BB2-8998-C50214FC2CFE}" sibTransId="{AD138240-D5E9-4B81-995E-5A53021D6EEE}"/>
    <dgm:cxn modelId="{5E4C1FBF-9CD0-4AFF-8A7E-881006FD6D87}" type="presOf" srcId="{F8720C54-3DD7-4907-83B7-585A60E775CF}" destId="{12E172B9-01B0-436D-9684-1CCC8FA3FE5C}" srcOrd="0" destOrd="2" presId="urn:microsoft.com/office/officeart/2005/8/layout/list1"/>
    <dgm:cxn modelId="{A31892C0-AF46-441B-99A6-9B942F13566D}" srcId="{AD4C7F0C-FD0F-4898-A13D-3107694791A7}" destId="{FCEFAC0C-5069-4448-A59D-67F3FF38F006}" srcOrd="2"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331665CB-018B-4FA1-8206-E89A18A785B5}" srcId="{AD4C7F0C-FD0F-4898-A13D-3107694791A7}" destId="{5AF85BF6-DD91-42CE-84E2-B98D52B18B5B}" srcOrd="1" destOrd="0" parTransId="{8024007F-6F3B-47DA-AD18-359D35A22394}" sibTransId="{5B2ABAF9-1FC4-4A0B-B20A-0758D3A12001}"/>
    <dgm:cxn modelId="{8B44A4CE-EEBE-4831-BA79-78EC57A141A0}" type="presOf" srcId="{76A4A80B-A9F3-4F31-B2C2-25FC85A91732}" destId="{12E172B9-01B0-436D-9684-1CCC8FA3FE5C}" srcOrd="0" destOrd="8" presId="urn:microsoft.com/office/officeart/2005/8/layout/list1"/>
    <dgm:cxn modelId="{A29359D6-D4DC-4749-9D2D-64F72F786730}" srcId="{76A4A80B-A9F3-4F31-B2C2-25FC85A91732}" destId="{263CFF6C-8696-4F6A-9EB7-628D97548AAD}" srcOrd="2" destOrd="0" parTransId="{A043C1D6-F430-46C4-B296-68806E48B67A}" sibTransId="{CDABCD78-7AF2-430B-BCD5-72F16543D760}"/>
    <dgm:cxn modelId="{BF43E7D7-4876-4F08-A970-02BE68EB30D0}" srcId="{FA84BF92-43C6-4E94-A77F-6263E68B6783}" destId="{94550AC5-755B-4FE2-BC99-418571DCBADA}" srcOrd="6" destOrd="0" parTransId="{AFF17592-D8D3-48B6-9DA0-9DBBD36BDB49}" sibTransId="{5F933F13-77D4-474D-BF80-CCFE77C06778}"/>
    <dgm:cxn modelId="{05A690E2-0105-4346-9445-82CDC7965746}" type="presOf" srcId="{94C110E6-5461-46AA-8C04-078B6F0C89A9}" destId="{12E172B9-01B0-436D-9684-1CCC8FA3FE5C}" srcOrd="0" destOrd="17" presId="urn:microsoft.com/office/officeart/2005/8/layout/list1"/>
    <dgm:cxn modelId="{CCB438E3-E93C-400B-B9F0-3A7CBCC7AB66}" type="presOf" srcId="{C8BAF929-6746-4A55-8092-1987E15E9A3A}" destId="{12E172B9-01B0-436D-9684-1CCC8FA3FE5C}" srcOrd="0" destOrd="1" presId="urn:microsoft.com/office/officeart/2005/8/layout/list1"/>
    <dgm:cxn modelId="{137E80F1-5AD6-4BCF-9153-60A086722271}" type="presOf" srcId="{E6720AA0-D7F5-481E-BC3E-30AA645C9034}" destId="{12E172B9-01B0-436D-9684-1CCC8FA3FE5C}" srcOrd="0" destOrd="5" presId="urn:microsoft.com/office/officeart/2005/8/layout/list1"/>
    <dgm:cxn modelId="{6E719AF3-0936-426C-9F67-A60BAD830AC8}" type="presOf" srcId="{AD4C7F0C-FD0F-4898-A13D-3107694791A7}" destId="{12E172B9-01B0-436D-9684-1CCC8FA3FE5C}" srcOrd="0" destOrd="12" presId="urn:microsoft.com/office/officeart/2005/8/layout/list1"/>
    <dgm:cxn modelId="{92D55DF4-1424-4F0A-928F-ECB1868D5190}" type="presOf" srcId="{5AF85BF6-DD91-42CE-84E2-B98D52B18B5B}" destId="{12E172B9-01B0-436D-9684-1CCC8FA3FE5C}" srcOrd="0" destOrd="14" presId="urn:microsoft.com/office/officeart/2005/8/layout/list1"/>
    <dgm:cxn modelId="{F60429FD-1497-4FFD-B6D1-6F0142F4C7F4}" srcId="{FA84BF92-43C6-4E94-A77F-6263E68B6783}" destId="{AD4C7F0C-FD0F-4898-A13D-3107694791A7}" srcOrd="8" destOrd="0" parTransId="{AE3C462F-F758-4EA4-BF5A-70F4316CD532}" sibTransId="{F83E75F5-49A3-49E7-BED6-060D354E7EA3}"/>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RMGRR177 – Switch Hold Removal Clarification </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endParaRPr lang="en-US" sz="20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C9597999-C23F-4867-9D73-E667FAF56258}">
      <dgm:prSet phldrT="[Text]" custT="1"/>
      <dgm:spPr>
        <a:solidFill>
          <a:schemeClr val="bg1">
            <a:alpha val="90000"/>
          </a:schemeClr>
        </a:solidFill>
      </dgm:spPr>
      <dgm:t>
        <a:bodyPr anchor="ctr" anchorCtr="0"/>
        <a:lstStyle/>
        <a:p>
          <a:pPr algn="just">
            <a:buFont typeface="Wingdings" panose="05000000000000000000" pitchFamily="2" charset="2"/>
            <a:buChar char="q"/>
          </a:pPr>
          <a:r>
            <a:rPr lang="en-US" sz="2200" b="1" dirty="0">
              <a:solidFill>
                <a:schemeClr val="tx1"/>
              </a:solidFill>
              <a:latin typeface="Calibri" panose="020F0502020204030204" pitchFamily="34" charset="0"/>
              <a:ea typeface="+mn-ea"/>
              <a:cs typeface="Calibri" panose="020F0502020204030204" pitchFamily="34" charset="0"/>
            </a:rPr>
            <a:t>Switch Hold Removal Clarification RMGRR was approved with one abstention at RMS on 2/6. During RMS conversation, a question was posed if PUCT Staff will be made aware of the changes. </a:t>
          </a:r>
          <a:endParaRPr lang="en-US" sz="2200" b="0" dirty="0"/>
        </a:p>
      </dgm:t>
    </dgm:pt>
    <dgm:pt modelId="{30CA58D9-FFDA-4ABA-B294-0F7E8E30514C}" type="sibTrans" cxnId="{EF3B716A-6DC4-43B4-8D02-13D903C81653}">
      <dgm:prSet/>
      <dgm:spPr/>
      <dgm:t>
        <a:bodyPr/>
        <a:lstStyle/>
        <a:p>
          <a:endParaRPr lang="en-US"/>
        </a:p>
      </dgm:t>
    </dgm:pt>
    <dgm:pt modelId="{3299E4A5-BF55-4FA8-9E3A-52EEB823A552}" type="parTrans" cxnId="{EF3B716A-6DC4-43B4-8D02-13D903C81653}">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C6E5BAD6-DF90-4357-9E05-49E455A7752C}">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FD32BF61-E54C-4C9B-BB60-6B7099E207CA}" type="parTrans" cxnId="{182302DF-ACED-4FCF-81E2-98875FAE1AB8}">
      <dgm:prSet/>
      <dgm:spPr/>
      <dgm:t>
        <a:bodyPr/>
        <a:lstStyle/>
        <a:p>
          <a:endParaRPr lang="en-US"/>
        </a:p>
      </dgm:t>
    </dgm:pt>
    <dgm:pt modelId="{33175832-BD5F-4EBB-B29C-4AE676CAA385}" type="sibTrans" cxnId="{182302DF-ACED-4FCF-81E2-98875FAE1AB8}">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E8EDBD77-4A2A-48A4-8405-538D4519CA43}">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0091F2EF-B0F1-4F28-9B47-94D7E1F8ADB4}" type="parTrans" cxnId="{F7F31D02-A610-48AB-A8D0-EAECB36E3B71}">
      <dgm:prSet/>
      <dgm:spPr/>
      <dgm:t>
        <a:bodyPr/>
        <a:lstStyle/>
        <a:p>
          <a:endParaRPr lang="en-US"/>
        </a:p>
      </dgm:t>
    </dgm:pt>
    <dgm:pt modelId="{8A63359E-B0D5-4CA6-98BD-C47DD7AD2493}" type="sibTrans" cxnId="{F7F31D02-A610-48AB-A8D0-EAECB36E3B71}">
      <dgm:prSet/>
      <dgm:spPr/>
      <dgm:t>
        <a:bodyPr/>
        <a:lstStyle/>
        <a:p>
          <a:endParaRPr lang="en-US"/>
        </a:p>
      </dgm:t>
    </dgm:pt>
    <dgm:pt modelId="{900D0759-3409-49C3-86DD-63D4CE89F9A0}">
      <dgm:prSet phldrT="[Text]" custT="1"/>
      <dgm:spPr>
        <a:solidFill>
          <a:schemeClr val="bg1">
            <a:alpha val="90000"/>
          </a:schemeClr>
        </a:solidFill>
      </dgm:spPr>
      <dgm:t>
        <a:bodyPr anchor="ctr" anchorCtr="0"/>
        <a:lstStyle/>
        <a:p>
          <a:pPr algn="just">
            <a:buFont typeface="Wingdings" panose="05000000000000000000" pitchFamily="2" charset="2"/>
            <a:buChar char="q"/>
          </a:pPr>
          <a:r>
            <a:rPr lang="en-US" sz="2200" b="0" dirty="0"/>
            <a:t>Update: ERCOT staff met with PUCT Staff and PUCT Staff was comfortable with the proposed language and did not request changes. </a:t>
          </a:r>
        </a:p>
      </dgm:t>
    </dgm:pt>
    <dgm:pt modelId="{D4E1FC56-A221-425C-8AC2-559FA79F18C8}" type="parTrans" cxnId="{D217BACD-541D-4E6C-A0C0-F1432CB3EE68}">
      <dgm:prSet/>
      <dgm:spPr/>
    </dgm:pt>
    <dgm:pt modelId="{AC646274-6997-416F-9B93-8D8DE1FF75E5}" type="sibTrans" cxnId="{D217BACD-541D-4E6C-A0C0-F1432CB3EE68}">
      <dgm:prSet/>
      <dgm:spPr/>
    </dgm:pt>
    <dgm:pt modelId="{EA150E96-AB38-4401-A8BC-281D448D0FF6}">
      <dgm:prSet phldrT="[Text]" custT="1"/>
      <dgm:spPr>
        <a:solidFill>
          <a:schemeClr val="bg1">
            <a:alpha val="90000"/>
          </a:schemeClr>
        </a:solidFill>
      </dgm:spPr>
      <dgm:t>
        <a:bodyPr anchor="ctr" anchorCtr="0"/>
        <a:lstStyle/>
        <a:p>
          <a:pPr algn="just">
            <a:buFont typeface="Wingdings" panose="05000000000000000000" pitchFamily="2" charset="2"/>
            <a:buNone/>
          </a:pPr>
          <a:endParaRPr lang="en-US" sz="2200" b="0" dirty="0"/>
        </a:p>
      </dgm:t>
    </dgm:pt>
    <dgm:pt modelId="{1BFF2A92-DE50-402E-8D9A-05877F24B7F0}" type="parTrans" cxnId="{1C5FEE62-BDD9-4A45-9CB7-9B5C71EF56A3}">
      <dgm:prSet/>
      <dgm:spPr/>
    </dgm:pt>
    <dgm:pt modelId="{2A725A19-4330-400D-BF65-ECD1230D845B}" type="sibTrans" cxnId="{1C5FEE62-BDD9-4A45-9CB7-9B5C71EF56A3}">
      <dgm:prSet/>
      <dgm:spPr/>
    </dgm:pt>
    <dgm:pt modelId="{F57B7354-295B-44C6-85CC-4CDD2C9AE390}">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4D447EFC-8102-423E-80E6-FB446E763480}" type="parTrans" cxnId="{BE5E8A2E-AA7E-446A-8BBE-96A364AEE6BD}">
      <dgm:prSet/>
      <dgm:spPr/>
    </dgm:pt>
    <dgm:pt modelId="{9004EBDB-28DD-47E1-9F51-06139932917C}" type="sibTrans" cxnId="{BE5E8A2E-AA7E-446A-8BBE-96A364AEE6BD}">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2899" custLinFactY="-7569" custLinFactNeighborY="-100000">
        <dgm:presLayoutVars>
          <dgm:bulletEnabled val="1"/>
        </dgm:presLayoutVars>
      </dgm:prSet>
      <dgm:spPr/>
    </dgm:pt>
  </dgm:ptLst>
  <dgm:cxnLst>
    <dgm:cxn modelId="{F7F31D02-A610-48AB-A8D0-EAECB36E3B71}" srcId="{FA84BF92-43C6-4E94-A77F-6263E68B6783}" destId="{E8EDBD77-4A2A-48A4-8405-538D4519CA43}" srcOrd="4" destOrd="0" parTransId="{0091F2EF-B0F1-4F28-9B47-94D7E1F8ADB4}" sibTransId="{8A63359E-B0D5-4CA6-98BD-C47DD7AD2493}"/>
    <dgm:cxn modelId="{5BF9E507-9DD5-415F-8B74-AF6D161F517A}" type="presOf" srcId="{9D1E325A-858B-4716-A56E-13A823DC9943}" destId="{12E172B9-01B0-436D-9684-1CCC8FA3FE5C}" srcOrd="0" destOrd="12" presId="urn:microsoft.com/office/officeart/2005/8/layout/list1"/>
    <dgm:cxn modelId="{032D8816-85FB-4E42-9990-9DABCFF0DE72}" type="presOf" srcId="{C6E5BAD6-DF90-4357-9E05-49E455A7752C}" destId="{12E172B9-01B0-436D-9684-1CCC8FA3FE5C}" srcOrd="0" destOrd="6" presId="urn:microsoft.com/office/officeart/2005/8/layout/list1"/>
    <dgm:cxn modelId="{B9E3D919-A14F-41CD-9113-E7241425F870}" type="presOf" srcId="{900D0759-3409-49C3-86DD-63D4CE89F9A0}" destId="{12E172B9-01B0-436D-9684-1CCC8FA3FE5C}" srcOrd="0" destOrd="4" presId="urn:microsoft.com/office/officeart/2005/8/layout/list1"/>
    <dgm:cxn modelId="{4BCE8D29-5696-4CF8-BE2A-87435836A477}" type="presOf" srcId="{FA84BF92-43C6-4E94-A77F-6263E68B6783}" destId="{4FC84B32-D1CC-469D-BDF0-F53E02EEAA9C}" srcOrd="1" destOrd="0" presId="urn:microsoft.com/office/officeart/2005/8/layout/list1"/>
    <dgm:cxn modelId="{BE5E8A2E-AA7E-446A-8BBE-96A364AEE6BD}" srcId="{FA84BF92-43C6-4E94-A77F-6263E68B6783}" destId="{F57B7354-295B-44C6-85CC-4CDD2C9AE390}" srcOrd="1" destOrd="0" parTransId="{4D447EFC-8102-423E-80E6-FB446E763480}" sibTransId="{9004EBDB-28DD-47E1-9F51-06139932917C}"/>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7" presId="urn:microsoft.com/office/officeart/2005/8/layout/list1"/>
    <dgm:cxn modelId="{33320C62-C43B-47FC-96AE-640F80DE87D7}" type="presOf" srcId="{FA84BF92-43C6-4E94-A77F-6263E68B6783}" destId="{8D263EF1-990E-4235-B334-4F0671851AEE}" srcOrd="0" destOrd="0" presId="urn:microsoft.com/office/officeart/2005/8/layout/list1"/>
    <dgm:cxn modelId="{1C5FEE62-BDD9-4A45-9CB7-9B5C71EF56A3}" srcId="{FA84BF92-43C6-4E94-A77F-6263E68B6783}" destId="{EA150E96-AB38-4401-A8BC-281D448D0FF6}" srcOrd="3" destOrd="0" parTransId="{1BFF2A92-DE50-402E-8D9A-05877F24B7F0}" sibTransId="{2A725A19-4330-400D-BF65-ECD1230D845B}"/>
    <dgm:cxn modelId="{6A6EF442-CFAE-4AD0-B12A-9869A941A250}" type="presOf" srcId="{E8EDBD77-4A2A-48A4-8405-538D4519CA43}" destId="{12E172B9-01B0-436D-9684-1CCC8FA3FE5C}" srcOrd="0" destOrd="5" presId="urn:microsoft.com/office/officeart/2005/8/layout/list1"/>
    <dgm:cxn modelId="{F0F13964-D016-4FFF-8157-528C8F75CB15}" type="presOf" srcId="{73A2303A-26ED-4FD9-9481-ACB9C24032D1}" destId="{12E172B9-01B0-436D-9684-1CCC8FA3FE5C}" srcOrd="0" destOrd="11" presId="urn:microsoft.com/office/officeart/2005/8/layout/list1"/>
    <dgm:cxn modelId="{E427EB46-0862-47CB-ABAC-0BEB69228682}" srcId="{FA84BF92-43C6-4E94-A77F-6263E68B6783}" destId="{73A2303A-26ED-4FD9-9481-ACB9C24032D1}" srcOrd="10" destOrd="0" parTransId="{65788DD5-76DC-4ADF-8C90-8E1046E00B0C}" sibTransId="{4B4D5775-0C22-47FE-9D71-29D86C361E90}"/>
    <dgm:cxn modelId="{EF3B716A-6DC4-43B4-8D02-13D903C81653}" srcId="{FA84BF92-43C6-4E94-A77F-6263E68B6783}" destId="{C9597999-C23F-4867-9D73-E667FAF56258}" srcOrd="2" destOrd="0" parTransId="{3299E4A5-BF55-4FA8-9E3A-52EEB823A552}" sibTransId="{30CA58D9-FFDA-4ABA-B294-0F7E8E30514C}"/>
    <dgm:cxn modelId="{99879B4F-18D7-49FC-85CC-026D13D56EFE}" type="presOf" srcId="{C9597999-C23F-4867-9D73-E667FAF56258}" destId="{12E172B9-01B0-436D-9684-1CCC8FA3FE5C}" srcOrd="0" destOrd="2" presId="urn:microsoft.com/office/officeart/2005/8/layout/list1"/>
    <dgm:cxn modelId="{EC8B0A54-F4B1-49C6-837C-284194D9AD9B}" srcId="{FA84BF92-43C6-4E94-A77F-6263E68B6783}" destId="{9D1E325A-858B-4716-A56E-13A823DC9943}" srcOrd="11" destOrd="0" parTransId="{1FFCD2D4-CE04-4F36-9C3C-CA0F12C5CD0E}" sibTransId="{06A29AD8-5402-4D73-B82F-60898F313CB2}"/>
    <dgm:cxn modelId="{7D3B8C5A-14C3-46E7-9530-3B87BA492A8C}" srcId="{FA84BF92-43C6-4E94-A77F-6263E68B6783}" destId="{677379F4-192F-42B3-91B3-2EEAA0E5E5B6}" srcOrd="9"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5C53538D-6CDA-4B9E-88DF-C03ED722509E}" srcId="{FA84BF92-43C6-4E94-A77F-6263E68B6783}" destId="{9AC21A6B-C21D-4F00-9399-67D74B344BF9}" srcOrd="6" destOrd="0" parTransId="{BC216B42-3F0A-4F2B-B5F1-C4CD4AE70559}" sibTransId="{B49554F9-FE83-47F2-90A2-F99F5283D107}"/>
    <dgm:cxn modelId="{509E9B8E-7733-4486-9282-FE39CD471294}" srcId="{FA84BF92-43C6-4E94-A77F-6263E68B6783}" destId="{38DF35B7-A42D-4DDA-AF53-760F10DC649E}" srcOrd="7" destOrd="0" parTransId="{92C5052A-C1A2-4CA5-BC90-AC8CB837C9F4}" sibTransId="{F13A7C07-B7FE-49D1-BC38-CADC2C78ECC8}"/>
    <dgm:cxn modelId="{CC3FD696-ACFC-4398-930D-83B720E24FCB}" type="presOf" srcId="{38DF35B7-A42D-4DDA-AF53-760F10DC649E}" destId="{12E172B9-01B0-436D-9684-1CCC8FA3FE5C}" srcOrd="0" destOrd="8" presId="urn:microsoft.com/office/officeart/2005/8/layout/list1"/>
    <dgm:cxn modelId="{0C15A097-E8BF-4277-80E5-BF8FD50CA8A6}" srcId="{FA84BF92-43C6-4E94-A77F-6263E68B6783}" destId="{902E5DB1-9418-444A-973A-046629847972}" srcOrd="12" destOrd="0" parTransId="{DEEA694C-4DA4-4DD9-A43D-B0BB66A0E400}" sibTransId="{E07D8CE9-1AF0-41EC-A772-C5C806C7C6C2}"/>
    <dgm:cxn modelId="{4FFC70C0-FF0E-4277-A2CC-3233D36682C1}" type="presOf" srcId="{902E5DB1-9418-444A-973A-046629847972}" destId="{12E172B9-01B0-436D-9684-1CCC8FA3FE5C}" srcOrd="0" destOrd="13" presId="urn:microsoft.com/office/officeart/2005/8/layout/list1"/>
    <dgm:cxn modelId="{76E977C1-19D9-4697-8CEF-220CB318FFEA}" type="presOf" srcId="{1AFB66F0-95C8-4468-A011-E51331EFA4DE}" destId="{12E172B9-01B0-436D-9684-1CCC8FA3FE5C}" srcOrd="0" destOrd="0" presId="urn:microsoft.com/office/officeart/2005/8/layout/list1"/>
    <dgm:cxn modelId="{D217BACD-541D-4E6C-A0C0-F1432CB3EE68}" srcId="{EA150E96-AB38-4401-A8BC-281D448D0FF6}" destId="{900D0759-3409-49C3-86DD-63D4CE89F9A0}" srcOrd="0" destOrd="0" parTransId="{D4E1FC56-A221-425C-8AC2-559FA79F18C8}" sibTransId="{AC646274-6997-416F-9B93-8D8DE1FF75E5}"/>
    <dgm:cxn modelId="{182302DF-ACED-4FCF-81E2-98875FAE1AB8}" srcId="{FA84BF92-43C6-4E94-A77F-6263E68B6783}" destId="{C6E5BAD6-DF90-4357-9E05-49E455A7752C}" srcOrd="5" destOrd="0" parTransId="{FD32BF61-E54C-4C9B-BB60-6B7099E207CA}" sibTransId="{33175832-BD5F-4EBB-B29C-4AE676CAA385}"/>
    <dgm:cxn modelId="{8E78B9E3-6F86-4ED3-A82B-E1038D8F83D0}" type="presOf" srcId="{F57B7354-295B-44C6-85CC-4CDD2C9AE390}" destId="{12E172B9-01B0-436D-9684-1CCC8FA3FE5C}" srcOrd="0" destOrd="1" presId="urn:microsoft.com/office/officeart/2005/8/layout/list1"/>
    <dgm:cxn modelId="{474E0FEA-09FA-4C62-AB15-FA187888ECE5}" type="presOf" srcId="{677379F4-192F-42B3-91B3-2EEAA0E5E5B6}" destId="{12E172B9-01B0-436D-9684-1CCC8FA3FE5C}" srcOrd="0" destOrd="10" presId="urn:microsoft.com/office/officeart/2005/8/layout/list1"/>
    <dgm:cxn modelId="{7D46F5F4-C487-486E-B2A9-600A0F3CC63C}" type="presOf" srcId="{EA150E96-AB38-4401-A8BC-281D448D0FF6}" destId="{12E172B9-01B0-436D-9684-1CCC8FA3FE5C}" srcOrd="0" destOrd="3" presId="urn:microsoft.com/office/officeart/2005/8/layout/list1"/>
    <dgm:cxn modelId="{77CC30F8-D3BD-4ED9-8A89-C690D43F000D}" srcId="{FA84BF92-43C6-4E94-A77F-6263E68B6783}" destId="{8714BE14-980B-4E92-8D58-A509B79C63B4}" srcOrd="8" destOrd="0" parTransId="{F827886D-C51B-455D-ABA3-10EE521C23FB}" sibTransId="{45B5501D-13E9-4941-BAE3-86E9B3AEE644}"/>
    <dgm:cxn modelId="{380371FC-9727-446E-8791-C059741A417D}" type="presOf" srcId="{8714BE14-980B-4E92-8D58-A509B79C63B4}" destId="{12E172B9-01B0-436D-9684-1CCC8FA3FE5C}" srcOrd="0" destOrd="9"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MarkeTrak Subtype Volume Analysis – End of Year 2023</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2A848407-044E-4A6A-862A-E88C602041E8}">
      <dgm:prSet phldrT="[Text]" custT="1"/>
      <dgm:spPr/>
      <dgm:t>
        <a:bodyPr/>
        <a:lstStyle/>
        <a:p>
          <a:pPr algn="l">
            <a:lnSpc>
              <a:spcPct val="90000"/>
            </a:lnSpc>
            <a:buFont typeface="+mj-lt"/>
            <a:buAutoNum type="arabicPeriod"/>
          </a:pPr>
          <a:endParaRPr lang="en-US" sz="1600" dirty="0">
            <a:latin typeface="Arial Rounded MT Bold" panose="020F0704030504030204" pitchFamily="34" charset="0"/>
          </a:endParaRPr>
        </a:p>
      </dgm:t>
    </dgm:pt>
    <dgm:pt modelId="{B5047BBA-80E9-403C-B242-F1F03DBA0441}" type="parTrans" cxnId="{94A9E7B9-456E-4037-B280-68408C2DA2C3}">
      <dgm:prSet/>
      <dgm:spPr/>
    </dgm:pt>
    <dgm:pt modelId="{5D727B9D-6685-49B2-9C71-971E8709399B}" type="sibTrans" cxnId="{94A9E7B9-456E-4037-B280-68408C2DA2C3}">
      <dgm:prSet/>
      <dgm:spPr/>
    </dgm:pt>
    <dgm:pt modelId="{FF8F69F5-1B3D-45EE-BDD1-340B0D74891D}">
      <dgm:prSet phldrT="[Text]" custT="1"/>
      <dgm:spPr/>
      <dgm:t>
        <a:bodyPr/>
        <a:lstStyle/>
        <a:p>
          <a:pPr algn="l">
            <a:lnSpc>
              <a:spcPct val="90000"/>
            </a:lnSpc>
            <a:buFont typeface="+mj-lt"/>
            <a:buAutoNum type="arabicPeriod"/>
          </a:pPr>
          <a:endParaRPr lang="en-US" sz="2400" dirty="0">
            <a:latin typeface="Arial Rounded MT Bold" panose="020F0704030504030204" pitchFamily="34" charset="0"/>
          </a:endParaRPr>
        </a:p>
      </dgm:t>
    </dgm:pt>
    <dgm:pt modelId="{3459238B-5B1B-4FEA-8711-E4BF4A73BC00}" type="parTrans" cxnId="{98488552-49F3-4666-8192-AD7EFB388252}">
      <dgm:prSet/>
      <dgm:spPr/>
    </dgm:pt>
    <dgm:pt modelId="{5CCFF188-8B7E-4855-B0A5-B088A85F1D6A}" type="sibTrans" cxnId="{98488552-49F3-4666-8192-AD7EFB388252}">
      <dgm:prSet/>
      <dgm:spPr/>
    </dgm:pt>
    <dgm:pt modelId="{E90AD862-9670-430F-94D8-C018DC011FC4}">
      <dgm:prSet phldrT="[Text]" custT="1"/>
      <dgm:spPr/>
      <dgm:t>
        <a:bodyPr/>
        <a:lstStyle/>
        <a:p>
          <a:pPr algn="just">
            <a:lnSpc>
              <a:spcPct val="90000"/>
            </a:lnSpc>
            <a:buFont typeface="+mj-lt"/>
            <a:buAutoNum type="arabicPeriod"/>
          </a:pPr>
          <a:r>
            <a:rPr lang="en-US" sz="2000" dirty="0">
              <a:latin typeface="Tenorite" panose="00000500000000000000" pitchFamily="2" charset="0"/>
            </a:rPr>
            <a:t>Inadvertent Losing subtype continues to be elevated.</a:t>
          </a:r>
          <a:endParaRPr lang="en-US" sz="1600" dirty="0">
            <a:latin typeface="Arial Rounded MT Bold" panose="020F0704030504030204" pitchFamily="34" charset="0"/>
          </a:endParaRPr>
        </a:p>
      </dgm:t>
    </dgm:pt>
    <dgm:pt modelId="{48C5E9C6-2125-47B4-A811-21CDF5082CC2}" type="sibTrans" cxnId="{39E6CD9E-E9A0-4A41-9D9E-F0D91EE5A458}">
      <dgm:prSet/>
      <dgm:spPr/>
    </dgm:pt>
    <dgm:pt modelId="{42962001-99FA-4688-95B4-B02794335739}" type="parTrans" cxnId="{39E6CD9E-E9A0-4A41-9D9E-F0D91EE5A458}">
      <dgm:prSet/>
      <dgm:spPr/>
    </dgm:pt>
    <dgm:pt modelId="{F001EDE0-4095-4FA8-81E1-4F45E9AA8CD0}">
      <dgm:prSet phldrT="[Text]" custT="1"/>
      <dgm:spPr/>
      <dgm:t>
        <a:bodyPr/>
        <a:lstStyle/>
        <a:p>
          <a:pPr algn="just">
            <a:lnSpc>
              <a:spcPct val="90000"/>
            </a:lnSpc>
            <a:buFont typeface="+mj-lt"/>
            <a:buNone/>
          </a:pPr>
          <a:r>
            <a:rPr lang="en-US" sz="2400" b="1" dirty="0">
              <a:latin typeface="Arial Rounded MT Bold" panose="020F0704030504030204" pitchFamily="34" charset="0"/>
            </a:rPr>
            <a:t>Observations:</a:t>
          </a:r>
        </a:p>
      </dgm:t>
    </dgm:pt>
    <dgm:pt modelId="{E5DEEF9C-6F75-40F4-ADC0-F49970B1705F}" type="parTrans" cxnId="{DD0C686F-C697-49F3-8B42-7FA74876B921}">
      <dgm:prSet/>
      <dgm:spPr/>
    </dgm:pt>
    <dgm:pt modelId="{758678D9-D7F4-4425-AB06-94325986A17C}" type="sibTrans" cxnId="{DD0C686F-C697-49F3-8B42-7FA74876B921}">
      <dgm:prSet/>
      <dgm:spPr/>
    </dgm:pt>
    <dgm:pt modelId="{4AD51941-A1E4-4CD6-B633-9C3F97A162B1}">
      <dgm:prSet phldrT="[Text]" custT="1"/>
      <dgm:spPr/>
      <dgm:t>
        <a:bodyPr/>
        <a:lstStyle/>
        <a:p>
          <a:pPr algn="just">
            <a:lnSpc>
              <a:spcPct val="90000"/>
            </a:lnSpc>
            <a:buFont typeface="+mj-lt"/>
            <a:buAutoNum type="arabicPeriod"/>
          </a:pPr>
          <a:r>
            <a:rPr lang="en-US" sz="2000" b="0" dirty="0">
              <a:latin typeface="Tenorite" panose="00000500000000000000" pitchFamily="2" charset="0"/>
            </a:rPr>
            <a:t>Inadvertent Gaining subtype counts appear seasonal in nature and consistent in the latter halves of the years.</a:t>
          </a:r>
        </a:p>
      </dgm:t>
    </dgm:pt>
    <dgm:pt modelId="{82286AEA-41DF-4859-88A7-558046994FCA}" type="parTrans" cxnId="{B27A15A6-A91D-423C-9404-842D7D54C517}">
      <dgm:prSet/>
      <dgm:spPr/>
    </dgm:pt>
    <dgm:pt modelId="{1840B14F-9E72-4905-A3A3-F9485E87F148}" type="sibTrans" cxnId="{B27A15A6-A91D-423C-9404-842D7D54C517}">
      <dgm:prSet/>
      <dgm:spPr/>
    </dgm:pt>
    <dgm:pt modelId="{78A74EB1-6741-49AF-9556-EA595BBA0EB2}">
      <dgm:prSet phldrT="[Text]" custT="1"/>
      <dgm:spPr/>
      <dgm:t>
        <a:bodyPr/>
        <a:lstStyle/>
        <a:p>
          <a:pPr algn="just">
            <a:lnSpc>
              <a:spcPct val="90000"/>
            </a:lnSpc>
            <a:buFont typeface="+mj-lt"/>
            <a:buAutoNum type="arabicPeriod"/>
          </a:pPr>
          <a:r>
            <a:rPr lang="en-US" sz="2000" b="0" dirty="0">
              <a:latin typeface="Tenorite" panose="00000500000000000000" pitchFamily="2" charset="0"/>
            </a:rPr>
            <a:t>Switch-hold Removal subtype has grown with higher counts reflected in the second half of the year; likely due to extreme heat weather moratoriums.</a:t>
          </a:r>
        </a:p>
      </dgm:t>
    </dgm:pt>
    <dgm:pt modelId="{0543296C-CB0C-4891-A39B-1D0ED2DCAEDC}" type="parTrans" cxnId="{63495CC9-8F4B-4FC2-A3EB-F97EA2B187D7}">
      <dgm:prSet/>
      <dgm:spPr/>
    </dgm:pt>
    <dgm:pt modelId="{E66E4AD2-2DB2-4A2A-A227-977256F43D11}" type="sibTrans" cxnId="{63495CC9-8F4B-4FC2-A3EB-F97EA2B187D7}">
      <dgm:prSet/>
      <dgm:spPr/>
    </dgm:pt>
    <dgm:pt modelId="{A39F1316-0D59-4BD6-A0F4-41C63E5D9401}">
      <dgm:prSet phldrT="[Text]" custT="1"/>
      <dgm:spPr/>
      <dgm:t>
        <a:bodyPr/>
        <a:lstStyle/>
        <a:p>
          <a:pPr algn="just">
            <a:lnSpc>
              <a:spcPct val="90000"/>
            </a:lnSpc>
            <a:buFont typeface="+mj-lt"/>
            <a:buAutoNum type="arabicPeriod"/>
          </a:pPr>
          <a:r>
            <a:rPr lang="en-US" sz="2000" b="0" dirty="0">
              <a:latin typeface="Tenorite" panose="00000500000000000000" pitchFamily="2" charset="0"/>
            </a:rPr>
            <a:t>Rescission subtype spiked in the last six months of 2023 which will be reviewed for opportunities. </a:t>
          </a:r>
        </a:p>
      </dgm:t>
    </dgm:pt>
    <dgm:pt modelId="{ED1243FC-FC32-4201-8141-6FEEF625337F}" type="parTrans" cxnId="{F2B82AC2-D5AD-46F9-86B9-59A4074F6712}">
      <dgm:prSet/>
      <dgm:spPr/>
    </dgm:pt>
    <dgm:pt modelId="{93322ED6-1222-4B15-A045-88DCA1EB35EF}" type="sibTrans" cxnId="{F2B82AC2-D5AD-46F9-86B9-59A4074F6712}">
      <dgm:prSet/>
      <dgm:spPr/>
    </dgm:pt>
    <dgm:pt modelId="{024A2220-0F3D-40C9-A29B-805F3B014642}">
      <dgm:prSet phldrT="[Text]" custT="1"/>
      <dgm:spPr/>
      <dgm:t>
        <a:bodyPr/>
        <a:lstStyle/>
        <a:p>
          <a:pPr algn="just">
            <a:lnSpc>
              <a:spcPct val="90000"/>
            </a:lnSpc>
            <a:buFont typeface="+mj-lt"/>
            <a:buAutoNum type="arabicPeriod"/>
          </a:pPr>
          <a:r>
            <a:rPr lang="en-US" sz="2000" b="0" dirty="0">
              <a:latin typeface="Tenorite" panose="00000500000000000000" pitchFamily="2" charset="0"/>
            </a:rPr>
            <a:t>Cancel with Approvals also spiked in the last six months of 2023 and will be reviewed to see if REPs are inadvertently sending same-day requests.</a:t>
          </a:r>
        </a:p>
      </dgm:t>
    </dgm:pt>
    <dgm:pt modelId="{4AB41563-3F88-43D7-8696-0FBBA6B89AE5}" type="parTrans" cxnId="{8FF8C3D8-AA80-4B8B-9580-8888367BF712}">
      <dgm:prSet/>
      <dgm:spPr/>
    </dgm:pt>
    <dgm:pt modelId="{FD528F5D-66FB-4A3B-819E-54356D11EC54}" type="sibTrans" cxnId="{8FF8C3D8-AA80-4B8B-9580-8888367BF712}">
      <dgm:prSet/>
      <dgm:spPr/>
    </dgm:pt>
    <dgm:pt modelId="{BDF7D0E0-5CAF-4665-98D9-1EC5FA425275}">
      <dgm:prSet phldrT="[Text]" custT="1"/>
      <dgm:spPr/>
      <dgm:t>
        <a:bodyPr/>
        <a:lstStyle/>
        <a:p>
          <a:pPr algn="just">
            <a:lnSpc>
              <a:spcPct val="90000"/>
            </a:lnSpc>
            <a:buFont typeface="+mj-lt"/>
            <a:buAutoNum type="arabicPeriod"/>
          </a:pPr>
          <a:r>
            <a:rPr lang="en-US" sz="2000" b="0" dirty="0">
              <a:latin typeface="Tenorite" panose="00000500000000000000" pitchFamily="2" charset="0"/>
            </a:rPr>
            <a:t>Two others of note were the DEV and Service Order subtypes which saw an increase.</a:t>
          </a:r>
        </a:p>
      </dgm:t>
    </dgm:pt>
    <dgm:pt modelId="{4A2A5205-9DAC-4660-9210-4E07945F767F}" type="parTrans" cxnId="{0E33D1D5-1AA2-4467-A27F-67AA9F71F053}">
      <dgm:prSet/>
      <dgm:spPr/>
    </dgm:pt>
    <dgm:pt modelId="{2E7C9D33-4B78-4389-88B4-E23804B19A47}" type="sibTrans" cxnId="{0E33D1D5-1AA2-4467-A27F-67AA9F71F053}">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X="-14163" custLinFactNeighborX="-100000" custLinFactNeighborY="-2192">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3011" custLinFactY="-7569" custLinFactNeighborY="-100000">
        <dgm:presLayoutVars>
          <dgm:bulletEnabled val="1"/>
        </dgm:presLayoutVars>
      </dgm:prSet>
      <dgm:spPr/>
    </dgm:pt>
  </dgm:ptLst>
  <dgm:cxnLst>
    <dgm:cxn modelId="{5A53B600-EF9D-4346-8852-8C02EECAE324}" type="presOf" srcId="{A39F1316-0D59-4BD6-A0F4-41C63E5D9401}" destId="{12E172B9-01B0-436D-9684-1CCC8FA3FE5C}" srcOrd="0" destOrd="6" presId="urn:microsoft.com/office/officeart/2005/8/layout/list1"/>
    <dgm:cxn modelId="{4BCE8D29-5696-4CF8-BE2A-87435836A477}" type="presOf" srcId="{FA84BF92-43C6-4E94-A77F-6263E68B6783}" destId="{4FC84B32-D1CC-469D-BDF0-F53E02EEAA9C}" srcOrd="1" destOrd="0" presId="urn:microsoft.com/office/officeart/2005/8/layout/list1"/>
    <dgm:cxn modelId="{AF861833-0F15-4F87-804F-3083BDA3DF1B}" type="presOf" srcId="{024A2220-0F3D-40C9-A29B-805F3B014642}" destId="{12E172B9-01B0-436D-9684-1CCC8FA3FE5C}" srcOrd="0" destOrd="7" presId="urn:microsoft.com/office/officeart/2005/8/layout/list1"/>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7E3F4363-0235-4DA3-956D-C95C1D24CF2E}" type="presOf" srcId="{BDF7D0E0-5CAF-4665-98D9-1EC5FA425275}" destId="{12E172B9-01B0-436D-9684-1CCC8FA3FE5C}" srcOrd="0" destOrd="8" presId="urn:microsoft.com/office/officeart/2005/8/layout/list1"/>
    <dgm:cxn modelId="{DD0C686F-C697-49F3-8B42-7FA74876B921}" srcId="{FA84BF92-43C6-4E94-A77F-6263E68B6783}" destId="{F001EDE0-4095-4FA8-81E1-4F45E9AA8CD0}" srcOrd="2" destOrd="0" parTransId="{E5DEEF9C-6F75-40F4-ADC0-F49970B1705F}" sibTransId="{758678D9-D7F4-4425-AB06-94325986A17C}"/>
    <dgm:cxn modelId="{98488552-49F3-4666-8192-AD7EFB388252}" srcId="{FA84BF92-43C6-4E94-A77F-6263E68B6783}" destId="{FF8F69F5-1B3D-45EE-BDD1-340B0D74891D}" srcOrd="1" destOrd="0" parTransId="{3459238B-5B1B-4FEA-8711-E4BF4A73BC00}" sibTransId="{5CCFF188-8B7E-4855-B0A5-B088A85F1D6A}"/>
    <dgm:cxn modelId="{F66B9654-5005-48B3-A255-77A515AA0CEF}" type="presOf" srcId="{4AD51941-A1E4-4CD6-B633-9C3F97A162B1}" destId="{12E172B9-01B0-436D-9684-1CCC8FA3FE5C}" srcOrd="0" destOrd="4"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1E300480-23D4-474D-9CC6-C73B30322545}" type="presOf" srcId="{E90AD862-9670-430F-94D8-C018DC011FC4}" destId="{12E172B9-01B0-436D-9684-1CCC8FA3FE5C}" srcOrd="0" destOrd="3" presId="urn:microsoft.com/office/officeart/2005/8/layout/list1"/>
    <dgm:cxn modelId="{39E6CD9E-E9A0-4A41-9D9E-F0D91EE5A458}" srcId="{FA84BF92-43C6-4E94-A77F-6263E68B6783}" destId="{E90AD862-9670-430F-94D8-C018DC011FC4}" srcOrd="3" destOrd="0" parTransId="{42962001-99FA-4688-95B4-B02794335739}" sibTransId="{48C5E9C6-2125-47B4-A811-21CDF5082CC2}"/>
    <dgm:cxn modelId="{4031AE9F-6B2B-45E4-9B0D-8C05B36D97E6}" type="presOf" srcId="{FF8F69F5-1B3D-45EE-BDD1-340B0D74891D}" destId="{12E172B9-01B0-436D-9684-1CCC8FA3FE5C}" srcOrd="0" destOrd="1" presId="urn:microsoft.com/office/officeart/2005/8/layout/list1"/>
    <dgm:cxn modelId="{3F53ACA5-155D-4952-9623-DA4F307F34C4}" type="presOf" srcId="{F001EDE0-4095-4FA8-81E1-4F45E9AA8CD0}" destId="{12E172B9-01B0-436D-9684-1CCC8FA3FE5C}" srcOrd="0" destOrd="2" presId="urn:microsoft.com/office/officeart/2005/8/layout/list1"/>
    <dgm:cxn modelId="{B27A15A6-A91D-423C-9404-842D7D54C517}" srcId="{FA84BF92-43C6-4E94-A77F-6263E68B6783}" destId="{4AD51941-A1E4-4CD6-B633-9C3F97A162B1}" srcOrd="4" destOrd="0" parTransId="{82286AEA-41DF-4859-88A7-558046994FCA}" sibTransId="{1840B14F-9E72-4905-A3A3-F9485E87F148}"/>
    <dgm:cxn modelId="{94A9E7B9-456E-4037-B280-68408C2DA2C3}" srcId="{FA84BF92-43C6-4E94-A77F-6263E68B6783}" destId="{2A848407-044E-4A6A-862A-E88C602041E8}" srcOrd="0" destOrd="0" parTransId="{B5047BBA-80E9-403C-B242-F1F03DBA0441}" sibTransId="{5D727B9D-6685-49B2-9C71-971E8709399B}"/>
    <dgm:cxn modelId="{F2B82AC2-D5AD-46F9-86B9-59A4074F6712}" srcId="{FA84BF92-43C6-4E94-A77F-6263E68B6783}" destId="{A39F1316-0D59-4BD6-A0F4-41C63E5D9401}" srcOrd="6" destOrd="0" parTransId="{ED1243FC-FC32-4201-8141-6FEEF625337F}" sibTransId="{93322ED6-1222-4B15-A045-88DCA1EB35EF}"/>
    <dgm:cxn modelId="{63495CC9-8F4B-4FC2-A3EB-F97EA2B187D7}" srcId="{FA84BF92-43C6-4E94-A77F-6263E68B6783}" destId="{78A74EB1-6741-49AF-9556-EA595BBA0EB2}" srcOrd="5" destOrd="0" parTransId="{0543296C-CB0C-4891-A39B-1D0ED2DCAEDC}" sibTransId="{E66E4AD2-2DB2-4A2A-A227-977256F43D11}"/>
    <dgm:cxn modelId="{FE4611D4-3AEE-4E61-8EE4-00953E66C6C3}" type="presOf" srcId="{2A848407-044E-4A6A-862A-E88C602041E8}" destId="{12E172B9-01B0-436D-9684-1CCC8FA3FE5C}" srcOrd="0" destOrd="0" presId="urn:microsoft.com/office/officeart/2005/8/layout/list1"/>
    <dgm:cxn modelId="{0E33D1D5-1AA2-4467-A27F-67AA9F71F053}" srcId="{FA84BF92-43C6-4E94-A77F-6263E68B6783}" destId="{BDF7D0E0-5CAF-4665-98D9-1EC5FA425275}" srcOrd="8" destOrd="0" parTransId="{4A2A5205-9DAC-4660-9210-4E07945F767F}" sibTransId="{2E7C9D33-4B78-4389-88B4-E23804B19A47}"/>
    <dgm:cxn modelId="{8FF8C3D8-AA80-4B8B-9580-8888367BF712}" srcId="{FA84BF92-43C6-4E94-A77F-6263E68B6783}" destId="{024A2220-0F3D-40C9-A29B-805F3B014642}" srcOrd="7" destOrd="0" parTransId="{4AB41563-3F88-43D7-8696-0FBBA6B89AE5}" sibTransId="{FD528F5D-66FB-4A3B-819E-54356D11EC54}"/>
    <dgm:cxn modelId="{82AF72EA-F799-4054-9C89-ABF21D1C270A}" type="presOf" srcId="{78A74EB1-6741-49AF-9556-EA595BBA0EB2}" destId="{12E172B9-01B0-436D-9684-1CCC8FA3FE5C}" srcOrd="0" destOrd="5"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Next Meeting – March 12</a:t>
          </a:r>
          <a:r>
            <a:rPr lang="en-US" sz="2600" baseline="30000" dirty="0">
              <a:latin typeface="Arial Rounded MT Bold" panose="020F0704030504030204" pitchFamily="34" charset="0"/>
            </a:rPr>
            <a:t>th </a:t>
          </a:r>
          <a:r>
            <a:rPr lang="en-US" sz="2600" dirty="0">
              <a:latin typeface="Arial Rounded MT Bold" panose="020F0704030504030204" pitchFamily="34" charset="0"/>
            </a:rPr>
            <a:t> </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2506135-395C-47B0-8DA9-C3F76649FF22}">
      <dgm:prSet phldrT="[Text]" custT="1"/>
      <dgm:spPr/>
      <dgm:t>
        <a:bodyPr anchor="ctr" anchorCtr="0"/>
        <a:lstStyle/>
        <a:p>
          <a:pPr algn="just">
            <a:buNone/>
          </a:pPr>
          <a:r>
            <a:rPr lang="en-US" sz="2400" b="1" dirty="0">
              <a:latin typeface="Tenorite" panose="00000500000000000000" pitchFamily="2" charset="0"/>
              <a:cs typeface="Calibri" panose="020F0502020204030204" pitchFamily="34" charset="0"/>
            </a:rPr>
            <a:t>DRAFT Agenda</a:t>
          </a:r>
          <a:r>
            <a:rPr lang="en-US" sz="2400" dirty="0">
              <a:latin typeface="Tenorite" panose="00000500000000000000" pitchFamily="2" charset="0"/>
              <a:cs typeface="Calibri" panose="020F0502020204030204" pitchFamily="34" charset="0"/>
            </a:rPr>
            <a:t>:</a:t>
          </a:r>
        </a:p>
      </dgm:t>
    </dgm:pt>
    <dgm:pt modelId="{5AE6885F-1A01-4324-A69E-284DA5FAEB5E}" type="parTrans" cxnId="{9527099C-48BD-4C52-BE1B-F581599A9067}">
      <dgm:prSet/>
      <dgm:spPr/>
      <dgm:t>
        <a:bodyPr/>
        <a:lstStyle/>
        <a:p>
          <a:endParaRPr lang="en-US"/>
        </a:p>
      </dgm:t>
    </dgm:pt>
    <dgm:pt modelId="{D79BAE52-B8CB-4181-ACDC-6CE5498C10F0}" type="sibTrans" cxnId="{9527099C-48BD-4C52-BE1B-F581599A9067}">
      <dgm:prSet/>
      <dgm:spPr/>
      <dgm:t>
        <a:bodyPr/>
        <a:lstStyle/>
        <a:p>
          <a:endParaRPr lang="en-US"/>
        </a:p>
      </dgm:t>
    </dgm:pt>
    <dgm:pt modelId="{A00CC55C-C72B-47E2-9AE1-1FA65D7AAADD}">
      <dgm:prSet phldrT="[Text]" custT="1"/>
      <dgm:spPr/>
      <dgm:t>
        <a:bodyPr anchor="ctr" anchorCtr="0"/>
        <a:lstStyle/>
        <a:p>
          <a:pPr algn="l">
            <a:buFont typeface="Wingdings" panose="05000000000000000000" pitchFamily="2" charset="2"/>
            <a:buChar char="q"/>
          </a:pPr>
          <a:endParaRPr lang="en-US" sz="2000" dirty="0">
            <a:latin typeface="Arial Rounded MT Bold" panose="020F0704030504030204" pitchFamily="34" charset="0"/>
          </a:endParaRPr>
        </a:p>
      </dgm:t>
    </dgm:pt>
    <dgm:pt modelId="{51C22535-9E0E-469C-8BEF-51899D86B06A}" type="parTrans" cxnId="{AA6C1FE1-D30E-4BFF-8708-BC6FCAF80051}">
      <dgm:prSet/>
      <dgm:spPr/>
      <dgm:t>
        <a:bodyPr/>
        <a:lstStyle/>
        <a:p>
          <a:endParaRPr lang="en-US"/>
        </a:p>
      </dgm:t>
    </dgm:pt>
    <dgm:pt modelId="{29076AEE-A5EE-45EE-B91F-406449F3592D}" type="sibTrans" cxnId="{AA6C1FE1-D30E-4BFF-8708-BC6FCAF80051}">
      <dgm:prSet/>
      <dgm:spPr/>
      <dgm:t>
        <a:bodyPr/>
        <a:lstStyle/>
        <a:p>
          <a:endParaRPr lang="en-US"/>
        </a:p>
      </dgm:t>
    </dgm:pt>
    <dgm:pt modelId="{F4442908-9FC7-4167-9B10-7F40337E004E}">
      <dgm:prSet phldrT="[Text]" custT="1"/>
      <dgm:spPr/>
      <dgm:t>
        <a:bodyPr anchor="ctr" anchorCtr="0"/>
        <a:lstStyle/>
        <a:p>
          <a:pPr algn="just">
            <a:buFont typeface="Arial" panose="020B0604020202020204" pitchFamily="34" charset="0"/>
            <a:buChar char="•"/>
          </a:pPr>
          <a:r>
            <a:rPr lang="en-US" sz="2000" dirty="0">
              <a:latin typeface="Tenorite" panose="00000500000000000000" pitchFamily="2" charset="0"/>
              <a:cs typeface="Calibri" panose="020F0502020204030204" pitchFamily="34" charset="0"/>
            </a:rPr>
            <a:t>System Instances &amp; MT Performance</a:t>
          </a:r>
        </a:p>
      </dgm:t>
    </dgm:pt>
    <dgm:pt modelId="{5E884D67-B5C7-4191-A5DE-52A457D75071}" type="parTrans" cxnId="{FF47E610-8108-4CF2-A294-DCB652E90F5B}">
      <dgm:prSet/>
      <dgm:spPr/>
      <dgm:t>
        <a:bodyPr/>
        <a:lstStyle/>
        <a:p>
          <a:endParaRPr lang="en-US"/>
        </a:p>
      </dgm:t>
    </dgm:pt>
    <dgm:pt modelId="{08EE3E14-3055-4699-87E9-1C905EB88ED8}" type="sibTrans" cxnId="{FF47E610-8108-4CF2-A294-DCB652E90F5B}">
      <dgm:prSet/>
      <dgm:spPr/>
      <dgm:t>
        <a:bodyPr/>
        <a:lstStyle/>
        <a:p>
          <a:endParaRPr lang="en-US"/>
        </a:p>
      </dgm:t>
    </dgm:pt>
    <dgm:pt modelId="{02F7AF0B-EC7F-4527-A68E-4A56FEF22CAA}">
      <dgm:prSet phldrT="[Text]" custT="1"/>
      <dgm:spPr/>
      <dgm:t>
        <a:bodyPr anchor="ctr" anchorCtr="0"/>
        <a:lstStyle/>
        <a:p>
          <a:pPr algn="just">
            <a:buFont typeface="Arial" panose="020B0604020202020204" pitchFamily="34" charset="0"/>
            <a:buChar char="•"/>
          </a:pPr>
          <a:r>
            <a:rPr lang="en-US" sz="2000" dirty="0">
              <a:latin typeface="Tenorite" panose="00000500000000000000" pitchFamily="2" charset="0"/>
              <a:cs typeface="Calibri" panose="020F0502020204030204" pitchFamily="34" charset="0"/>
            </a:rPr>
            <a:t>Listserv</a:t>
          </a:r>
        </a:p>
      </dgm:t>
    </dgm:pt>
    <dgm:pt modelId="{2C082062-0F4A-46CE-9F54-2255FBF89EF2}" type="parTrans" cxnId="{36F8B17E-C395-4A93-B1D9-C03401023B9C}">
      <dgm:prSet/>
      <dgm:spPr/>
      <dgm:t>
        <a:bodyPr/>
        <a:lstStyle/>
        <a:p>
          <a:endParaRPr lang="en-US"/>
        </a:p>
      </dgm:t>
    </dgm:pt>
    <dgm:pt modelId="{D037B3F9-D3DE-4A58-AF2E-9DE91828FF09}" type="sibTrans" cxnId="{36F8B17E-C395-4A93-B1D9-C03401023B9C}">
      <dgm:prSet/>
      <dgm:spPr/>
      <dgm:t>
        <a:bodyPr/>
        <a:lstStyle/>
        <a:p>
          <a:endParaRPr lang="en-US"/>
        </a:p>
      </dgm:t>
    </dgm:pt>
    <dgm:pt modelId="{F673FA59-847C-4E39-BDD5-6490E0B76FFF}">
      <dgm:prSet phldrT="[Text]" custT="1"/>
      <dgm:spPr/>
      <dgm:t>
        <a:bodyPr anchor="ctr" anchorCtr="0"/>
        <a:lstStyle/>
        <a:p>
          <a:pPr algn="just">
            <a:buFont typeface="Wingdings" panose="05000000000000000000" pitchFamily="2" charset="2"/>
            <a:buChar char="q"/>
          </a:pPr>
          <a:r>
            <a:rPr lang="en-US" sz="2000" dirty="0">
              <a:latin typeface="Tenorite" panose="00000500000000000000" pitchFamily="2" charset="0"/>
              <a:cs typeface="Calibri" panose="020F0502020204030204" pitchFamily="34" charset="0"/>
            </a:rPr>
            <a:t>ERCOT Reports</a:t>
          </a:r>
        </a:p>
      </dgm:t>
    </dgm:pt>
    <dgm:pt modelId="{A6EC6619-51AE-47DB-9DE1-15442D21F27F}" type="parTrans" cxnId="{D0246F53-2245-438D-B8C7-DA368C381448}">
      <dgm:prSet/>
      <dgm:spPr/>
      <dgm:t>
        <a:bodyPr/>
        <a:lstStyle/>
        <a:p>
          <a:endParaRPr lang="en-US"/>
        </a:p>
      </dgm:t>
    </dgm:pt>
    <dgm:pt modelId="{351088E2-0A40-4A02-B27E-8A203A6453FF}" type="sibTrans" cxnId="{D0246F53-2245-438D-B8C7-DA368C381448}">
      <dgm:prSet/>
      <dgm:spPr/>
      <dgm:t>
        <a:bodyPr/>
        <a:lstStyle/>
        <a:p>
          <a:endParaRPr lang="en-US"/>
        </a:p>
      </dgm:t>
    </dgm:pt>
    <dgm:pt modelId="{1A6B3514-C0B1-49A4-88BA-6765A2CDBCDC}">
      <dgm:prSet phldrT="[Text]" custT="1"/>
      <dgm:spPr/>
      <dgm:t>
        <a:bodyPr anchor="ctr" anchorCtr="0"/>
        <a:lstStyle/>
        <a:p>
          <a:pPr algn="just">
            <a:buFont typeface="Arial" panose="020B0604020202020204" pitchFamily="34" charset="0"/>
            <a:buChar char="•"/>
          </a:pPr>
          <a:r>
            <a:rPr lang="en-US" sz="2000" dirty="0">
              <a:latin typeface="Tenorite" panose="00000500000000000000" pitchFamily="2" charset="0"/>
              <a:cs typeface="Calibri" panose="020F0502020204030204" pitchFamily="34" charset="0"/>
            </a:rPr>
            <a:t>MIS API update – update on ‘key dates’ populating</a:t>
          </a:r>
        </a:p>
      </dgm:t>
    </dgm:pt>
    <dgm:pt modelId="{DEE7783B-01A1-4F93-9B85-B69F7F3A6928}" type="parTrans" cxnId="{5A65E9C2-B169-40AB-A175-A5007CAB782E}">
      <dgm:prSet/>
      <dgm:spPr/>
      <dgm:t>
        <a:bodyPr/>
        <a:lstStyle/>
        <a:p>
          <a:endParaRPr lang="en-US"/>
        </a:p>
      </dgm:t>
    </dgm:pt>
    <dgm:pt modelId="{6E931FED-AC28-4D89-B726-5D25E6E1DA6D}" type="sibTrans" cxnId="{5A65E9C2-B169-40AB-A175-A5007CAB782E}">
      <dgm:prSet/>
      <dgm:spPr/>
      <dgm:t>
        <a:bodyPr/>
        <a:lstStyle/>
        <a:p>
          <a:endParaRPr lang="en-US"/>
        </a:p>
      </dgm:t>
    </dgm:pt>
    <dgm:pt modelId="{EA2EF7B5-2A7F-409F-A499-7DE3B8B815FF}">
      <dgm:prSet phldrT="[Text]" custT="1"/>
      <dgm:spPr/>
      <dgm:t>
        <a:bodyPr anchor="ctr" anchorCtr="0"/>
        <a:lstStyle/>
        <a:p>
          <a:pPr algn="just">
            <a:buFont typeface="Wingdings" panose="05000000000000000000" pitchFamily="2" charset="2"/>
            <a:buChar char="q"/>
          </a:pPr>
          <a:r>
            <a:rPr lang="en-US" sz="2000" dirty="0">
              <a:latin typeface="Tenorite" panose="00000500000000000000" pitchFamily="2" charset="0"/>
              <a:cs typeface="Calibri" panose="020F0502020204030204" pitchFamily="34" charset="0"/>
            </a:rPr>
            <a:t>SCR817 Business Requirements</a:t>
          </a:r>
          <a:endParaRPr lang="en-US" sz="2000" i="1" dirty="0">
            <a:latin typeface="Tenorite" panose="00000500000000000000" pitchFamily="2" charset="0"/>
            <a:cs typeface="Calibri" panose="020F0502020204030204" pitchFamily="34" charset="0"/>
          </a:endParaRPr>
        </a:p>
      </dgm:t>
    </dgm:pt>
    <dgm:pt modelId="{1AE32801-3907-406F-87B1-95540F0CC6D5}" type="sibTrans" cxnId="{DCCCB165-7484-4C9D-B674-7932E6C29BF6}">
      <dgm:prSet/>
      <dgm:spPr/>
      <dgm:t>
        <a:bodyPr/>
        <a:lstStyle/>
        <a:p>
          <a:endParaRPr lang="en-US"/>
        </a:p>
      </dgm:t>
    </dgm:pt>
    <dgm:pt modelId="{9BF3234F-0E0B-473F-A1C0-9130DD667646}" type="parTrans" cxnId="{DCCCB165-7484-4C9D-B674-7932E6C29BF6}">
      <dgm:prSet/>
      <dgm:spPr/>
      <dgm:t>
        <a:bodyPr/>
        <a:lstStyle/>
        <a:p>
          <a:endParaRPr lang="en-US"/>
        </a:p>
      </dgm:t>
    </dgm:pt>
    <dgm:pt modelId="{DD2C79BD-43D3-4B26-96C7-8F43C537C38D}">
      <dgm:prSet phldrT="[Text]" custT="1"/>
      <dgm:spPr/>
      <dgm:t>
        <a:bodyPr anchor="ctr" anchorCtr="0"/>
        <a:lstStyle/>
        <a:p>
          <a:pPr algn="just">
            <a:buFont typeface="Wingdings" panose="05000000000000000000" pitchFamily="2" charset="2"/>
            <a:buChar char="q"/>
          </a:pPr>
          <a:r>
            <a:rPr lang="en-US" sz="2000" i="0" dirty="0">
              <a:latin typeface="Tenorite" panose="00000500000000000000" pitchFamily="2" charset="0"/>
              <a:cs typeface="Calibri" panose="020F0502020204030204" pitchFamily="34" charset="0"/>
            </a:rPr>
            <a:t>MarkeTrak Subtypes Volume Analysis 2023 – Further Analysis</a:t>
          </a:r>
        </a:p>
      </dgm:t>
    </dgm:pt>
    <dgm:pt modelId="{811BB26E-3394-4CE8-973C-B3D79B6E4C2F}" type="parTrans" cxnId="{754CFA4E-4854-4D13-AA32-EE1382C59FBA}">
      <dgm:prSet/>
      <dgm:spPr/>
      <dgm:t>
        <a:bodyPr/>
        <a:lstStyle/>
        <a:p>
          <a:endParaRPr lang="en-US"/>
        </a:p>
      </dgm:t>
    </dgm:pt>
    <dgm:pt modelId="{B0E95289-E902-441C-8133-0D206B615478}" type="sibTrans" cxnId="{754CFA4E-4854-4D13-AA32-EE1382C59FBA}">
      <dgm:prSet/>
      <dgm:spPr/>
      <dgm:t>
        <a:bodyPr/>
        <a:lstStyle/>
        <a:p>
          <a:endParaRPr lang="en-US"/>
        </a:p>
      </dgm:t>
    </dgm:pt>
    <dgm:pt modelId="{D4CBF06C-41E7-4306-8EEF-44084DC41C12}">
      <dgm:prSet phldrT="[Text]" custT="1"/>
      <dgm:spPr/>
      <dgm:t>
        <a:bodyPr anchor="ctr" anchorCtr="0"/>
        <a:lstStyle/>
        <a:p>
          <a:pPr algn="just">
            <a:buFont typeface="Arial" panose="020B0604020202020204" pitchFamily="34" charset="0"/>
            <a:buChar char="•"/>
          </a:pPr>
          <a:r>
            <a:rPr lang="en-US" sz="2000" dirty="0">
              <a:latin typeface="Tenorite" panose="00000500000000000000" pitchFamily="2" charset="0"/>
              <a:cs typeface="Calibri" panose="020F0502020204030204" pitchFamily="34" charset="0"/>
            </a:rPr>
            <a:t>Review of U</a:t>
          </a:r>
          <a:r>
            <a:rPr lang="en-US" sz="2000" i="0" dirty="0">
              <a:latin typeface="Tenorite" panose="00000500000000000000" pitchFamily="2" charset="0"/>
              <a:cs typeface="Calibri" panose="020F0502020204030204" pitchFamily="34" charset="0"/>
            </a:rPr>
            <a:t>ser’s Guide drafts  - Inadvertent Gains and any other clarifications</a:t>
          </a:r>
          <a:endParaRPr lang="en-US" sz="2000" i="1" dirty="0">
            <a:latin typeface="Tenorite" panose="00000500000000000000" pitchFamily="2" charset="0"/>
            <a:cs typeface="Calibri" panose="020F0502020204030204" pitchFamily="34" charset="0"/>
          </a:endParaRPr>
        </a:p>
      </dgm:t>
    </dgm:pt>
    <dgm:pt modelId="{6ED58C2C-AC5C-446A-987E-323B8E41CF6E}" type="parTrans" cxnId="{5EE25B50-DED9-48BE-A7AA-32AA2DE8E960}">
      <dgm:prSet/>
      <dgm:spPr/>
      <dgm:t>
        <a:bodyPr/>
        <a:lstStyle/>
        <a:p>
          <a:endParaRPr lang="en-US"/>
        </a:p>
      </dgm:t>
    </dgm:pt>
    <dgm:pt modelId="{9602C7CF-0052-4C17-9499-E24AD70EAC34}" type="sibTrans" cxnId="{5EE25B50-DED9-48BE-A7AA-32AA2DE8E960}">
      <dgm:prSet/>
      <dgm:spPr/>
      <dgm:t>
        <a:bodyPr/>
        <a:lstStyle/>
        <a:p>
          <a:endParaRPr lang="en-US"/>
        </a:p>
      </dgm:t>
    </dgm:pt>
    <dgm:pt modelId="{50970155-5355-4A1D-A8EC-7470DB71A532}">
      <dgm:prSet phldrT="[Text]" custT="1"/>
      <dgm:spPr/>
      <dgm:t>
        <a:bodyPr anchor="ctr" anchorCtr="0"/>
        <a:lstStyle/>
        <a:p>
          <a:pPr algn="just">
            <a:buFont typeface="Wingdings" panose="05000000000000000000" pitchFamily="2" charset="2"/>
            <a:buChar char="q"/>
          </a:pPr>
          <a:r>
            <a:rPr lang="en-US" sz="2000" i="0" dirty="0">
              <a:latin typeface="Tenorite" panose="00000500000000000000" pitchFamily="2" charset="0"/>
              <a:cs typeface="Calibri" panose="020F0502020204030204" pitchFamily="34" charset="0"/>
            </a:rPr>
            <a:t>Data/Talking Points for Client Services on MarkeTrak analysis - update</a:t>
          </a:r>
        </a:p>
      </dgm:t>
    </dgm:pt>
    <dgm:pt modelId="{F3AF7CA7-65D5-43F8-9A25-51D5D55F9E31}" type="parTrans" cxnId="{E9C07337-7EF5-46DD-8FD2-334789F8323C}">
      <dgm:prSet/>
      <dgm:spPr/>
      <dgm:t>
        <a:bodyPr/>
        <a:lstStyle/>
        <a:p>
          <a:endParaRPr lang="en-US"/>
        </a:p>
      </dgm:t>
    </dgm:pt>
    <dgm:pt modelId="{76C8B590-8C40-4B23-BC40-329A1E400CAD}" type="sibTrans" cxnId="{E9C07337-7EF5-46DD-8FD2-334789F8323C}">
      <dgm:prSet/>
      <dgm:spPr/>
      <dgm:t>
        <a:bodyPr/>
        <a:lstStyle/>
        <a:p>
          <a:endParaRPr lang="en-US"/>
        </a:p>
      </dgm:t>
    </dgm:pt>
    <dgm:pt modelId="{E731ACA4-31CC-46DA-9868-30352039EE72}">
      <dgm:prSet phldrT="[Text]" custT="1"/>
      <dgm:spPr/>
      <dgm:t>
        <a:bodyPr anchor="ctr" anchorCtr="0"/>
        <a:lstStyle/>
        <a:p>
          <a:pPr algn="just">
            <a:buFontTx/>
            <a:buNone/>
          </a:pPr>
          <a:r>
            <a:rPr lang="en-US" sz="2600" b="1" dirty="0">
              <a:latin typeface="Tenorite" panose="00000500000000000000" pitchFamily="2" charset="0"/>
              <a:cs typeface="Calibri" panose="020F0502020204030204" pitchFamily="34" charset="0"/>
            </a:rPr>
            <a:t>Tuesday, March 12</a:t>
          </a:r>
          <a:r>
            <a:rPr lang="en-US" sz="2600" b="1" baseline="30000" dirty="0">
              <a:latin typeface="Tenorite" panose="00000500000000000000" pitchFamily="2" charset="0"/>
              <a:cs typeface="Calibri" panose="020F0502020204030204" pitchFamily="34" charset="0"/>
            </a:rPr>
            <a:t>th</a:t>
          </a:r>
          <a:r>
            <a:rPr lang="en-US" sz="2600" b="1" dirty="0">
              <a:latin typeface="Tenorite" panose="00000500000000000000" pitchFamily="2" charset="0"/>
              <a:cs typeface="Calibri" panose="020F0502020204030204" pitchFamily="34" charset="0"/>
            </a:rPr>
            <a:t> -  9:30 AM WebEx only </a:t>
          </a:r>
          <a:endParaRPr lang="en-US" sz="2600" dirty="0">
            <a:latin typeface="Tenorite" panose="00000500000000000000" pitchFamily="2" charset="0"/>
          </a:endParaRPr>
        </a:p>
      </dgm:t>
    </dgm:pt>
    <dgm:pt modelId="{1EF1B481-1160-436D-B305-26E84B7A9F17}" type="parTrans" cxnId="{566815E4-0AAD-4245-AA1A-A7EE6859D65F}">
      <dgm:prSet/>
      <dgm:spPr/>
      <dgm:t>
        <a:bodyPr/>
        <a:lstStyle/>
        <a:p>
          <a:endParaRPr lang="en-US"/>
        </a:p>
      </dgm:t>
    </dgm:pt>
    <dgm:pt modelId="{528A0404-6B3B-45E5-ADA8-94602587D8C7}" type="sibTrans" cxnId="{566815E4-0AAD-4245-AA1A-A7EE6859D65F}">
      <dgm:prSet/>
      <dgm:spPr/>
      <dgm:t>
        <a:bodyPr/>
        <a:lstStyle/>
        <a:p>
          <a:endParaRPr lang="en-US"/>
        </a:p>
      </dgm:t>
    </dgm:pt>
    <dgm:pt modelId="{5B99CA7B-9C66-4D92-907D-C7E77066F60F}">
      <dgm:prSet phldrT="[Text]" custT="1"/>
      <dgm:spPr/>
      <dgm:t>
        <a:bodyPr anchor="ctr" anchorCtr="0"/>
        <a:lstStyle/>
        <a:p>
          <a:pPr algn="just">
            <a:buFont typeface="Wingdings" panose="05000000000000000000" pitchFamily="2" charset="2"/>
            <a:buChar char="q"/>
          </a:pPr>
          <a:r>
            <a:rPr lang="en-US" sz="2000" dirty="0">
              <a:latin typeface="Tenorite" panose="00000500000000000000" pitchFamily="2" charset="0"/>
              <a:cs typeface="Calibri" panose="020F0502020204030204" pitchFamily="34" charset="0"/>
            </a:rPr>
            <a:t>RMGRR177 Switch Hold Removal Clarification – status of progress</a:t>
          </a:r>
        </a:p>
      </dgm:t>
    </dgm:pt>
    <dgm:pt modelId="{A03BE2E6-E28A-4752-8E2C-FFBCBA64D1D4}" type="parTrans" cxnId="{90A2C066-9464-4806-B700-A6374494F9D7}">
      <dgm:prSet/>
      <dgm:spPr/>
      <dgm:t>
        <a:bodyPr/>
        <a:lstStyle/>
        <a:p>
          <a:endParaRPr lang="en-US"/>
        </a:p>
      </dgm:t>
    </dgm:pt>
    <dgm:pt modelId="{EC80C5E1-7DD5-4163-B52E-64998DB2F448}" type="sibTrans" cxnId="{90A2C066-9464-4806-B700-A6374494F9D7}">
      <dgm:prSet/>
      <dgm:spPr/>
      <dgm:t>
        <a:bodyPr/>
        <a:lstStyle/>
        <a:p>
          <a:endParaRPr lang="en-US"/>
        </a:p>
      </dgm:t>
    </dgm:pt>
    <dgm:pt modelId="{D24ECA9B-4168-4BA3-8E80-FD8F942A6442}">
      <dgm:prSet phldrT="[Text]" custT="1"/>
      <dgm:spPr/>
      <dgm:t>
        <a:bodyPr anchor="ctr" anchorCtr="0"/>
        <a:lstStyle/>
        <a:p>
          <a:pPr algn="just">
            <a:buFont typeface="Wingdings" panose="05000000000000000000" pitchFamily="2" charset="2"/>
            <a:buChar char="q"/>
          </a:pPr>
          <a:r>
            <a:rPr lang="en-US" sz="2000" i="0" dirty="0">
              <a:latin typeface="Tenorite" panose="00000500000000000000" pitchFamily="2" charset="0"/>
              <a:cs typeface="Calibri" panose="020F0502020204030204" pitchFamily="34" charset="0"/>
            </a:rPr>
            <a:t>IAG Report – Quarterly Review</a:t>
          </a:r>
        </a:p>
      </dgm:t>
    </dgm:pt>
    <dgm:pt modelId="{1FA9656E-BB2B-4D45-985E-8BF6EDF06DFF}" type="parTrans" cxnId="{B3F131E8-528A-4760-87AD-A598BA72FC34}">
      <dgm:prSet/>
      <dgm:spPr/>
      <dgm:t>
        <a:bodyPr/>
        <a:lstStyle/>
        <a:p>
          <a:endParaRPr lang="en-US"/>
        </a:p>
      </dgm:t>
    </dgm:pt>
    <dgm:pt modelId="{0E0D11EC-29FB-41E0-8A89-4D5EF6BA0AC8}" type="sibTrans" cxnId="{B3F131E8-528A-4760-87AD-A598BA72FC34}">
      <dgm:prSet/>
      <dgm:spPr/>
      <dgm:t>
        <a:bodyPr/>
        <a:lstStyle/>
        <a:p>
          <a:endParaRPr lang="en-US"/>
        </a:p>
      </dgm:t>
    </dgm:pt>
    <dgm:pt modelId="{BD068890-9CDF-4598-AC4F-F71ADD1D1989}" type="pres">
      <dgm:prSet presAssocID="{DE4B9EAB-636A-44C0-B4F9-D4AE4F66DB43}" presName="linear" presStyleCnt="0">
        <dgm:presLayoutVars>
          <dgm:dir/>
          <dgm:animLvl val="lvl"/>
          <dgm:resizeHandles val="exact"/>
        </dgm:presLayoutVars>
      </dgm:prSet>
      <dgm:spPr/>
    </dgm:pt>
    <dgm:pt modelId="{DA3CA7F5-C711-4580-91F1-E9C6772A16A7}" type="pres">
      <dgm:prSet presAssocID="{FA84BF92-43C6-4E94-A77F-6263E68B6783}" presName="parentLin" presStyleCnt="0"/>
      <dgm:spPr/>
    </dgm:pt>
    <dgm:pt modelId="{18E20904-4337-4D49-878F-C6A3998E9768}" type="pres">
      <dgm:prSet presAssocID="{FA84BF92-43C6-4E94-A77F-6263E68B6783}" presName="parentLeftMargin" presStyleLbl="node1" presStyleIdx="0" presStyleCnt="1"/>
      <dgm:spPr/>
    </dgm:pt>
    <dgm:pt modelId="{4AA5C7B7-5B64-4F71-AB37-E39564456FAC}" type="pres">
      <dgm:prSet presAssocID="{FA84BF92-43C6-4E94-A77F-6263E68B6783}" presName="parentText" presStyleLbl="node1" presStyleIdx="0" presStyleCnt="1" custScaleX="148684" custScaleY="530973" custLinFactY="-100000" custLinFactNeighborX="-100000" custLinFactNeighborY="-130001">
        <dgm:presLayoutVars>
          <dgm:chMax val="0"/>
          <dgm:bulletEnabled val="1"/>
        </dgm:presLayoutVars>
      </dgm:prSet>
      <dgm:spPr>
        <a:prstGeom prst="rect">
          <a:avLst/>
        </a:prstGeom>
      </dgm:spPr>
    </dgm:pt>
    <dgm:pt modelId="{84B8C849-306F-43E1-84B1-34177317591D}" type="pres">
      <dgm:prSet presAssocID="{FA84BF92-43C6-4E94-A77F-6263E68B6783}" presName="negativeSpace" presStyleCnt="0"/>
      <dgm:spPr/>
    </dgm:pt>
    <dgm:pt modelId="{5FD4668F-81DD-421E-9924-50274E363CDB}" type="pres">
      <dgm:prSet presAssocID="{FA84BF92-43C6-4E94-A77F-6263E68B6783}" presName="childText" presStyleLbl="conFgAcc1" presStyleIdx="0" presStyleCnt="1" custScaleY="115612" custLinFactY="6472" custLinFactNeighborY="100000">
        <dgm:presLayoutVars>
          <dgm:bulletEnabled val="1"/>
        </dgm:presLayoutVars>
      </dgm:prSet>
      <dgm:spPr/>
    </dgm:pt>
  </dgm:ptLst>
  <dgm:cxnLst>
    <dgm:cxn modelId="{FF47E610-8108-4CF2-A294-DCB652E90F5B}" srcId="{F673FA59-847C-4E39-BDD5-6490E0B76FFF}" destId="{F4442908-9FC7-4167-9B10-7F40337E004E}" srcOrd="0" destOrd="0" parTransId="{5E884D67-B5C7-4191-A5DE-52A457D75071}" sibTransId="{08EE3E14-3055-4699-87E9-1C905EB88ED8}"/>
    <dgm:cxn modelId="{431F7221-9789-4D91-AB34-872780AAF7A9}" type="presOf" srcId="{02F7AF0B-EC7F-4527-A68E-4A56FEF22CAA}" destId="{5FD4668F-81DD-421E-9924-50274E363CDB}" srcOrd="0" destOrd="4" presId="urn:microsoft.com/office/officeart/2005/8/layout/list1"/>
    <dgm:cxn modelId="{7D687124-6E6B-4D73-9D24-98FA59971B6C}" type="presOf" srcId="{D24ECA9B-4168-4BA3-8E80-FD8F942A6442}" destId="{5FD4668F-81DD-421E-9924-50274E363CDB}" srcOrd="0" destOrd="10" presId="urn:microsoft.com/office/officeart/2005/8/layout/list1"/>
    <dgm:cxn modelId="{890AFE24-2ACF-4ED4-84CF-ADFA10D6C8FC}" type="presOf" srcId="{1A6B3514-C0B1-49A4-88BA-6765A2CDBCDC}" destId="{5FD4668F-81DD-421E-9924-50274E363CDB}" srcOrd="0" destOrd="5" presId="urn:microsoft.com/office/officeart/2005/8/layout/list1"/>
    <dgm:cxn modelId="{DF88B52E-D0EA-4B49-903F-7E6C2945C19E}" type="presOf" srcId="{F673FA59-847C-4E39-BDD5-6490E0B76FFF}" destId="{5FD4668F-81DD-421E-9924-50274E363CDB}" srcOrd="0" destOrd="2" presId="urn:microsoft.com/office/officeart/2005/8/layout/list1"/>
    <dgm:cxn modelId="{E9C07337-7EF5-46DD-8FD2-334789F8323C}" srcId="{D2506135-395C-47B0-8DA9-C3F76649FF22}" destId="{50970155-5355-4A1D-A8EC-7470DB71A532}" srcOrd="5" destOrd="0" parTransId="{F3AF7CA7-65D5-43F8-9A25-51D5D55F9E31}" sibTransId="{76C8B590-8C40-4B23-BC40-329A1E400CAD}"/>
    <dgm:cxn modelId="{B33B4B41-F48F-4F34-8054-D815D218B290}" type="presOf" srcId="{A00CC55C-C72B-47E2-9AE1-1FA65D7AAADD}" destId="{5FD4668F-81DD-421E-9924-50274E363CDB}" srcOrd="0" destOrd="12" presId="urn:microsoft.com/office/officeart/2005/8/layout/list1"/>
    <dgm:cxn modelId="{95676564-707A-49FD-A4E9-339FEBDB98E8}" type="presOf" srcId="{DD2C79BD-43D3-4B26-96C7-8F43C537C38D}" destId="{5FD4668F-81DD-421E-9924-50274E363CDB}" srcOrd="0" destOrd="9" presId="urn:microsoft.com/office/officeart/2005/8/layout/list1"/>
    <dgm:cxn modelId="{C297E244-9C00-46B1-8AF3-EA48FD13478E}" type="presOf" srcId="{D4CBF06C-41E7-4306-8EEF-44084DC41C12}" destId="{5FD4668F-81DD-421E-9924-50274E363CDB}" srcOrd="0" destOrd="8" presId="urn:microsoft.com/office/officeart/2005/8/layout/list1"/>
    <dgm:cxn modelId="{DCCCB165-7484-4C9D-B674-7932E6C29BF6}" srcId="{D2506135-395C-47B0-8DA9-C3F76649FF22}" destId="{EA2EF7B5-2A7F-409F-A499-7DE3B8B815FF}" srcOrd="2" destOrd="0" parTransId="{9BF3234F-0E0B-473F-A1C0-9130DD667646}" sibTransId="{1AE32801-3907-406F-87B1-95540F0CC6D5}"/>
    <dgm:cxn modelId="{90A2C066-9464-4806-B700-A6374494F9D7}" srcId="{D2506135-395C-47B0-8DA9-C3F76649FF22}" destId="{5B99CA7B-9C66-4D92-907D-C7E77066F60F}" srcOrd="1" destOrd="0" parTransId="{A03BE2E6-E28A-4752-8E2C-FFBCBA64D1D4}" sibTransId="{EC80C5E1-7DD5-4163-B52E-64998DB2F448}"/>
    <dgm:cxn modelId="{315CC549-B5E1-4926-860A-856CE776D730}" type="presOf" srcId="{50970155-5355-4A1D-A8EC-7470DB71A532}" destId="{5FD4668F-81DD-421E-9924-50274E363CDB}" srcOrd="0" destOrd="11" presId="urn:microsoft.com/office/officeart/2005/8/layout/list1"/>
    <dgm:cxn modelId="{754CFA4E-4854-4D13-AA32-EE1382C59FBA}" srcId="{D2506135-395C-47B0-8DA9-C3F76649FF22}" destId="{DD2C79BD-43D3-4B26-96C7-8F43C537C38D}" srcOrd="3" destOrd="0" parTransId="{811BB26E-3394-4CE8-973C-B3D79B6E4C2F}" sibTransId="{B0E95289-E902-441C-8133-0D206B615478}"/>
    <dgm:cxn modelId="{5EE25B50-DED9-48BE-A7AA-32AA2DE8E960}" srcId="{EA2EF7B5-2A7F-409F-A499-7DE3B8B815FF}" destId="{D4CBF06C-41E7-4306-8EEF-44084DC41C12}" srcOrd="0" destOrd="0" parTransId="{6ED58C2C-AC5C-446A-987E-323B8E41CF6E}" sibTransId="{9602C7CF-0052-4C17-9499-E24AD70EAC34}"/>
    <dgm:cxn modelId="{1890FC71-E963-4F2E-8359-B280CD44A09E}" type="presOf" srcId="{EA2EF7B5-2A7F-409F-A499-7DE3B8B815FF}" destId="{5FD4668F-81DD-421E-9924-50274E363CDB}" srcOrd="0" destOrd="7" presId="urn:microsoft.com/office/officeart/2005/8/layout/list1"/>
    <dgm:cxn modelId="{D0246F53-2245-438D-B8C7-DA368C381448}" srcId="{D2506135-395C-47B0-8DA9-C3F76649FF22}" destId="{F673FA59-847C-4E39-BDD5-6490E0B76FFF}" srcOrd="0" destOrd="0" parTransId="{A6EC6619-51AE-47DB-9DE1-15442D21F27F}" sibTransId="{351088E2-0A40-4A02-B27E-8A203A6453FF}"/>
    <dgm:cxn modelId="{B568F27B-0E85-4EAC-B2DE-81C9E77FC4FB}" srcId="{DE4B9EAB-636A-44C0-B4F9-D4AE4F66DB43}" destId="{FA84BF92-43C6-4E94-A77F-6263E68B6783}" srcOrd="0" destOrd="0" parTransId="{AC2F3C19-8AC1-497A-9C58-F4EC2BFCFF7F}" sibTransId="{9D7AE265-07BF-4007-A381-FB05BD763012}"/>
    <dgm:cxn modelId="{36F8B17E-C395-4A93-B1D9-C03401023B9C}" srcId="{F673FA59-847C-4E39-BDD5-6490E0B76FFF}" destId="{02F7AF0B-EC7F-4527-A68E-4A56FEF22CAA}" srcOrd="1" destOrd="0" parTransId="{2C082062-0F4A-46CE-9F54-2255FBF89EF2}" sibTransId="{D037B3F9-D3DE-4A58-AF2E-9DE91828FF09}"/>
    <dgm:cxn modelId="{F3DC8182-5051-4644-BE2C-AEB2F934CA26}" type="presOf" srcId="{F4442908-9FC7-4167-9B10-7F40337E004E}" destId="{5FD4668F-81DD-421E-9924-50274E363CDB}" srcOrd="0" destOrd="3" presId="urn:microsoft.com/office/officeart/2005/8/layout/list1"/>
    <dgm:cxn modelId="{9527099C-48BD-4C52-BE1B-F581599A9067}" srcId="{FA84BF92-43C6-4E94-A77F-6263E68B6783}" destId="{D2506135-395C-47B0-8DA9-C3F76649FF22}" srcOrd="1" destOrd="0" parTransId="{5AE6885F-1A01-4324-A69E-284DA5FAEB5E}" sibTransId="{D79BAE52-B8CB-4181-ACDC-6CE5498C10F0}"/>
    <dgm:cxn modelId="{CB0EA7AA-B8E7-4D2A-96ED-9FB8399D9995}" type="presOf" srcId="{E731ACA4-31CC-46DA-9868-30352039EE72}" destId="{5FD4668F-81DD-421E-9924-50274E363CDB}" srcOrd="0" destOrd="0" presId="urn:microsoft.com/office/officeart/2005/8/layout/list1"/>
    <dgm:cxn modelId="{1491A9AC-1788-4EAD-9C29-8CEFCEDC670E}" type="presOf" srcId="{D2506135-395C-47B0-8DA9-C3F76649FF22}" destId="{5FD4668F-81DD-421E-9924-50274E363CDB}" srcOrd="0" destOrd="1" presId="urn:microsoft.com/office/officeart/2005/8/layout/list1"/>
    <dgm:cxn modelId="{5A65E9C2-B169-40AB-A175-A5007CAB782E}" srcId="{F673FA59-847C-4E39-BDD5-6490E0B76FFF}" destId="{1A6B3514-C0B1-49A4-88BA-6765A2CDBCDC}" srcOrd="2" destOrd="0" parTransId="{DEE7783B-01A1-4F93-9B85-B69F7F3A6928}" sibTransId="{6E931FED-AC28-4D89-B726-5D25E6E1DA6D}"/>
    <dgm:cxn modelId="{6AEE31C8-8933-4F1B-9F23-0D3D65E13D1E}" type="presOf" srcId="{5B99CA7B-9C66-4D92-907D-C7E77066F60F}" destId="{5FD4668F-81DD-421E-9924-50274E363CDB}" srcOrd="0" destOrd="6" presId="urn:microsoft.com/office/officeart/2005/8/layout/list1"/>
    <dgm:cxn modelId="{278E5BCA-D8EB-4C90-AFB3-B9773D2E6D43}" type="presOf" srcId="{FA84BF92-43C6-4E94-A77F-6263E68B6783}" destId="{18E20904-4337-4D49-878F-C6A3998E9768}" srcOrd="0" destOrd="0" presId="urn:microsoft.com/office/officeart/2005/8/layout/list1"/>
    <dgm:cxn modelId="{F64278D7-74E4-4C3A-B4C8-AEA9A351E819}" type="presOf" srcId="{DE4B9EAB-636A-44C0-B4F9-D4AE4F66DB43}" destId="{BD068890-9CDF-4598-AC4F-F71ADD1D1989}" srcOrd="0" destOrd="0" presId="urn:microsoft.com/office/officeart/2005/8/layout/list1"/>
    <dgm:cxn modelId="{AA6C1FE1-D30E-4BFF-8708-BC6FCAF80051}" srcId="{FA84BF92-43C6-4E94-A77F-6263E68B6783}" destId="{A00CC55C-C72B-47E2-9AE1-1FA65D7AAADD}" srcOrd="2" destOrd="0" parTransId="{51C22535-9E0E-469C-8BEF-51899D86B06A}" sibTransId="{29076AEE-A5EE-45EE-B91F-406449F3592D}"/>
    <dgm:cxn modelId="{566815E4-0AAD-4245-AA1A-A7EE6859D65F}" srcId="{FA84BF92-43C6-4E94-A77F-6263E68B6783}" destId="{E731ACA4-31CC-46DA-9868-30352039EE72}" srcOrd="0" destOrd="0" parTransId="{1EF1B481-1160-436D-B305-26E84B7A9F17}" sibTransId="{528A0404-6B3B-45E5-ADA8-94602587D8C7}"/>
    <dgm:cxn modelId="{05C927E6-20D8-4581-BF52-EF817672B68F}" type="presOf" srcId="{FA84BF92-43C6-4E94-A77F-6263E68B6783}" destId="{4AA5C7B7-5B64-4F71-AB37-E39564456FAC}" srcOrd="1" destOrd="0" presId="urn:microsoft.com/office/officeart/2005/8/layout/list1"/>
    <dgm:cxn modelId="{B3F131E8-528A-4760-87AD-A598BA72FC34}" srcId="{D2506135-395C-47B0-8DA9-C3F76649FF22}" destId="{D24ECA9B-4168-4BA3-8E80-FD8F942A6442}" srcOrd="4" destOrd="0" parTransId="{1FA9656E-BB2B-4D45-985E-8BF6EDF06DFF}" sibTransId="{0E0D11EC-29FB-41E0-8A89-4D5EF6BA0AC8}"/>
    <dgm:cxn modelId="{D0A21382-040B-4491-A8B5-BB0475C54C08}" type="presParOf" srcId="{BD068890-9CDF-4598-AC4F-F71ADD1D1989}" destId="{DA3CA7F5-C711-4580-91F1-E9C6772A16A7}" srcOrd="0" destOrd="0" presId="urn:microsoft.com/office/officeart/2005/8/layout/list1"/>
    <dgm:cxn modelId="{25B737A6-9F62-4CA0-8E29-35443232B934}" type="presParOf" srcId="{DA3CA7F5-C711-4580-91F1-E9C6772A16A7}" destId="{18E20904-4337-4D49-878F-C6A3998E9768}" srcOrd="0" destOrd="0" presId="urn:microsoft.com/office/officeart/2005/8/layout/list1"/>
    <dgm:cxn modelId="{98B58B92-77F1-454E-A69F-35705AD2C8DC}" type="presParOf" srcId="{DA3CA7F5-C711-4580-91F1-E9C6772A16A7}" destId="{4AA5C7B7-5B64-4F71-AB37-E39564456FAC}" srcOrd="1" destOrd="0" presId="urn:microsoft.com/office/officeart/2005/8/layout/list1"/>
    <dgm:cxn modelId="{F93ACC9A-DC46-4227-8CD0-7577EECEB77F}" type="presParOf" srcId="{BD068890-9CDF-4598-AC4F-F71ADD1D1989}" destId="{84B8C849-306F-43E1-84B1-34177317591D}" srcOrd="1" destOrd="0" presId="urn:microsoft.com/office/officeart/2005/8/layout/list1"/>
    <dgm:cxn modelId="{1FE5FD25-B98D-4ED7-9C41-248CF72A7858}" type="presParOf" srcId="{BD068890-9CDF-4598-AC4F-F71ADD1D1989}" destId="{5FD4668F-81DD-421E-9924-50274E363CD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6287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228600" lvl="1" indent="-228600" algn="just" defTabSz="889000">
            <a:lnSpc>
              <a:spcPct val="90000"/>
            </a:lnSpc>
            <a:spcBef>
              <a:spcPct val="0"/>
            </a:spcBef>
            <a:spcAft>
              <a:spcPct val="15000"/>
            </a:spcAft>
            <a:buFont typeface="Arial" panose="020B0604020202020204" pitchFamily="34" charset="0"/>
            <a:buChar char="•"/>
          </a:pPr>
          <a:r>
            <a:rPr lang="en-US" sz="2000" b="1" u="sng" kern="1200" dirty="0"/>
            <a:t>Retail Incident 2/12</a:t>
          </a:r>
          <a:r>
            <a:rPr lang="en-US" sz="2000" b="1" u="none" kern="1200" dirty="0"/>
            <a:t> </a:t>
          </a:r>
          <a:r>
            <a:rPr lang="en-US" sz="2000" b="0" u="none" kern="1200" dirty="0"/>
            <a:t>– ERCOT was unable to send transactions for ~1hour from 7:56AM-8:57AM as well as reporting was affected. Issue triggered by a known bug which a new data center and storage refresh in 3-4 weeks may correct. Two market notices were sent to notice_extracts_retail@lists.ercot.com and notice_operations_retail@lists.ercot.com.</a:t>
          </a:r>
          <a:endParaRPr lang="en-US" sz="2000" b="0" u="sng" kern="1200" dirty="0"/>
        </a:p>
        <a:p>
          <a:pPr marL="57150" lvl="1" indent="-57150" algn="just" defTabSz="222250">
            <a:lnSpc>
              <a:spcPct val="90000"/>
            </a:lnSpc>
            <a:spcBef>
              <a:spcPct val="0"/>
            </a:spcBef>
            <a:spcAft>
              <a:spcPct val="15000"/>
            </a:spcAft>
            <a:buFont typeface="Arial" panose="020B0604020202020204" pitchFamily="34" charset="0"/>
            <a:buChar char="•"/>
          </a:pPr>
          <a:endParaRPr lang="en-US" sz="500" b="0" u="sng" kern="1200" dirty="0"/>
        </a:p>
        <a:p>
          <a:pPr marL="228600" lvl="1" indent="-228600" algn="just" defTabSz="889000">
            <a:lnSpc>
              <a:spcPct val="90000"/>
            </a:lnSpc>
            <a:spcBef>
              <a:spcPct val="0"/>
            </a:spcBef>
            <a:spcAft>
              <a:spcPct val="15000"/>
            </a:spcAft>
            <a:buChar char="•"/>
          </a:pPr>
          <a:r>
            <a:rPr lang="en-US" sz="2000" b="1" u="sng" kern="1200" dirty="0">
              <a:solidFill>
                <a:schemeClr val="tx1"/>
              </a:solidFill>
              <a:latin typeface="Calibri" panose="020F0502020204030204" pitchFamily="34" charset="0"/>
              <a:ea typeface="+mn-ea"/>
              <a:cs typeface="Calibri" panose="020F0502020204030204" pitchFamily="34" charset="0"/>
            </a:rPr>
            <a:t>MIS API project update </a:t>
          </a:r>
          <a:r>
            <a:rPr lang="en-US" sz="2000" b="0" kern="1200" dirty="0">
              <a:solidFill>
                <a:schemeClr val="tx1"/>
              </a:solidFill>
              <a:latin typeface="Calibri" panose="020F0502020204030204" pitchFamily="34" charset="0"/>
              <a:ea typeface="+mn-ea"/>
              <a:cs typeface="Calibri" panose="020F0502020204030204" pitchFamily="34" charset="0"/>
            </a:rPr>
            <a:t>– Released weekend of 12/9 – 12/10 and is reportedly functioning well. A couple of follow up issues reported, one being missing ‘key date’ requested for initiating transactions if the viewer is not the submitter. A few defects were found in the first round of corrective testing; therefore, a second round of testing is being performed.</a:t>
          </a:r>
          <a:endParaRPr lang="en-US" sz="3600" b="0" kern="1200" dirty="0"/>
        </a:p>
        <a:p>
          <a:pPr marL="114300" lvl="2" indent="-57150" algn="just" defTabSz="222250">
            <a:lnSpc>
              <a:spcPct val="100000"/>
            </a:lnSpc>
            <a:spcBef>
              <a:spcPct val="0"/>
            </a:spcBef>
            <a:spcAft>
              <a:spcPct val="15000"/>
            </a:spcAft>
            <a:buChar char="•"/>
          </a:pPr>
          <a:endParaRPr lang="en-US" sz="500" b="1" kern="1200" dirty="0">
            <a:solidFill>
              <a:srgbClr val="FF0000"/>
            </a:solidFill>
          </a:endParaRPr>
        </a:p>
        <a:p>
          <a:pPr marL="228600" lvl="1" indent="-228600" algn="just" defTabSz="889000">
            <a:lnSpc>
              <a:spcPct val="90000"/>
            </a:lnSpc>
            <a:spcBef>
              <a:spcPct val="0"/>
            </a:spcBef>
            <a:spcAft>
              <a:spcPct val="15000"/>
            </a:spcAft>
            <a:buChar char="•"/>
          </a:pPr>
          <a:r>
            <a:rPr lang="en-US" sz="2000" b="1" u="sng" kern="1200" dirty="0">
              <a:solidFill>
                <a:schemeClr val="tx1"/>
              </a:solidFill>
            </a:rPr>
            <a:t>Listserv Activity </a:t>
          </a:r>
          <a:r>
            <a:rPr lang="en-US" sz="2000" b="0" kern="1200" dirty="0">
              <a:solidFill>
                <a:schemeClr val="tx1"/>
              </a:solidFill>
            </a:rPr>
            <a:t>– Update to listserv lag in emails sent on 1/12: a throttle was removed, and performance returned to as expected. The lag was due to the growth in the TXANS distribution reported last month from 20K to 26K subscribers.</a:t>
          </a: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just" defTabSz="889000">
            <a:lnSpc>
              <a:spcPct val="90000"/>
            </a:lnSpc>
            <a:spcBef>
              <a:spcPct val="0"/>
            </a:spcBef>
            <a:spcAft>
              <a:spcPct val="15000"/>
            </a:spcAft>
            <a:buChar char="•"/>
          </a:pPr>
          <a:r>
            <a:rPr lang="en-US" sz="2000" b="1" u="sng" kern="1200" dirty="0">
              <a:solidFill>
                <a:schemeClr val="tx1"/>
              </a:solidFill>
            </a:rPr>
            <a:t>SCR817</a:t>
          </a:r>
          <a:r>
            <a:rPr lang="en-US" sz="2000" b="1" u="none" kern="1200" dirty="0">
              <a:solidFill>
                <a:schemeClr val="tx1"/>
              </a:solidFill>
            </a:rPr>
            <a:t> </a:t>
          </a:r>
          <a:r>
            <a:rPr lang="en-US" sz="2000" b="0" u="none" kern="1200" dirty="0">
              <a:solidFill>
                <a:schemeClr val="tx1"/>
              </a:solidFill>
            </a:rPr>
            <a:t>– ERCOT currently working on the Inadvertent Gain revisions for the User’s Guide which may impact a few other areas of the RMG. The group decided to preserve all RMG revisions until SCR817 business requirements and user’s guides drafts have been reviewed in order to submit only one RMGRR.</a:t>
          </a:r>
          <a:endParaRPr lang="en-US" sz="2000" b="0" u="sng"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1066800">
            <a:lnSpc>
              <a:spcPct val="90000"/>
            </a:lnSpc>
            <a:spcBef>
              <a:spcPct val="0"/>
            </a:spcBef>
            <a:spcAft>
              <a:spcPct val="15000"/>
            </a:spcAft>
            <a:buChar char="•"/>
          </a:pPr>
          <a:endParaRPr lang="en-US" sz="2400" b="1" kern="1200" dirty="0">
            <a:solidFill>
              <a:srgbClr val="FF0000"/>
            </a:solidFill>
          </a:endParaRPr>
        </a:p>
        <a:p>
          <a:pPr marL="228600" lvl="1" indent="-228600" algn="l" defTabSz="1066800">
            <a:lnSpc>
              <a:spcPct val="90000"/>
            </a:lnSpc>
            <a:spcBef>
              <a:spcPct val="0"/>
            </a:spcBef>
            <a:spcAft>
              <a:spcPct val="15000"/>
            </a:spcAft>
            <a:buChar char="•"/>
          </a:pPr>
          <a:endParaRPr lang="en-US" sz="24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6287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ERCOT Reporting</a:t>
          </a:r>
        </a:p>
      </dsp:txBody>
      <dsp:txXfrm>
        <a:off x="0" y="0"/>
        <a:ext cx="11094707" cy="592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31639"/>
          <a:ext cx="11329647" cy="489832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54127" rIns="879306" bIns="142240"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latin typeface="Arial Rounded MT Bold" panose="020F0704030504030204" pitchFamily="34" charset="0"/>
          </a:endParaRPr>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Char char="q"/>
          </a:pPr>
          <a:r>
            <a:rPr lang="en-US" sz="2200" b="1" kern="1200" dirty="0">
              <a:solidFill>
                <a:schemeClr val="tx1"/>
              </a:solidFill>
              <a:latin typeface="Calibri" panose="020F0502020204030204" pitchFamily="34" charset="0"/>
              <a:ea typeface="+mn-ea"/>
              <a:cs typeface="Calibri" panose="020F0502020204030204" pitchFamily="34" charset="0"/>
            </a:rPr>
            <a:t>Switch Hold Removal Clarification RMGRR was approved with one abstention at RMS on 2/6. During RMS conversation, a question was posed if PUCT Staff will be made aware of the changes. </a:t>
          </a: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457200" lvl="2" indent="-228600" algn="just" defTabSz="977900">
            <a:lnSpc>
              <a:spcPct val="90000"/>
            </a:lnSpc>
            <a:spcBef>
              <a:spcPct val="0"/>
            </a:spcBef>
            <a:spcAft>
              <a:spcPct val="15000"/>
            </a:spcAft>
            <a:buFont typeface="Wingdings" panose="05000000000000000000" pitchFamily="2" charset="2"/>
            <a:buChar char="q"/>
          </a:pPr>
          <a:r>
            <a:rPr lang="en-US" sz="2200" b="0" kern="1200" dirty="0"/>
            <a:t>Update: ERCOT staff met with PUCT Staff and PUCT Staff was comfortable with the proposed language and did not request changes. </a:t>
          </a:r>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131639"/>
        <a:ext cx="11329647" cy="4898326"/>
      </dsp:txXfrm>
    </dsp:sp>
    <dsp:sp modelId="{4FC84B32-D1CC-469D-BDF0-F53E02EEAA9C}">
      <dsp:nvSpPr>
        <dsp:cNvPr id="0" name=""/>
        <dsp:cNvSpPr/>
      </dsp:nvSpPr>
      <dsp:spPr>
        <a:xfrm>
          <a:off x="0" y="0"/>
          <a:ext cx="10829645" cy="59031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RMGRR177 – Switch Hold Removal Clarification </a:t>
          </a:r>
        </a:p>
      </dsp:txBody>
      <dsp:txXfrm>
        <a:off x="0" y="0"/>
        <a:ext cx="10829645" cy="5903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85354"/>
          <a:ext cx="11329647" cy="484139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04140" rIns="879306" bIns="113792" numCol="1" spcCol="1270" anchor="t" anchorCtr="0">
          <a:noAutofit/>
        </a:bodyPr>
        <a:lstStyle/>
        <a:p>
          <a:pPr marL="171450" lvl="1" indent="-171450" algn="l" defTabSz="711200">
            <a:lnSpc>
              <a:spcPct val="90000"/>
            </a:lnSpc>
            <a:spcBef>
              <a:spcPct val="0"/>
            </a:spcBef>
            <a:spcAft>
              <a:spcPct val="15000"/>
            </a:spcAft>
            <a:buFont typeface="+mj-lt"/>
            <a:buAutoNum type="arabicPeriod"/>
          </a:pPr>
          <a:endParaRPr lang="en-US" sz="1600" kern="1200" dirty="0">
            <a:latin typeface="Arial Rounded MT Bold" panose="020F0704030504030204" pitchFamily="34" charset="0"/>
          </a:endParaRPr>
        </a:p>
        <a:p>
          <a:pPr marL="228600" lvl="1" indent="-228600" algn="l" defTabSz="1066800">
            <a:lnSpc>
              <a:spcPct val="90000"/>
            </a:lnSpc>
            <a:spcBef>
              <a:spcPct val="0"/>
            </a:spcBef>
            <a:spcAft>
              <a:spcPct val="15000"/>
            </a:spcAft>
            <a:buFont typeface="+mj-lt"/>
            <a:buAutoNum type="arabicPeriod"/>
          </a:pPr>
          <a:endParaRPr lang="en-US" sz="2400" kern="1200" dirty="0">
            <a:latin typeface="Arial Rounded MT Bold" panose="020F0704030504030204" pitchFamily="34" charset="0"/>
          </a:endParaRPr>
        </a:p>
        <a:p>
          <a:pPr marL="228600" lvl="1" indent="-228600" algn="just" defTabSz="1066800">
            <a:lnSpc>
              <a:spcPct val="90000"/>
            </a:lnSpc>
            <a:spcBef>
              <a:spcPct val="0"/>
            </a:spcBef>
            <a:spcAft>
              <a:spcPct val="15000"/>
            </a:spcAft>
            <a:buFont typeface="+mj-lt"/>
            <a:buNone/>
          </a:pPr>
          <a:r>
            <a:rPr lang="en-US" sz="2400" b="1" kern="1200" dirty="0">
              <a:latin typeface="Arial Rounded MT Bold" panose="020F0704030504030204" pitchFamily="34" charset="0"/>
            </a:rPr>
            <a:t>Observations:</a:t>
          </a:r>
        </a:p>
        <a:p>
          <a:pPr marL="228600" lvl="1" indent="-228600" algn="just" defTabSz="889000">
            <a:lnSpc>
              <a:spcPct val="90000"/>
            </a:lnSpc>
            <a:spcBef>
              <a:spcPct val="0"/>
            </a:spcBef>
            <a:spcAft>
              <a:spcPct val="15000"/>
            </a:spcAft>
            <a:buFont typeface="+mj-lt"/>
            <a:buAutoNum type="arabicPeriod"/>
          </a:pPr>
          <a:r>
            <a:rPr lang="en-US" sz="2000" kern="1200" dirty="0">
              <a:latin typeface="Tenorite" panose="00000500000000000000" pitchFamily="2" charset="0"/>
            </a:rPr>
            <a:t>Inadvertent Losing subtype continues to be elevated.</a:t>
          </a:r>
          <a:endParaRPr lang="en-US" sz="1600" kern="1200" dirty="0">
            <a:latin typeface="Arial Rounded MT Bold" panose="020F0704030504030204" pitchFamily="34" charset="0"/>
          </a:endParaRPr>
        </a:p>
        <a:p>
          <a:pPr marL="228600" lvl="1" indent="-228600" algn="just" defTabSz="889000">
            <a:lnSpc>
              <a:spcPct val="90000"/>
            </a:lnSpc>
            <a:spcBef>
              <a:spcPct val="0"/>
            </a:spcBef>
            <a:spcAft>
              <a:spcPct val="15000"/>
            </a:spcAft>
            <a:buFont typeface="+mj-lt"/>
            <a:buAutoNum type="arabicPeriod"/>
          </a:pPr>
          <a:r>
            <a:rPr lang="en-US" sz="2000" b="0" kern="1200" dirty="0">
              <a:latin typeface="Tenorite" panose="00000500000000000000" pitchFamily="2" charset="0"/>
            </a:rPr>
            <a:t>Inadvertent Gaining subtype counts appear seasonal in nature and consistent in the latter halves of the years.</a:t>
          </a:r>
        </a:p>
        <a:p>
          <a:pPr marL="228600" lvl="1" indent="-228600" algn="just" defTabSz="889000">
            <a:lnSpc>
              <a:spcPct val="90000"/>
            </a:lnSpc>
            <a:spcBef>
              <a:spcPct val="0"/>
            </a:spcBef>
            <a:spcAft>
              <a:spcPct val="15000"/>
            </a:spcAft>
            <a:buFont typeface="+mj-lt"/>
            <a:buAutoNum type="arabicPeriod"/>
          </a:pPr>
          <a:r>
            <a:rPr lang="en-US" sz="2000" b="0" kern="1200" dirty="0">
              <a:latin typeface="Tenorite" panose="00000500000000000000" pitchFamily="2" charset="0"/>
            </a:rPr>
            <a:t>Switch-hold Removal subtype has grown with higher counts reflected in the second half of the year; likely due to extreme heat weather moratoriums.</a:t>
          </a:r>
        </a:p>
        <a:p>
          <a:pPr marL="228600" lvl="1" indent="-228600" algn="just" defTabSz="889000">
            <a:lnSpc>
              <a:spcPct val="90000"/>
            </a:lnSpc>
            <a:spcBef>
              <a:spcPct val="0"/>
            </a:spcBef>
            <a:spcAft>
              <a:spcPct val="15000"/>
            </a:spcAft>
            <a:buFont typeface="+mj-lt"/>
            <a:buAutoNum type="arabicPeriod"/>
          </a:pPr>
          <a:r>
            <a:rPr lang="en-US" sz="2000" b="0" kern="1200" dirty="0">
              <a:latin typeface="Tenorite" panose="00000500000000000000" pitchFamily="2" charset="0"/>
            </a:rPr>
            <a:t>Rescission subtype spiked in the last six months of 2023 which will be reviewed for opportunities. </a:t>
          </a:r>
        </a:p>
        <a:p>
          <a:pPr marL="228600" lvl="1" indent="-228600" algn="just" defTabSz="889000">
            <a:lnSpc>
              <a:spcPct val="90000"/>
            </a:lnSpc>
            <a:spcBef>
              <a:spcPct val="0"/>
            </a:spcBef>
            <a:spcAft>
              <a:spcPct val="15000"/>
            </a:spcAft>
            <a:buFont typeface="+mj-lt"/>
            <a:buAutoNum type="arabicPeriod"/>
          </a:pPr>
          <a:r>
            <a:rPr lang="en-US" sz="2000" b="0" kern="1200" dirty="0">
              <a:latin typeface="Tenorite" panose="00000500000000000000" pitchFamily="2" charset="0"/>
            </a:rPr>
            <a:t>Cancel with Approvals also spiked in the last six months of 2023 and will be reviewed to see if REPs are inadvertently sending same-day requests.</a:t>
          </a:r>
        </a:p>
        <a:p>
          <a:pPr marL="228600" lvl="1" indent="-228600" algn="just" defTabSz="889000">
            <a:lnSpc>
              <a:spcPct val="90000"/>
            </a:lnSpc>
            <a:spcBef>
              <a:spcPct val="0"/>
            </a:spcBef>
            <a:spcAft>
              <a:spcPct val="15000"/>
            </a:spcAft>
            <a:buFont typeface="+mj-lt"/>
            <a:buAutoNum type="arabicPeriod"/>
          </a:pPr>
          <a:r>
            <a:rPr lang="en-US" sz="2000" b="0" kern="1200" dirty="0">
              <a:latin typeface="Tenorite" panose="00000500000000000000" pitchFamily="2" charset="0"/>
            </a:rPr>
            <a:t>Two others of note were the DEV and Service Order subtypes which saw an increase.</a:t>
          </a:r>
        </a:p>
      </dsp:txBody>
      <dsp:txXfrm>
        <a:off x="0" y="185354"/>
        <a:ext cx="11329647" cy="4841391"/>
      </dsp:txXfrm>
    </dsp:sp>
    <dsp:sp modelId="{4FC84B32-D1CC-469D-BDF0-F53E02EEAA9C}">
      <dsp:nvSpPr>
        <dsp:cNvPr id="0" name=""/>
        <dsp:cNvSpPr/>
      </dsp:nvSpPr>
      <dsp:spPr>
        <a:xfrm>
          <a:off x="0" y="0"/>
          <a:ext cx="10829645" cy="65413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MarkeTrak Subtype Volume Analysis – End of Year 2023</a:t>
          </a:r>
        </a:p>
      </dsp:txBody>
      <dsp:txXfrm>
        <a:off x="0" y="0"/>
        <a:ext cx="10829645" cy="6541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4668F-81DD-421E-9924-50274E363CDB}">
      <dsp:nvSpPr>
        <dsp:cNvPr id="0" name=""/>
        <dsp:cNvSpPr/>
      </dsp:nvSpPr>
      <dsp:spPr>
        <a:xfrm>
          <a:off x="0" y="631879"/>
          <a:ext cx="11329646" cy="450837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49795" rIns="879306" bIns="184912" numCol="1" spcCol="1270" anchor="ctr" anchorCtr="0">
          <a:noAutofit/>
        </a:bodyPr>
        <a:lstStyle/>
        <a:p>
          <a:pPr marL="228600" lvl="1" indent="-228600" algn="just" defTabSz="1155700">
            <a:lnSpc>
              <a:spcPct val="90000"/>
            </a:lnSpc>
            <a:spcBef>
              <a:spcPct val="0"/>
            </a:spcBef>
            <a:spcAft>
              <a:spcPct val="15000"/>
            </a:spcAft>
            <a:buFontTx/>
            <a:buNone/>
          </a:pPr>
          <a:r>
            <a:rPr lang="en-US" sz="2600" b="1" kern="1200" dirty="0">
              <a:latin typeface="Tenorite" panose="00000500000000000000" pitchFamily="2" charset="0"/>
              <a:cs typeface="Calibri" panose="020F0502020204030204" pitchFamily="34" charset="0"/>
            </a:rPr>
            <a:t>Tuesday, March 12</a:t>
          </a:r>
          <a:r>
            <a:rPr lang="en-US" sz="2600" b="1" kern="1200" baseline="30000" dirty="0">
              <a:latin typeface="Tenorite" panose="00000500000000000000" pitchFamily="2" charset="0"/>
              <a:cs typeface="Calibri" panose="020F0502020204030204" pitchFamily="34" charset="0"/>
            </a:rPr>
            <a:t>th</a:t>
          </a:r>
          <a:r>
            <a:rPr lang="en-US" sz="2600" b="1" kern="1200" dirty="0">
              <a:latin typeface="Tenorite" panose="00000500000000000000" pitchFamily="2" charset="0"/>
              <a:cs typeface="Calibri" panose="020F0502020204030204" pitchFamily="34" charset="0"/>
            </a:rPr>
            <a:t> -  9:30 AM WebEx only </a:t>
          </a:r>
          <a:endParaRPr lang="en-US" sz="2600" kern="1200" dirty="0">
            <a:latin typeface="Tenorite" panose="00000500000000000000" pitchFamily="2" charset="0"/>
          </a:endParaRPr>
        </a:p>
        <a:p>
          <a:pPr marL="228600" lvl="1" indent="-228600" algn="just" defTabSz="1066800">
            <a:lnSpc>
              <a:spcPct val="90000"/>
            </a:lnSpc>
            <a:spcBef>
              <a:spcPct val="0"/>
            </a:spcBef>
            <a:spcAft>
              <a:spcPct val="15000"/>
            </a:spcAft>
            <a:buNone/>
          </a:pPr>
          <a:r>
            <a:rPr lang="en-US" sz="2400" b="1" kern="1200" dirty="0">
              <a:latin typeface="Tenorite" panose="00000500000000000000" pitchFamily="2" charset="0"/>
              <a:cs typeface="Calibri" panose="020F0502020204030204" pitchFamily="34" charset="0"/>
            </a:rPr>
            <a:t>DRAFT Agenda</a:t>
          </a:r>
          <a:r>
            <a:rPr lang="en-US" sz="2400" kern="1200" dirty="0">
              <a:latin typeface="Tenorite" panose="00000500000000000000" pitchFamily="2" charset="0"/>
              <a:cs typeface="Calibri" panose="020F0502020204030204" pitchFamily="34" charset="0"/>
            </a:rPr>
            <a:t>:</a:t>
          </a:r>
        </a:p>
        <a:p>
          <a:pPr marL="457200" lvl="2" indent="-228600" algn="just" defTabSz="889000">
            <a:lnSpc>
              <a:spcPct val="90000"/>
            </a:lnSpc>
            <a:spcBef>
              <a:spcPct val="0"/>
            </a:spcBef>
            <a:spcAft>
              <a:spcPct val="15000"/>
            </a:spcAft>
            <a:buFont typeface="Wingdings" panose="05000000000000000000" pitchFamily="2" charset="2"/>
            <a:buChar char="q"/>
          </a:pPr>
          <a:r>
            <a:rPr lang="en-US" sz="2000" kern="1200" dirty="0">
              <a:latin typeface="Tenorite" panose="00000500000000000000" pitchFamily="2" charset="0"/>
              <a:cs typeface="Calibri" panose="020F0502020204030204" pitchFamily="34" charset="0"/>
            </a:rPr>
            <a:t>ERCOT Reports</a:t>
          </a:r>
        </a:p>
        <a:p>
          <a:pPr marL="685800" lvl="3" indent="-228600" algn="just" defTabSz="889000">
            <a:lnSpc>
              <a:spcPct val="90000"/>
            </a:lnSpc>
            <a:spcBef>
              <a:spcPct val="0"/>
            </a:spcBef>
            <a:spcAft>
              <a:spcPct val="15000"/>
            </a:spcAft>
            <a:buFont typeface="Arial" panose="020B0604020202020204" pitchFamily="34" charset="0"/>
            <a:buChar char="•"/>
          </a:pPr>
          <a:r>
            <a:rPr lang="en-US" sz="2000" kern="1200" dirty="0">
              <a:latin typeface="Tenorite" panose="00000500000000000000" pitchFamily="2" charset="0"/>
              <a:cs typeface="Calibri" panose="020F0502020204030204" pitchFamily="34" charset="0"/>
            </a:rPr>
            <a:t>System Instances &amp; MT Performance</a:t>
          </a:r>
        </a:p>
        <a:p>
          <a:pPr marL="685800" lvl="3" indent="-228600" algn="just" defTabSz="889000">
            <a:lnSpc>
              <a:spcPct val="90000"/>
            </a:lnSpc>
            <a:spcBef>
              <a:spcPct val="0"/>
            </a:spcBef>
            <a:spcAft>
              <a:spcPct val="15000"/>
            </a:spcAft>
            <a:buFont typeface="Arial" panose="020B0604020202020204" pitchFamily="34" charset="0"/>
            <a:buChar char="•"/>
          </a:pPr>
          <a:r>
            <a:rPr lang="en-US" sz="2000" kern="1200" dirty="0">
              <a:latin typeface="Tenorite" panose="00000500000000000000" pitchFamily="2" charset="0"/>
              <a:cs typeface="Calibri" panose="020F0502020204030204" pitchFamily="34" charset="0"/>
            </a:rPr>
            <a:t>Listserv</a:t>
          </a:r>
        </a:p>
        <a:p>
          <a:pPr marL="685800" lvl="3" indent="-228600" algn="just" defTabSz="889000">
            <a:lnSpc>
              <a:spcPct val="90000"/>
            </a:lnSpc>
            <a:spcBef>
              <a:spcPct val="0"/>
            </a:spcBef>
            <a:spcAft>
              <a:spcPct val="15000"/>
            </a:spcAft>
            <a:buFont typeface="Arial" panose="020B0604020202020204" pitchFamily="34" charset="0"/>
            <a:buChar char="•"/>
          </a:pPr>
          <a:r>
            <a:rPr lang="en-US" sz="2000" kern="1200" dirty="0">
              <a:latin typeface="Tenorite" panose="00000500000000000000" pitchFamily="2" charset="0"/>
              <a:cs typeface="Calibri" panose="020F0502020204030204" pitchFamily="34" charset="0"/>
            </a:rPr>
            <a:t>MIS API update – update on ‘key dates’ populating</a:t>
          </a:r>
        </a:p>
        <a:p>
          <a:pPr marL="457200" lvl="2" indent="-228600" algn="just" defTabSz="889000">
            <a:lnSpc>
              <a:spcPct val="90000"/>
            </a:lnSpc>
            <a:spcBef>
              <a:spcPct val="0"/>
            </a:spcBef>
            <a:spcAft>
              <a:spcPct val="15000"/>
            </a:spcAft>
            <a:buFont typeface="Wingdings" panose="05000000000000000000" pitchFamily="2" charset="2"/>
            <a:buChar char="q"/>
          </a:pPr>
          <a:r>
            <a:rPr lang="en-US" sz="2000" kern="1200" dirty="0">
              <a:latin typeface="Tenorite" panose="00000500000000000000" pitchFamily="2" charset="0"/>
              <a:cs typeface="Calibri" panose="020F0502020204030204" pitchFamily="34" charset="0"/>
            </a:rPr>
            <a:t>RMGRR177 Switch Hold Removal Clarification – status of progress</a:t>
          </a:r>
        </a:p>
        <a:p>
          <a:pPr marL="457200" lvl="2" indent="-228600" algn="just" defTabSz="889000">
            <a:lnSpc>
              <a:spcPct val="90000"/>
            </a:lnSpc>
            <a:spcBef>
              <a:spcPct val="0"/>
            </a:spcBef>
            <a:spcAft>
              <a:spcPct val="15000"/>
            </a:spcAft>
            <a:buFont typeface="Wingdings" panose="05000000000000000000" pitchFamily="2" charset="2"/>
            <a:buChar char="q"/>
          </a:pPr>
          <a:r>
            <a:rPr lang="en-US" sz="2000" kern="1200" dirty="0">
              <a:latin typeface="Tenorite" panose="00000500000000000000" pitchFamily="2" charset="0"/>
              <a:cs typeface="Calibri" panose="020F0502020204030204" pitchFamily="34" charset="0"/>
            </a:rPr>
            <a:t>SCR817 Business Requirements</a:t>
          </a:r>
          <a:endParaRPr lang="en-US" sz="2000" i="1" kern="1200" dirty="0">
            <a:latin typeface="Tenorite" panose="00000500000000000000" pitchFamily="2" charset="0"/>
            <a:cs typeface="Calibri" panose="020F0502020204030204" pitchFamily="34" charset="0"/>
          </a:endParaRPr>
        </a:p>
        <a:p>
          <a:pPr marL="685800" lvl="3" indent="-228600" algn="just" defTabSz="889000">
            <a:lnSpc>
              <a:spcPct val="90000"/>
            </a:lnSpc>
            <a:spcBef>
              <a:spcPct val="0"/>
            </a:spcBef>
            <a:spcAft>
              <a:spcPct val="15000"/>
            </a:spcAft>
            <a:buFont typeface="Arial" panose="020B0604020202020204" pitchFamily="34" charset="0"/>
            <a:buChar char="•"/>
          </a:pPr>
          <a:r>
            <a:rPr lang="en-US" sz="2000" kern="1200" dirty="0">
              <a:latin typeface="Tenorite" panose="00000500000000000000" pitchFamily="2" charset="0"/>
              <a:cs typeface="Calibri" panose="020F0502020204030204" pitchFamily="34" charset="0"/>
            </a:rPr>
            <a:t>Review of U</a:t>
          </a:r>
          <a:r>
            <a:rPr lang="en-US" sz="2000" i="0" kern="1200" dirty="0">
              <a:latin typeface="Tenorite" panose="00000500000000000000" pitchFamily="2" charset="0"/>
              <a:cs typeface="Calibri" panose="020F0502020204030204" pitchFamily="34" charset="0"/>
            </a:rPr>
            <a:t>ser’s Guide drafts  - Inadvertent Gains and any other clarifications</a:t>
          </a:r>
          <a:endParaRPr lang="en-US" sz="2000" i="1" kern="1200" dirty="0">
            <a:latin typeface="Tenorite" panose="00000500000000000000" pitchFamily="2" charset="0"/>
            <a:cs typeface="Calibri" panose="020F0502020204030204" pitchFamily="34" charset="0"/>
          </a:endParaRPr>
        </a:p>
        <a:p>
          <a:pPr marL="457200" lvl="2" indent="-228600" algn="just" defTabSz="889000">
            <a:lnSpc>
              <a:spcPct val="90000"/>
            </a:lnSpc>
            <a:spcBef>
              <a:spcPct val="0"/>
            </a:spcBef>
            <a:spcAft>
              <a:spcPct val="15000"/>
            </a:spcAft>
            <a:buFont typeface="Wingdings" panose="05000000000000000000" pitchFamily="2" charset="2"/>
            <a:buChar char="q"/>
          </a:pPr>
          <a:r>
            <a:rPr lang="en-US" sz="2000" i="0" kern="1200" dirty="0">
              <a:latin typeface="Tenorite" panose="00000500000000000000" pitchFamily="2" charset="0"/>
              <a:cs typeface="Calibri" panose="020F0502020204030204" pitchFamily="34" charset="0"/>
            </a:rPr>
            <a:t>MarkeTrak Subtypes Volume Analysis 2023 – Further Analysis</a:t>
          </a:r>
        </a:p>
        <a:p>
          <a:pPr marL="457200" lvl="2" indent="-228600" algn="just" defTabSz="889000">
            <a:lnSpc>
              <a:spcPct val="90000"/>
            </a:lnSpc>
            <a:spcBef>
              <a:spcPct val="0"/>
            </a:spcBef>
            <a:spcAft>
              <a:spcPct val="15000"/>
            </a:spcAft>
            <a:buFont typeface="Wingdings" panose="05000000000000000000" pitchFamily="2" charset="2"/>
            <a:buChar char="q"/>
          </a:pPr>
          <a:r>
            <a:rPr lang="en-US" sz="2000" i="0" kern="1200" dirty="0">
              <a:latin typeface="Tenorite" panose="00000500000000000000" pitchFamily="2" charset="0"/>
              <a:cs typeface="Calibri" panose="020F0502020204030204" pitchFamily="34" charset="0"/>
            </a:rPr>
            <a:t>IAG Report – Quarterly Review</a:t>
          </a:r>
        </a:p>
        <a:p>
          <a:pPr marL="457200" lvl="2" indent="-228600" algn="just" defTabSz="889000">
            <a:lnSpc>
              <a:spcPct val="90000"/>
            </a:lnSpc>
            <a:spcBef>
              <a:spcPct val="0"/>
            </a:spcBef>
            <a:spcAft>
              <a:spcPct val="15000"/>
            </a:spcAft>
            <a:buFont typeface="Wingdings" panose="05000000000000000000" pitchFamily="2" charset="2"/>
            <a:buChar char="q"/>
          </a:pPr>
          <a:r>
            <a:rPr lang="en-US" sz="2000" i="0" kern="1200" dirty="0">
              <a:latin typeface="Tenorite" panose="00000500000000000000" pitchFamily="2" charset="0"/>
              <a:cs typeface="Calibri" panose="020F0502020204030204" pitchFamily="34" charset="0"/>
            </a:rPr>
            <a:t>Data/Talking Points for Client Services on MarkeTrak analysis - update</a:t>
          </a:r>
        </a:p>
        <a:p>
          <a:pPr marL="228600" lvl="1" indent="-228600" algn="l" defTabSz="889000">
            <a:lnSpc>
              <a:spcPct val="90000"/>
            </a:lnSpc>
            <a:spcBef>
              <a:spcPct val="0"/>
            </a:spcBef>
            <a:spcAft>
              <a:spcPct val="15000"/>
            </a:spcAft>
            <a:buFont typeface="Wingdings" panose="05000000000000000000" pitchFamily="2" charset="2"/>
            <a:buChar char="q"/>
          </a:pPr>
          <a:endParaRPr lang="en-US" sz="2000" kern="1200" dirty="0">
            <a:latin typeface="Arial Rounded MT Bold" panose="020F0704030504030204" pitchFamily="34" charset="0"/>
          </a:endParaRPr>
        </a:p>
      </dsp:txBody>
      <dsp:txXfrm>
        <a:off x="0" y="631879"/>
        <a:ext cx="11329646" cy="4508371"/>
      </dsp:txXfrm>
    </dsp:sp>
    <dsp:sp modelId="{4AA5C7B7-5B64-4F71-AB37-E39564456FAC}">
      <dsp:nvSpPr>
        <dsp:cNvPr id="0" name=""/>
        <dsp:cNvSpPr/>
      </dsp:nvSpPr>
      <dsp:spPr>
        <a:xfrm>
          <a:off x="0" y="0"/>
          <a:ext cx="10801436" cy="68737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Next Meeting – March 12</a:t>
          </a:r>
          <a:r>
            <a:rPr lang="en-US" sz="2600" kern="1200" baseline="30000" dirty="0">
              <a:latin typeface="Arial Rounded MT Bold" panose="020F0704030504030204" pitchFamily="34" charset="0"/>
            </a:rPr>
            <a:t>th </a:t>
          </a:r>
          <a:r>
            <a:rPr lang="en-US" sz="2600" kern="1200" dirty="0">
              <a:latin typeface="Arial Rounded MT Bold" panose="020F0704030504030204" pitchFamily="34" charset="0"/>
            </a:rPr>
            <a:t> </a:t>
          </a:r>
        </a:p>
      </dsp:txBody>
      <dsp:txXfrm>
        <a:off x="0" y="0"/>
        <a:ext cx="10801436" cy="68737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2/23/2024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7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2/23/2024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93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2/23/2024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205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2/23/2024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16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2/23/2024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41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2/23/2024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120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2/23/2024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99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2/23/2024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01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4E7D1B-D673-4CF6-8672-009D42ABD2A0}" type="datetimeFigureOut">
              <a:rPr lang="en-US" smtClean="0"/>
              <a:t>2/23/2024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59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16AA21-1863-4931-97CB-99D0A168701B}" type="datetimeFigureOut">
              <a:rPr lang="en-US" smtClean="0"/>
              <a:t>2/23/2024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12797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2/23/2024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643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64C608-40B1-4030-A28D-5B74BC98ADCE}" type="datetimeFigureOut">
              <a:rPr lang="en-US" smtClean="0"/>
              <a:t>2/23/2024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09659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EBA14DF-46DF-4C9F-A2D6-694FDD7C825E}"/>
              </a:ext>
            </a:extLst>
          </p:cNvPr>
          <p:cNvGrpSpPr/>
          <p:nvPr/>
        </p:nvGrpSpPr>
        <p:grpSpPr>
          <a:xfrm>
            <a:off x="669901" y="2917848"/>
            <a:ext cx="1360440" cy="1261913"/>
            <a:chOff x="10330781" y="3933704"/>
            <a:chExt cx="824899" cy="782815"/>
          </a:xfrm>
        </p:grpSpPr>
        <p:pic>
          <p:nvPicPr>
            <p:cNvPr id="5" name="Picture 4">
              <a:extLst>
                <a:ext uri="{FF2B5EF4-FFF2-40B4-BE49-F238E27FC236}">
                  <a16:creationId xmlns:a16="http://schemas.microsoft.com/office/drawing/2014/main" id="{74F32FD5-3AB1-42A0-A665-022830B6CEFA}"/>
                </a:ext>
              </a:extLst>
            </p:cNvPr>
            <p:cNvPicPr>
              <a:picLocks noChangeAspect="1"/>
            </p:cNvPicPr>
            <p:nvPr/>
          </p:nvPicPr>
          <p:blipFill>
            <a:blip r:embed="rId2"/>
            <a:stretch>
              <a:fillRect/>
            </a:stretch>
          </p:blipFill>
          <p:spPr>
            <a:xfrm>
              <a:off x="10330781" y="3933704"/>
              <a:ext cx="824899" cy="782815"/>
            </a:xfrm>
            <a:prstGeom prst="rect">
              <a:avLst/>
            </a:prstGeom>
            <a:solidFill>
              <a:schemeClr val="bg1">
                <a:lumMod val="95000"/>
              </a:schemeClr>
            </a:solidFill>
            <a:ln>
              <a:noFill/>
            </a:ln>
          </p:spPr>
        </p:pic>
        <p:sp>
          <p:nvSpPr>
            <p:cNvPr id="6" name="Star: 5 Points 5">
              <a:extLst>
                <a:ext uri="{FF2B5EF4-FFF2-40B4-BE49-F238E27FC236}">
                  <a16:creationId xmlns:a16="http://schemas.microsoft.com/office/drawing/2014/main" id="{CF9D75A8-DE69-4D14-845D-7CEBA92C0341}"/>
                </a:ext>
              </a:extLst>
            </p:cNvPr>
            <p:cNvSpPr/>
            <p:nvPr/>
          </p:nvSpPr>
          <p:spPr>
            <a:xfrm>
              <a:off x="10521696" y="3980359"/>
              <a:ext cx="608023" cy="642461"/>
            </a:xfrm>
            <a:prstGeom prst="star5">
              <a:avLst/>
            </a:prstGeom>
            <a:solidFill>
              <a:schemeClr val="bg1"/>
            </a:solidFill>
            <a:ln>
              <a:solidFill>
                <a:schemeClr val="accen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551B1756-3518-45E2-962E-8486736A324D}"/>
              </a:ext>
            </a:extLst>
          </p:cNvPr>
          <p:cNvSpPr>
            <a:spLocks noGrp="1"/>
          </p:cNvSpPr>
          <p:nvPr>
            <p:ph type="ctrTitle"/>
          </p:nvPr>
        </p:nvSpPr>
        <p:spPr/>
        <p:txBody>
          <a:bodyPr/>
          <a:lstStyle/>
          <a:p>
            <a:r>
              <a:rPr lang="en-US" dirty="0">
                <a:latin typeface="Arial Rounded MT Bold" panose="020F0704030504030204" pitchFamily="34" charset="0"/>
              </a:rPr>
              <a:t>TDTMS Update</a:t>
            </a:r>
          </a:p>
        </p:txBody>
      </p:sp>
      <p:sp>
        <p:nvSpPr>
          <p:cNvPr id="3" name="Subtitle 2">
            <a:extLst>
              <a:ext uri="{FF2B5EF4-FFF2-40B4-BE49-F238E27FC236}">
                <a16:creationId xmlns:a16="http://schemas.microsoft.com/office/drawing/2014/main" id="{94E146BA-B599-4F02-AA3D-D15519B78F07}"/>
              </a:ext>
            </a:extLst>
          </p:cNvPr>
          <p:cNvSpPr>
            <a:spLocks noGrp="1"/>
          </p:cNvSpPr>
          <p:nvPr>
            <p:ph type="subTitle" idx="1"/>
          </p:nvPr>
        </p:nvSpPr>
        <p:spPr/>
        <p:txBody>
          <a:bodyPr>
            <a:normAutofit/>
          </a:bodyPr>
          <a:lstStyle/>
          <a:p>
            <a:r>
              <a:rPr lang="en-US" sz="2800" dirty="0">
                <a:solidFill>
                  <a:schemeClr val="tx1"/>
                </a:solidFill>
                <a:latin typeface="Arial Rounded MT Bold" panose="020F0704030504030204" pitchFamily="34" charset="0"/>
                <a:ea typeface="+mj-ea"/>
                <a:cs typeface="+mj-cs"/>
              </a:rPr>
              <a:t>RMS</a:t>
            </a:r>
          </a:p>
          <a:p>
            <a:r>
              <a:rPr lang="en-US" sz="2800" dirty="0">
                <a:solidFill>
                  <a:schemeClr val="tx1"/>
                </a:solidFill>
                <a:latin typeface="Arial Rounded MT Bold" panose="020F0704030504030204" pitchFamily="34" charset="0"/>
                <a:ea typeface="+mj-ea"/>
                <a:cs typeface="+mj-cs"/>
              </a:rPr>
              <a:t>March 5</a:t>
            </a:r>
            <a:r>
              <a:rPr lang="en-US" sz="2800" baseline="30000" dirty="0">
                <a:solidFill>
                  <a:schemeClr val="tx1"/>
                </a:solidFill>
                <a:latin typeface="Arial Rounded MT Bold" panose="020F0704030504030204" pitchFamily="34" charset="0"/>
                <a:ea typeface="+mj-ea"/>
                <a:cs typeface="+mj-cs"/>
              </a:rPr>
              <a:t>th</a:t>
            </a:r>
            <a:r>
              <a:rPr lang="en-US" sz="2800" dirty="0">
                <a:solidFill>
                  <a:schemeClr val="tx1"/>
                </a:solidFill>
                <a:latin typeface="Arial Rounded MT Bold" panose="020F0704030504030204" pitchFamily="34" charset="0"/>
                <a:ea typeface="+mj-ea"/>
                <a:cs typeface="+mj-cs"/>
              </a:rPr>
              <a:t>, 2024</a:t>
            </a:r>
          </a:p>
        </p:txBody>
      </p:sp>
    </p:spTree>
    <p:extLst>
      <p:ext uri="{BB962C8B-B14F-4D97-AF65-F5344CB8AC3E}">
        <p14:creationId xmlns:p14="http://schemas.microsoft.com/office/powerpoint/2010/main" val="17740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3402616768"/>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085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935165597"/>
              </p:ext>
            </p:extLst>
          </p:nvPr>
        </p:nvGraphicFramePr>
        <p:xfrm>
          <a:off x="478555" y="1020545"/>
          <a:ext cx="11329647" cy="542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60586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pic>
        <p:nvPicPr>
          <p:cNvPr id="5" name="Picture 4">
            <a:extLst>
              <a:ext uri="{FF2B5EF4-FFF2-40B4-BE49-F238E27FC236}">
                <a16:creationId xmlns:a16="http://schemas.microsoft.com/office/drawing/2014/main" id="{9B27CB4F-D638-AAA4-19CA-05A17BE6E2B7}"/>
              </a:ext>
            </a:extLst>
          </p:cNvPr>
          <p:cNvPicPr>
            <a:picLocks noChangeAspect="1"/>
          </p:cNvPicPr>
          <p:nvPr/>
        </p:nvPicPr>
        <p:blipFill>
          <a:blip r:embed="rId3"/>
          <a:stretch>
            <a:fillRect/>
          </a:stretch>
        </p:blipFill>
        <p:spPr>
          <a:xfrm>
            <a:off x="1167339" y="1605742"/>
            <a:ext cx="10024536" cy="5008440"/>
          </a:xfrm>
          <a:prstGeom prst="rect">
            <a:avLst/>
          </a:prstGeom>
        </p:spPr>
      </p:pic>
      <p:grpSp>
        <p:nvGrpSpPr>
          <p:cNvPr id="6" name="Group 5">
            <a:extLst>
              <a:ext uri="{FF2B5EF4-FFF2-40B4-BE49-F238E27FC236}">
                <a16:creationId xmlns:a16="http://schemas.microsoft.com/office/drawing/2014/main" id="{B092D0AB-2168-936F-7279-6D635D039D35}"/>
              </a:ext>
            </a:extLst>
          </p:cNvPr>
          <p:cNvGrpSpPr/>
          <p:nvPr/>
        </p:nvGrpSpPr>
        <p:grpSpPr>
          <a:xfrm>
            <a:off x="771201" y="1047509"/>
            <a:ext cx="10879842" cy="622137"/>
            <a:chOff x="90024" y="-2086334"/>
            <a:chExt cx="10879842" cy="622137"/>
          </a:xfrm>
        </p:grpSpPr>
        <p:sp>
          <p:nvSpPr>
            <p:cNvPr id="7" name="Rectangle 6">
              <a:extLst>
                <a:ext uri="{FF2B5EF4-FFF2-40B4-BE49-F238E27FC236}">
                  <a16:creationId xmlns:a16="http://schemas.microsoft.com/office/drawing/2014/main" id="{C7B3FA16-AD11-E8D3-04D5-FED6AC196B99}"/>
                </a:ext>
              </a:extLst>
            </p:cNvPr>
            <p:cNvSpPr/>
            <p:nvPr/>
          </p:nvSpPr>
          <p:spPr>
            <a:xfrm>
              <a:off x="90024" y="-2086334"/>
              <a:ext cx="10829645" cy="590313"/>
            </a:xfrm>
            <a:prstGeom prst="rect">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1" name="TextBox 10">
              <a:extLst>
                <a:ext uri="{FF2B5EF4-FFF2-40B4-BE49-F238E27FC236}">
                  <a16:creationId xmlns:a16="http://schemas.microsoft.com/office/drawing/2014/main" id="{CC8393E6-B5ED-B08A-1263-8367D4144839}"/>
                </a:ext>
              </a:extLst>
            </p:cNvPr>
            <p:cNvSpPr txBox="1"/>
            <p:nvPr/>
          </p:nvSpPr>
          <p:spPr>
            <a:xfrm>
              <a:off x="140221" y="-2054510"/>
              <a:ext cx="10829645" cy="5903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99764" tIns="0" rIns="299764" bIns="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rial Rounded MT Bold" panose="020F0704030504030204" pitchFamily="34" charset="0"/>
                </a:rPr>
                <a:t>MarkeTrak Subtype Volume Analysis – End of Year 2023</a:t>
              </a:r>
            </a:p>
          </p:txBody>
        </p:sp>
      </p:grpSp>
    </p:spTree>
    <p:extLst>
      <p:ext uri="{BB962C8B-B14F-4D97-AF65-F5344CB8AC3E}">
        <p14:creationId xmlns:p14="http://schemas.microsoft.com/office/powerpoint/2010/main" val="157939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4206729170"/>
              </p:ext>
            </p:extLst>
          </p:nvPr>
        </p:nvGraphicFramePr>
        <p:xfrm>
          <a:off x="478555" y="1020545"/>
          <a:ext cx="11329647" cy="542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5860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6" name="Content Placeholder 5">
            <a:extLst>
              <a:ext uri="{FF2B5EF4-FFF2-40B4-BE49-F238E27FC236}">
                <a16:creationId xmlns:a16="http://schemas.microsoft.com/office/drawing/2014/main" id="{CCF579CB-2974-4D90-91E7-1E4EA6903F35}"/>
              </a:ext>
            </a:extLst>
          </p:cNvPr>
          <p:cNvGraphicFramePr>
            <a:graphicFrameLocks noGrp="1"/>
          </p:cNvGraphicFramePr>
          <p:nvPr>
            <p:ph idx="1"/>
            <p:extLst>
              <p:ext uri="{D42A27DB-BD31-4B8C-83A1-F6EECF244321}">
                <p14:modId xmlns:p14="http://schemas.microsoft.com/office/powerpoint/2010/main" val="3360876106"/>
              </p:ext>
            </p:extLst>
          </p:nvPr>
        </p:nvGraphicFramePr>
        <p:xfrm>
          <a:off x="478555" y="1165299"/>
          <a:ext cx="11329646" cy="5140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76204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10529</TotalTime>
  <Words>529</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 Rounded MT Bold</vt:lpstr>
      <vt:lpstr>Calibri</vt:lpstr>
      <vt:lpstr>Calibri Light</vt:lpstr>
      <vt:lpstr>Tenorite</vt:lpstr>
      <vt:lpstr>Wingdings</vt:lpstr>
      <vt:lpstr>Retrospect</vt:lpstr>
      <vt:lpstr>TDTMS Update</vt:lpstr>
      <vt:lpstr>TDTMS</vt:lpstr>
      <vt:lpstr>TDTMS</vt:lpstr>
      <vt:lpstr>TDTMS</vt:lpstr>
      <vt:lpstr>TDTMS</vt:lpstr>
      <vt:lpstr>TDTMS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TDTMS Upate</dc:title>
  <dc:creator>Patrick, Kyle</dc:creator>
  <cp:lastModifiedBy>Lowerre, Dee</cp:lastModifiedBy>
  <cp:revision>117</cp:revision>
  <dcterms:created xsi:type="dcterms:W3CDTF">2019-02-27T15:25:50Z</dcterms:created>
  <dcterms:modified xsi:type="dcterms:W3CDTF">2024-02-26T14:57:00Z</dcterms:modified>
</cp:coreProperties>
</file>