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3"/>
  </p:sldMasterIdLst>
  <p:notesMasterIdLst>
    <p:notesMasterId r:id="rId8"/>
  </p:notesMasterIdLst>
  <p:handoutMasterIdLst>
    <p:handoutMasterId r:id="rId9"/>
  </p:handoutMasterIdLst>
  <p:sldIdLst>
    <p:sldId id="260" r:id="rId4"/>
    <p:sldId id="369" r:id="rId5"/>
    <p:sldId id="2592" r:id="rId6"/>
    <p:sldId id="375" r:id="rId7"/>
  </p:sldIdLst>
  <p:sldSz cx="9144000" cy="6858000" type="screen4x3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595" autoAdjust="0"/>
  </p:normalViewPr>
  <p:slideViewPr>
    <p:cSldViewPr snapToGrid="0" snapToObjects="1">
      <p:cViewPr varScale="1">
        <p:scale>
          <a:sx n="114" d="100"/>
          <a:sy n="114" d="100"/>
        </p:scale>
        <p:origin x="1560" y="6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93900B-E395-43E7-8304-29909643870B}" type="datetimeFigureOut">
              <a:rPr lang="en-US"/>
              <a:pPr>
                <a:defRPr/>
              </a:pPr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9E6681-5ED2-4276-ADE9-96EBF7D37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68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6DEC4A-A848-423D-B6D0-8A125B2D4CA1}" type="datetimeFigureOut">
              <a:rPr lang="en-US"/>
              <a:pPr>
                <a:defRPr/>
              </a:pPr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56BE11-F7D4-4A51-97C7-9E59A26F3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425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EA60B-7622-4EC2-8DF7-099F1D6081DA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8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E44D9-16B7-444D-AA66-52C3E69C02E8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69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E44D9-16B7-444D-AA66-52C3E69C02E8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5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94754E99-A0E5-4899-94D8-C73D0E406896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9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7754F16-BD6A-4448-A728-D47AE01157D9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9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8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6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8EF099-2B0E-49FB-A308-8F2246FAE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274" r:id="rId1"/>
    <p:sldLayoutId id="2147494275" r:id="rId2"/>
    <p:sldLayoutId id="2147494276" r:id="rId3"/>
    <p:sldLayoutId id="2147494277" r:id="rId4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787400" y="2349797"/>
            <a:ext cx="7543800" cy="2246769"/>
            <a:chOff x="787400" y="1397398"/>
            <a:chExt cx="7543800" cy="2246352"/>
          </a:xfrm>
        </p:grpSpPr>
        <p:sp>
          <p:nvSpPr>
            <p:cNvPr id="7171" name="TextBox 9"/>
            <p:cNvSpPr txBox="1">
              <a:spLocks noChangeArrowheads="1"/>
            </p:cNvSpPr>
            <p:nvPr/>
          </p:nvSpPr>
          <p:spPr bwMode="auto">
            <a:xfrm>
              <a:off x="787400" y="1397398"/>
              <a:ext cx="7543800" cy="2246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/>
                <a:t>TAC Update to March 2024 RMS </a:t>
              </a:r>
              <a:endParaRPr lang="en-US" altLang="en-US" sz="2000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John Schatz								Debbie McKeever</a:t>
              </a:r>
            </a:p>
            <a:p>
              <a:pPr eaLnBrk="1" hangingPunct="1"/>
              <a:r>
                <a:rPr lang="en-US" altLang="en-US" dirty="0"/>
                <a:t>Luminant Generation						Oncor Electric Delivery</a:t>
              </a:r>
            </a:p>
            <a:p>
              <a:pPr eaLnBrk="1" hangingPunct="1"/>
              <a:r>
                <a:rPr lang="en-US" altLang="en-US" dirty="0"/>
                <a:t>RMS Chair								RMS Vice Chair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698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2250" y="699067"/>
            <a:ext cx="7792279" cy="532007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endParaRPr lang="en-US" sz="1800" b="0" u="sng" dirty="0"/>
          </a:p>
          <a:p>
            <a:pPr>
              <a:spcAft>
                <a:spcPts val="600"/>
              </a:spcAft>
            </a:pPr>
            <a:r>
              <a:rPr lang="en-US" b="0" u="sng" dirty="0"/>
              <a:t>LPGRR074,</a:t>
            </a:r>
            <a:r>
              <a:rPr lang="en-US" b="0" dirty="0"/>
              <a:t> </a:t>
            </a:r>
            <a:r>
              <a:rPr lang="en-US" b="0" u="sng" dirty="0"/>
              <a:t>Align Definitions of IDRRQ, LRG, and LRGDG</a:t>
            </a:r>
          </a:p>
          <a:p>
            <a:pPr>
              <a:spcAft>
                <a:spcPts val="600"/>
              </a:spcAft>
            </a:pPr>
            <a:r>
              <a:rPr lang="en-US" b="0" dirty="0"/>
              <a:t>Other Approvals</a:t>
            </a:r>
          </a:p>
          <a:p>
            <a:pPr lvl="1">
              <a:spcAft>
                <a:spcPts val="600"/>
              </a:spcAft>
            </a:pPr>
            <a:r>
              <a:rPr lang="en-US" b="0" dirty="0"/>
              <a:t>2024 TAC Goals</a:t>
            </a:r>
          </a:p>
          <a:p>
            <a:pPr lvl="1">
              <a:spcAft>
                <a:spcPts val="600"/>
              </a:spcAft>
            </a:pPr>
            <a:r>
              <a:rPr lang="en-US" b="0" dirty="0"/>
              <a:t>4 NPRRs (1199, 1210, 1213, 1193)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NOGRR261</a:t>
            </a:r>
          </a:p>
          <a:p>
            <a:pPr lvl="1">
              <a:spcAft>
                <a:spcPts val="600"/>
              </a:spcAft>
            </a:pPr>
            <a:r>
              <a:rPr lang="en-US" b="0" dirty="0"/>
              <a:t>2 SMOGRR</a:t>
            </a:r>
            <a:r>
              <a:rPr lang="en-US" dirty="0"/>
              <a:t>s (027, 030)</a:t>
            </a:r>
            <a:endParaRPr lang="en-US" b="0" dirty="0"/>
          </a:p>
          <a:p>
            <a:pPr>
              <a:spcAft>
                <a:spcPts val="600"/>
              </a:spcAft>
            </a:pPr>
            <a:r>
              <a:rPr lang="en-US" b="0" dirty="0"/>
              <a:t>2024 ROS Chair = Katie Rich (Luminant Generation)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C1C09-36B7-4C30-B6FB-D43041D1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662" y="179143"/>
            <a:ext cx="8531225" cy="670993"/>
          </a:xfrm>
        </p:spPr>
        <p:txBody>
          <a:bodyPr/>
          <a:lstStyle/>
          <a:p>
            <a:r>
              <a:rPr lang="en-US" dirty="0"/>
              <a:t>Approved by TAC at the February 14</a:t>
            </a:r>
            <a:r>
              <a:rPr lang="en-US" baseline="30000" dirty="0"/>
              <a:t>th</a:t>
            </a:r>
            <a:r>
              <a:rPr lang="en-US" dirty="0"/>
              <a:t> meeting…..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4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3848" y="881940"/>
            <a:ext cx="8281022" cy="532007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endParaRPr lang="en-US" sz="1800" b="0" u="sng" dirty="0"/>
          </a:p>
          <a:p>
            <a:pPr>
              <a:spcAft>
                <a:spcPts val="600"/>
              </a:spcAft>
            </a:pPr>
            <a:r>
              <a:rPr lang="en-US" b="0" dirty="0"/>
              <a:t>Feb. 15</a:t>
            </a:r>
            <a:r>
              <a:rPr lang="en-US" b="0" baseline="30000" dirty="0"/>
              <a:t>th</a:t>
            </a:r>
            <a:r>
              <a:rPr lang="en-US" b="0" dirty="0"/>
              <a:t> – Shopping window (aka customer selection period) closes</a:t>
            </a:r>
          </a:p>
          <a:p>
            <a:pPr>
              <a:spcAft>
                <a:spcPts val="600"/>
              </a:spcAft>
            </a:pPr>
            <a:r>
              <a:rPr lang="en-US" b="0" dirty="0"/>
              <a:t>Upcoming key dates: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Feb. 15</a:t>
            </a:r>
            <a:r>
              <a:rPr lang="en-US" baseline="30000" dirty="0"/>
              <a:t>th</a:t>
            </a:r>
            <a:r>
              <a:rPr lang="en-US" dirty="0"/>
              <a:t> – 19</a:t>
            </a:r>
            <a:r>
              <a:rPr lang="en-US" baseline="30000" dirty="0"/>
              <a:t>th</a:t>
            </a:r>
            <a:r>
              <a:rPr lang="en-US" dirty="0"/>
              <a:t> = Default REP assignment / enrollment process</a:t>
            </a:r>
          </a:p>
          <a:p>
            <a:pPr lvl="1">
              <a:spcAft>
                <a:spcPts val="600"/>
              </a:spcAft>
            </a:pPr>
            <a:r>
              <a:rPr lang="en-US" b="0" dirty="0"/>
              <a:t>March 4</a:t>
            </a:r>
            <a:r>
              <a:rPr lang="en-US" b="0" baseline="30000" dirty="0"/>
              <a:t>th</a:t>
            </a:r>
            <a:r>
              <a:rPr lang="en-US" b="0" dirty="0"/>
              <a:t> – A</a:t>
            </a:r>
            <a:r>
              <a:rPr lang="en-US" dirty="0"/>
              <a:t>pril 1</a:t>
            </a:r>
            <a:r>
              <a:rPr lang="en-US" baseline="30000" dirty="0"/>
              <a:t>st</a:t>
            </a:r>
            <a:r>
              <a:rPr lang="en-US" dirty="0"/>
              <a:t> = Customer transition (by meter read cycle)</a:t>
            </a:r>
          </a:p>
          <a:p>
            <a:pPr>
              <a:spcAft>
                <a:spcPts val="600"/>
              </a:spcAft>
            </a:pPr>
            <a:r>
              <a:rPr lang="en-US" b="0" dirty="0"/>
              <a:t>As of Feb. 7</a:t>
            </a:r>
            <a:r>
              <a:rPr lang="en-US" b="0" baseline="30000" dirty="0"/>
              <a:t>th</a:t>
            </a:r>
            <a:r>
              <a:rPr lang="en-US" b="0" dirty="0"/>
              <a:t> &gt;33,000 customers selected a REP (~108,000 ESIs total)</a:t>
            </a:r>
          </a:p>
          <a:p>
            <a:pPr>
              <a:spcAft>
                <a:spcPts val="600"/>
              </a:spcAft>
            </a:pPr>
            <a:r>
              <a:rPr lang="en-US" b="0" dirty="0"/>
              <a:t>~37,730 customers to be assigned to Default REP </a:t>
            </a:r>
            <a:r>
              <a:rPr lang="en-US" sz="1800" b="0" dirty="0"/>
              <a:t>				</a:t>
            </a:r>
          </a:p>
          <a:p>
            <a:pPr lvl="1">
              <a:spcAft>
                <a:spcPts val="600"/>
              </a:spcAft>
            </a:pPr>
            <a:r>
              <a:rPr lang="en-US" sz="1800" b="0" dirty="0"/>
              <a:t>The above info was a Feb. 7</a:t>
            </a:r>
            <a:r>
              <a:rPr lang="en-US" sz="1800" b="0" baseline="30000" dirty="0"/>
              <a:t>th</a:t>
            </a:r>
            <a:r>
              <a:rPr lang="en-US" sz="1800" b="0" dirty="0"/>
              <a:t> snapshot	</a:t>
            </a:r>
          </a:p>
          <a:p>
            <a:pPr>
              <a:spcAft>
                <a:spcPts val="600"/>
              </a:spcAft>
            </a:pPr>
            <a:r>
              <a:rPr lang="en-US" sz="1800" b="0" dirty="0"/>
              <a:t>Several TAC members affirmed / expressed kudos to RMS / LRITF for the execution of the process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C1C09-36B7-4C30-B6FB-D43041D1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30" y="363570"/>
            <a:ext cx="8531225" cy="670993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Included in the RMS update</a:t>
            </a:r>
            <a:br>
              <a:rPr lang="en-US" dirty="0"/>
            </a:br>
            <a:r>
              <a:rPr lang="en-US" dirty="0"/>
              <a:t>LP&amp;L Transition to Retail Electric Competition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457" y="156280"/>
            <a:ext cx="8214102" cy="669782"/>
          </a:xfrm>
        </p:spPr>
        <p:txBody>
          <a:bodyPr>
            <a:normAutofit/>
          </a:bodyPr>
          <a:lstStyle/>
          <a:p>
            <a:r>
              <a:rPr lang="en-US" sz="2800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57" y="279400"/>
            <a:ext cx="8668097" cy="4667250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/>
              <a:t>Next TAC meeting </a:t>
            </a:r>
          </a:p>
          <a:p>
            <a:pPr marL="0" indent="0" algn="ctr">
              <a:buNone/>
            </a:pPr>
            <a:r>
              <a:rPr lang="en-US" sz="4000" dirty="0"/>
              <a:t>March 27</a:t>
            </a:r>
            <a:r>
              <a:rPr lang="en-US" sz="4000" baseline="30000" dirty="0"/>
              <a:t>th</a:t>
            </a:r>
            <a:r>
              <a:rPr lang="en-US" sz="4000" dirty="0"/>
              <a:t>  </a:t>
            </a:r>
          </a:p>
          <a:p>
            <a:pPr marL="0" indent="0" algn="ctr">
              <a:buNone/>
            </a:pPr>
            <a:r>
              <a:rPr lang="en-US" sz="4000" dirty="0"/>
              <a:t>In-Person &amp; </a:t>
            </a:r>
            <a:r>
              <a:rPr lang="en-US" sz="4000" dirty="0" err="1"/>
              <a:t>WebEx</a:t>
            </a: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1208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AD6A9D-E05D-44AF-B5F9-103C86E8102F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11658</TotalTime>
  <Words>231</Words>
  <Application>Microsoft Office PowerPoint</Application>
  <PresentationFormat>On-screen Show (4:3)</PresentationFormat>
  <Paragraphs>43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Custom Design</vt:lpstr>
      <vt:lpstr>PowerPoint Presentation</vt:lpstr>
      <vt:lpstr>Approved by TAC at the February 14th meeting….. </vt:lpstr>
      <vt:lpstr> Included in the RMS update LP&amp;L Transition to Retail Electric Competition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Schatz, John</cp:lastModifiedBy>
  <cp:revision>776</cp:revision>
  <cp:lastPrinted>2023-09-19T20:21:51Z</cp:lastPrinted>
  <dcterms:created xsi:type="dcterms:W3CDTF">2010-04-12T23:12:02Z</dcterms:created>
  <dcterms:modified xsi:type="dcterms:W3CDTF">2024-02-26T01:15:17Z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2023-07-14T17:21:52Z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d8e5c145-1c97-4dfa-ac29-6cd666e16cb8</vt:lpwstr>
  </property>
  <property fmtid="{D5CDD505-2E9C-101B-9397-08002B2CF9AE}" pid="9" name="MSIP_Label_7084cbda-52b8-46fb-a7b7-cb5bd465ed85_ContentBits">
    <vt:lpwstr>0</vt:lpwstr>
  </property>
</Properties>
</file>