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23"/>
  </p:notesMasterIdLst>
  <p:handoutMasterIdLst>
    <p:handoutMasterId r:id="rId24"/>
  </p:handoutMasterIdLst>
  <p:sldIdLst>
    <p:sldId id="355" r:id="rId4"/>
    <p:sldId id="2426" r:id="rId5"/>
    <p:sldId id="2450" r:id="rId6"/>
    <p:sldId id="2434" r:id="rId7"/>
    <p:sldId id="2435" r:id="rId8"/>
    <p:sldId id="2436" r:id="rId9"/>
    <p:sldId id="2437" r:id="rId10"/>
    <p:sldId id="2438" r:id="rId11"/>
    <p:sldId id="2442" r:id="rId12"/>
    <p:sldId id="2449" r:id="rId13"/>
    <p:sldId id="2447" r:id="rId14"/>
    <p:sldId id="2440" r:id="rId15"/>
    <p:sldId id="2446" r:id="rId16"/>
    <p:sldId id="2439" r:id="rId17"/>
    <p:sldId id="2448" r:id="rId18"/>
    <p:sldId id="2444" r:id="rId19"/>
    <p:sldId id="2445" r:id="rId20"/>
    <p:sldId id="2443" r:id="rId21"/>
    <p:sldId id="2433"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37764F-990C-5BD8-EB0B-6526B1C31DF5}" v="104" dt="2024-02-22T14:21:01.153"/>
    <p1510:client id="{30EFB0F3-8D70-47D0-9F28-CA8B72FC99BA}" v="3" dt="2024-02-22T19:35:29.765"/>
    <p1510:client id="{322A6047-DD41-DE4C-4306-83816629A72B}" v="45" dt="2024-02-22T19:33:33.885"/>
    <p1510:client id="{8451365A-71F3-4740-8949-002E687692B4}" v="1372" dt="2024-02-22T19:55:11.4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281" autoAdjust="0"/>
  </p:normalViewPr>
  <p:slideViewPr>
    <p:cSldViewPr showGuides="1">
      <p:cViewPr>
        <p:scale>
          <a:sx n="100" d="100"/>
          <a:sy n="100" d="100"/>
        </p:scale>
        <p:origin x="72" y="7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2/22/2024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2/22/2024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54390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776769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19</a:t>
            </a:fld>
            <a:endParaRPr lang="en-US"/>
          </a:p>
        </p:txBody>
      </p:sp>
    </p:spTree>
    <p:extLst>
      <p:ext uri="{BB962C8B-B14F-4D97-AF65-F5344CB8AC3E}">
        <p14:creationId xmlns:p14="http://schemas.microsoft.com/office/powerpoint/2010/main" val="296150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publicdomainpictures.net/view-image.php?image=73857&amp;picture=tick-and-cross" TargetMode="External"/><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hyperlink" Target="https://www.publicdomainpictures.net/view-image.php?image=73857&amp;picture=tick-and-cross"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86200" y="1629013"/>
            <a:ext cx="4724400" cy="2831544"/>
          </a:xfrm>
          <a:prstGeom prst="rect">
            <a:avLst/>
          </a:prstGeom>
          <a:noFill/>
        </p:spPr>
        <p:txBody>
          <a:bodyPr wrap="square" rtlCol="0">
            <a:spAutoFit/>
          </a:bodyPr>
          <a:lstStyle/>
          <a:p>
            <a:r>
              <a:rPr lang="en-US" sz="2000" b="1" dirty="0">
                <a:solidFill>
                  <a:schemeClr val="tx2"/>
                </a:solidFill>
              </a:rPr>
              <a:t>Standalone DRRS Workshop 1</a:t>
            </a:r>
          </a:p>
          <a:p>
            <a:r>
              <a:rPr lang="en-US" sz="2000" b="1" dirty="0">
                <a:solidFill>
                  <a:schemeClr val="tx2"/>
                </a:solidFill>
              </a:rPr>
              <a:t>Concept Draft Proposal</a:t>
            </a:r>
          </a:p>
          <a:p>
            <a:endParaRPr lang="en-US" sz="2000" dirty="0">
              <a:solidFill>
                <a:schemeClr val="tx2"/>
              </a:solidFill>
            </a:endParaRPr>
          </a:p>
          <a:p>
            <a:endParaRPr lang="en-US" sz="2000" dirty="0">
              <a:solidFill>
                <a:schemeClr val="tx2"/>
              </a:solidFill>
            </a:endParaRPr>
          </a:p>
          <a:p>
            <a:endParaRPr lang="en-US" sz="2000" dirty="0">
              <a:solidFill>
                <a:schemeClr val="tx2"/>
              </a:solidFill>
            </a:endParaRPr>
          </a:p>
          <a:p>
            <a:endParaRPr lang="en-US" sz="2000" dirty="0">
              <a:solidFill>
                <a:schemeClr val="tx2"/>
              </a:solidFill>
            </a:endParaRPr>
          </a:p>
          <a:p>
            <a:r>
              <a:rPr lang="en-US" dirty="0">
                <a:solidFill>
                  <a:schemeClr val="tx2"/>
                </a:solidFill>
              </a:rPr>
              <a:t>	</a:t>
            </a:r>
          </a:p>
          <a:p>
            <a:endParaRPr lang="en-US" sz="2000" dirty="0">
              <a:solidFill>
                <a:schemeClr val="tx2"/>
              </a:solidFill>
            </a:endParaRPr>
          </a:p>
          <a:p>
            <a:r>
              <a:rPr lang="en-US" sz="2000" dirty="0">
                <a:solidFill>
                  <a:schemeClr val="tx2"/>
                </a:solidFill>
              </a:rPr>
              <a:t>February 29, 2024</a:t>
            </a:r>
          </a:p>
        </p:txBody>
      </p:sp>
    </p:spTree>
    <p:extLst>
      <p:ext uri="{BB962C8B-B14F-4D97-AF65-F5344CB8AC3E}">
        <p14:creationId xmlns:p14="http://schemas.microsoft.com/office/powerpoint/2010/main" val="3489498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D79D-CE7E-7AD4-CE68-AEFD8A05FB1E}"/>
              </a:ext>
            </a:extLst>
          </p:cNvPr>
          <p:cNvSpPr>
            <a:spLocks noGrp="1"/>
          </p:cNvSpPr>
          <p:nvPr>
            <p:ph type="title"/>
          </p:nvPr>
        </p:nvSpPr>
        <p:spPr/>
        <p:txBody>
          <a:bodyPr lIns="91440" tIns="45720" rIns="91440" bIns="45720" anchor="t"/>
          <a:lstStyle/>
          <a:p>
            <a:r>
              <a:rPr lang="en-US" dirty="0"/>
              <a:t>Process for Procurement </a:t>
            </a:r>
          </a:p>
        </p:txBody>
      </p:sp>
      <p:sp>
        <p:nvSpPr>
          <p:cNvPr id="3" name="Content Placeholder 2">
            <a:extLst>
              <a:ext uri="{FF2B5EF4-FFF2-40B4-BE49-F238E27FC236}">
                <a16:creationId xmlns:a16="http://schemas.microsoft.com/office/drawing/2014/main" id="{440585A9-73B0-7CEA-D40F-CC7C379CACEF}"/>
              </a:ext>
            </a:extLst>
          </p:cNvPr>
          <p:cNvSpPr>
            <a:spLocks noGrp="1"/>
          </p:cNvSpPr>
          <p:nvPr>
            <p:ph idx="1"/>
          </p:nvPr>
        </p:nvSpPr>
        <p:spPr>
          <a:xfrm>
            <a:off x="381000" y="1028700"/>
            <a:ext cx="8534400" cy="4800600"/>
          </a:xfrm>
        </p:spPr>
        <p:txBody>
          <a:bodyPr lIns="91440" tIns="45720" rIns="91440" bIns="45720" anchor="t"/>
          <a:lstStyle/>
          <a:p>
            <a:r>
              <a:rPr lang="en-US" sz="2000" dirty="0"/>
              <a:t>DRRS will be co-optimized with other Ancillary Services in the DAM.</a:t>
            </a:r>
          </a:p>
          <a:p>
            <a:pPr lvl="1"/>
            <a:r>
              <a:rPr lang="en-US" sz="1600" dirty="0">
                <a:cs typeface="Arial"/>
              </a:rPr>
              <a:t>DRRS can be offered from either on-line or off-line Resources.</a:t>
            </a:r>
          </a:p>
          <a:p>
            <a:pPr lvl="1"/>
            <a:r>
              <a:rPr lang="en-US" sz="1600" dirty="0">
                <a:cs typeface="Arial"/>
              </a:rPr>
              <a:t>There will not be Ancillary Only Offers for DRRS.</a:t>
            </a:r>
          </a:p>
          <a:p>
            <a:pPr lvl="1"/>
            <a:r>
              <a:rPr lang="en-US" sz="1600" dirty="0">
                <a:cs typeface="Arial"/>
              </a:rPr>
              <a:t>No specific proposal today on the Ancillary Service Demand Curve (ASDC) for DRRS but expect that the max. price on the ASDC for DRRS to be less than the max. price on the ASDC for Non-Spinning Reserve (Non-Spin) .  As an initial reference, this may mean a max. price in the range of $150/MWh - $200/MWh (although this is based on current 2024 Ancillary Service quantities).</a:t>
            </a:r>
          </a:p>
          <a:p>
            <a:pPr lvl="1"/>
            <a:endParaRPr lang="en-US" sz="2000" dirty="0">
              <a:cs typeface="Arial"/>
            </a:endParaRPr>
          </a:p>
          <a:p>
            <a:r>
              <a:rPr lang="en-US" sz="2000" dirty="0">
                <a:cs typeface="Arial"/>
              </a:rPr>
              <a:t>A QSE may self-arrange DRRS.</a:t>
            </a:r>
          </a:p>
          <a:p>
            <a:endParaRPr lang="en-US" sz="2000" dirty="0"/>
          </a:p>
          <a:p>
            <a:r>
              <a:rPr lang="en-US" sz="2000" dirty="0"/>
              <a:t>QSEs may trade DRRS and there will be no trade limitations based on the manner in which DRRS is being provided (on-line vs. off-line).</a:t>
            </a:r>
          </a:p>
          <a:p>
            <a:endParaRPr lang="en-US" sz="2000" dirty="0"/>
          </a:p>
        </p:txBody>
      </p:sp>
      <p:sp>
        <p:nvSpPr>
          <p:cNvPr id="4" name="Slide Number Placeholder 3">
            <a:extLst>
              <a:ext uri="{FF2B5EF4-FFF2-40B4-BE49-F238E27FC236}">
                <a16:creationId xmlns:a16="http://schemas.microsoft.com/office/drawing/2014/main" id="{CE1BE6F5-ECBE-F232-50BD-48916BF43F07}"/>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69058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D79D-CE7E-7AD4-CE68-AEFD8A05FB1E}"/>
              </a:ext>
            </a:extLst>
          </p:cNvPr>
          <p:cNvSpPr>
            <a:spLocks noGrp="1"/>
          </p:cNvSpPr>
          <p:nvPr>
            <p:ph type="title"/>
          </p:nvPr>
        </p:nvSpPr>
        <p:spPr/>
        <p:txBody>
          <a:bodyPr lIns="91440" tIns="45720" rIns="91440" bIns="45720" anchor="t"/>
          <a:lstStyle/>
          <a:p>
            <a:r>
              <a:rPr lang="en-US" dirty="0"/>
              <a:t>Process for Procurement </a:t>
            </a:r>
          </a:p>
        </p:txBody>
      </p:sp>
      <p:sp>
        <p:nvSpPr>
          <p:cNvPr id="3" name="Content Placeholder 2">
            <a:extLst>
              <a:ext uri="{FF2B5EF4-FFF2-40B4-BE49-F238E27FC236}">
                <a16:creationId xmlns:a16="http://schemas.microsoft.com/office/drawing/2014/main" id="{440585A9-73B0-7CEA-D40F-CC7C379CACEF}"/>
              </a:ext>
            </a:extLst>
          </p:cNvPr>
          <p:cNvSpPr>
            <a:spLocks noGrp="1"/>
          </p:cNvSpPr>
          <p:nvPr>
            <p:ph idx="1"/>
          </p:nvPr>
        </p:nvSpPr>
        <p:spPr>
          <a:xfrm>
            <a:off x="304800" y="914400"/>
            <a:ext cx="8534400" cy="5181600"/>
          </a:xfrm>
        </p:spPr>
        <p:txBody>
          <a:bodyPr lIns="91440" tIns="45720" rIns="91440" bIns="45720" anchor="t"/>
          <a:lstStyle/>
          <a:p>
            <a:r>
              <a:rPr lang="en-US" sz="2000" dirty="0"/>
              <a:t>Generation Resources providing off-line DRRS cannot simultaneously be providing off-line Non-Spin because there is not a way to account for what portion of the capacity is being deployed/held back for each service.</a:t>
            </a:r>
          </a:p>
          <a:p>
            <a:pPr lvl="1"/>
            <a:r>
              <a:rPr lang="en-US" sz="1600" dirty="0">
                <a:cs typeface="Arial"/>
              </a:rPr>
              <a:t>Deploying one service effectively means a deployment of the other.</a:t>
            </a:r>
            <a:endParaRPr lang="en-US" sz="2000" dirty="0"/>
          </a:p>
          <a:p>
            <a:r>
              <a:rPr lang="en-US" sz="2000" dirty="0"/>
              <a:t>DRRS will not be co-optimized in the RTM</a:t>
            </a:r>
          </a:p>
          <a:p>
            <a:pPr lvl="1"/>
            <a:r>
              <a:rPr lang="en-US" sz="1600" dirty="0"/>
              <a:t>DRRS is intended to be used in lieu of RUC instructions.  The Operator needs to know which Resources are providing DRRS, if they need to deploy it instead of issuing a RUC.</a:t>
            </a:r>
            <a:endParaRPr lang="en-US" sz="1600" dirty="0">
              <a:cs typeface="Arial"/>
            </a:endParaRPr>
          </a:p>
          <a:p>
            <a:pPr lvl="1"/>
            <a:r>
              <a:rPr lang="en-US" sz="1600" dirty="0"/>
              <a:t>Unlike other Ancillary Services, the triggering conditions for deployment are not based on Real-Time conditions.  They are based on forecasted system conditions at the time RUC is executing.  Even manual Non-Spin deployments are based on what the Operator is seeing during the Operating Hour.</a:t>
            </a:r>
            <a:endParaRPr lang="en-US" sz="2000" dirty="0"/>
          </a:p>
          <a:p>
            <a:r>
              <a:rPr lang="en-US" sz="2000" dirty="0"/>
              <a:t>Because DRRS is not co-optimized in the RTM and given that DRRS is intended to be used in lieu of RUC instructions, RUC will also not co-optimize DRRS.</a:t>
            </a:r>
          </a:p>
          <a:p>
            <a:pPr lvl="1"/>
            <a:r>
              <a:rPr lang="en-US" sz="1600" dirty="0"/>
              <a:t>More discussion on proposed RUC changes later.</a:t>
            </a:r>
          </a:p>
        </p:txBody>
      </p:sp>
      <p:sp>
        <p:nvSpPr>
          <p:cNvPr id="4" name="Slide Number Placeholder 3">
            <a:extLst>
              <a:ext uri="{FF2B5EF4-FFF2-40B4-BE49-F238E27FC236}">
                <a16:creationId xmlns:a16="http://schemas.microsoft.com/office/drawing/2014/main" id="{CE1BE6F5-ECBE-F232-50BD-48916BF43F07}"/>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3093542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D79D-CE7E-7AD4-CE68-AEFD8A05FB1E}"/>
              </a:ext>
            </a:extLst>
          </p:cNvPr>
          <p:cNvSpPr>
            <a:spLocks noGrp="1"/>
          </p:cNvSpPr>
          <p:nvPr>
            <p:ph type="title"/>
          </p:nvPr>
        </p:nvSpPr>
        <p:spPr/>
        <p:txBody>
          <a:bodyPr/>
          <a:lstStyle/>
          <a:p>
            <a:r>
              <a:rPr lang="en-US" dirty="0"/>
              <a:t>Deployment of Off-Line DRRS </a:t>
            </a:r>
          </a:p>
        </p:txBody>
      </p:sp>
      <p:sp>
        <p:nvSpPr>
          <p:cNvPr id="3" name="Content Placeholder 2">
            <a:extLst>
              <a:ext uri="{FF2B5EF4-FFF2-40B4-BE49-F238E27FC236}">
                <a16:creationId xmlns:a16="http://schemas.microsoft.com/office/drawing/2014/main" id="{440585A9-73B0-7CEA-D40F-CC7C379CACEF}"/>
              </a:ext>
            </a:extLst>
          </p:cNvPr>
          <p:cNvSpPr>
            <a:spLocks noGrp="1"/>
          </p:cNvSpPr>
          <p:nvPr>
            <p:ph idx="1"/>
          </p:nvPr>
        </p:nvSpPr>
        <p:spPr>
          <a:xfrm>
            <a:off x="304800" y="838200"/>
            <a:ext cx="8534400" cy="5562600"/>
          </a:xfrm>
        </p:spPr>
        <p:txBody>
          <a:bodyPr lIns="91440" tIns="45720" rIns="91440" bIns="45720" anchor="t"/>
          <a:lstStyle/>
          <a:p>
            <a:r>
              <a:rPr lang="en-US" sz="2000" dirty="0"/>
              <a:t>The Ancillary Service Manager application is not directly connected to RUC processes.  To simplify processes for the Operator and to ensure DRRS is being considered before issuing RUC instructions, DRRS deployment of off-line Generation Resources will be an inherent part of the RUC process.</a:t>
            </a:r>
          </a:p>
          <a:p>
            <a:r>
              <a:rPr lang="en-US" sz="2000" dirty="0"/>
              <a:t>For off-line Generation Resources, DRRS will be deployed via the commitment of the Resource through the RUC process.</a:t>
            </a:r>
          </a:p>
          <a:p>
            <a:pPr lvl="1"/>
            <a:r>
              <a:rPr lang="en-US" sz="1800" dirty="0"/>
              <a:t>For hours in which the Resource is providing DRRS (based on data in the Current Operating Plan (COP)), the startup and min. gen. cost of the Resource will be scaled down so that RUC “prefers” the Resource over the commitment of other Resources.</a:t>
            </a:r>
          </a:p>
          <a:p>
            <a:pPr lvl="1"/>
            <a:r>
              <a:rPr lang="en-US" sz="1800" dirty="0"/>
              <a:t>The commitment decision will account for the Resource’s startup time and may be less than 2 hours.</a:t>
            </a:r>
          </a:p>
          <a:p>
            <a:pPr lvl="1"/>
            <a:r>
              <a:rPr lang="en-US" sz="1800" dirty="0"/>
              <a:t>The RUC engine will respect the Resource’s min and max runtime.</a:t>
            </a:r>
          </a:p>
          <a:p>
            <a:pPr lvl="1"/>
            <a:r>
              <a:rPr lang="en-US" sz="1800" dirty="0"/>
              <a:t>The hours of commitment may include hours in which the Resource is not scheduled to provide DRRS. Those hours will generally be treated as self-commitment where the Resource’s Startup Costs will not be included in the calculation of RUC Guarantee. </a:t>
            </a:r>
          </a:p>
          <a:p>
            <a:pPr lvl="1"/>
            <a:endParaRPr lang="en-US" sz="1800" dirty="0"/>
          </a:p>
        </p:txBody>
      </p:sp>
      <p:sp>
        <p:nvSpPr>
          <p:cNvPr id="4" name="Slide Number Placeholder 3">
            <a:extLst>
              <a:ext uri="{FF2B5EF4-FFF2-40B4-BE49-F238E27FC236}">
                <a16:creationId xmlns:a16="http://schemas.microsoft.com/office/drawing/2014/main" id="{CE1BE6F5-ECBE-F232-50BD-48916BF43F07}"/>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70896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D79D-CE7E-7AD4-CE68-AEFD8A05FB1E}"/>
              </a:ext>
            </a:extLst>
          </p:cNvPr>
          <p:cNvSpPr>
            <a:spLocks noGrp="1"/>
          </p:cNvSpPr>
          <p:nvPr>
            <p:ph type="title"/>
          </p:nvPr>
        </p:nvSpPr>
        <p:spPr/>
        <p:txBody>
          <a:bodyPr/>
          <a:lstStyle/>
          <a:p>
            <a:r>
              <a:rPr lang="en-US" dirty="0"/>
              <a:t>Deployment of On-Line DRRS</a:t>
            </a:r>
          </a:p>
        </p:txBody>
      </p:sp>
      <p:sp>
        <p:nvSpPr>
          <p:cNvPr id="3" name="Content Placeholder 2">
            <a:extLst>
              <a:ext uri="{FF2B5EF4-FFF2-40B4-BE49-F238E27FC236}">
                <a16:creationId xmlns:a16="http://schemas.microsoft.com/office/drawing/2014/main" id="{440585A9-73B0-7CEA-D40F-CC7C379CACEF}"/>
              </a:ext>
            </a:extLst>
          </p:cNvPr>
          <p:cNvSpPr>
            <a:spLocks noGrp="1"/>
          </p:cNvSpPr>
          <p:nvPr>
            <p:ph idx="1"/>
          </p:nvPr>
        </p:nvSpPr>
        <p:spPr>
          <a:xfrm>
            <a:off x="304800" y="1371600"/>
            <a:ext cx="8534400" cy="4319832"/>
          </a:xfrm>
        </p:spPr>
        <p:txBody>
          <a:bodyPr lIns="91440" tIns="45720" rIns="91440" bIns="45720" anchor="t"/>
          <a:lstStyle/>
          <a:p>
            <a:r>
              <a:rPr lang="en-US" sz="2000" dirty="0"/>
              <a:t>For on-line Resources, DRRS capacity will be required to be offered behind an offer (or bid, as applicable) floor for both energy and Ancillary Services.</a:t>
            </a:r>
            <a:endParaRPr lang="en-US" sz="1800" dirty="0"/>
          </a:p>
          <a:p>
            <a:pPr lvl="1"/>
            <a:r>
              <a:rPr lang="en-US" sz="1800" dirty="0"/>
              <a:t>The offer floor will need to be set such that it is high enough to allow non-DRRS capacity to provide energy and Ancillary Services but not too high to result in other Ancillary Services being deployed before DRRS.</a:t>
            </a:r>
          </a:p>
          <a:p>
            <a:endParaRPr lang="en-US" sz="1800" dirty="0"/>
          </a:p>
        </p:txBody>
      </p:sp>
      <p:sp>
        <p:nvSpPr>
          <p:cNvPr id="4" name="Slide Number Placeholder 3">
            <a:extLst>
              <a:ext uri="{FF2B5EF4-FFF2-40B4-BE49-F238E27FC236}">
                <a16:creationId xmlns:a16="http://schemas.microsoft.com/office/drawing/2014/main" id="{CE1BE6F5-ECBE-F232-50BD-48916BF43F07}"/>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944466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D79D-CE7E-7AD4-CE68-AEFD8A05FB1E}"/>
              </a:ext>
            </a:extLst>
          </p:cNvPr>
          <p:cNvSpPr>
            <a:spLocks noGrp="1"/>
          </p:cNvSpPr>
          <p:nvPr>
            <p:ph type="title"/>
          </p:nvPr>
        </p:nvSpPr>
        <p:spPr/>
        <p:txBody>
          <a:bodyPr/>
          <a:lstStyle/>
          <a:p>
            <a:r>
              <a:rPr lang="en-US" dirty="0"/>
              <a:t>RUC Changes Associated with the DRRS Deployment Processes </a:t>
            </a:r>
          </a:p>
        </p:txBody>
      </p:sp>
      <p:sp>
        <p:nvSpPr>
          <p:cNvPr id="3" name="Content Placeholder 2">
            <a:extLst>
              <a:ext uri="{FF2B5EF4-FFF2-40B4-BE49-F238E27FC236}">
                <a16:creationId xmlns:a16="http://schemas.microsoft.com/office/drawing/2014/main" id="{440585A9-73B0-7CEA-D40F-CC7C379CACEF}"/>
              </a:ext>
            </a:extLst>
          </p:cNvPr>
          <p:cNvSpPr>
            <a:spLocks noGrp="1"/>
          </p:cNvSpPr>
          <p:nvPr>
            <p:ph idx="1"/>
          </p:nvPr>
        </p:nvSpPr>
        <p:spPr>
          <a:xfrm>
            <a:off x="304800" y="990600"/>
            <a:ext cx="8534400" cy="4319832"/>
          </a:xfrm>
        </p:spPr>
        <p:txBody>
          <a:bodyPr/>
          <a:lstStyle/>
          <a:p>
            <a:r>
              <a:rPr lang="en-US" sz="2000" dirty="0"/>
              <a:t>The RUC engine will be modified to:</a:t>
            </a:r>
          </a:p>
          <a:p>
            <a:pPr lvl="1"/>
            <a:r>
              <a:rPr lang="en-US" sz="1800" dirty="0"/>
              <a:t>Consider DRRS capacity as available to meet committed capacity margin deficiencies;</a:t>
            </a:r>
          </a:p>
          <a:p>
            <a:pPr lvl="1"/>
            <a:r>
              <a:rPr lang="en-US" sz="1800" dirty="0"/>
              <a:t>Prioritize the use of off-line DRRS over committing other off-line Generation Resources;</a:t>
            </a:r>
          </a:p>
          <a:p>
            <a:pPr lvl="1"/>
            <a:r>
              <a:rPr lang="en-US" sz="1800" dirty="0"/>
              <a:t>Assign the lowest penalty price for DRRS capacity provided by on-line Generation Resources, ESRs, and CLRs, relative to other Ancillary Services.  Coordinate this penalty with scaled off-line DRRS costs as much as possible to first utilize on-line DRRS.</a:t>
            </a:r>
            <a:endParaRPr lang="en-US" sz="1600" dirty="0"/>
          </a:p>
          <a:p>
            <a:pPr lvl="1"/>
            <a:endParaRPr lang="en-US" sz="1600" dirty="0"/>
          </a:p>
        </p:txBody>
      </p:sp>
      <p:sp>
        <p:nvSpPr>
          <p:cNvPr id="4" name="Slide Number Placeholder 3">
            <a:extLst>
              <a:ext uri="{FF2B5EF4-FFF2-40B4-BE49-F238E27FC236}">
                <a16:creationId xmlns:a16="http://schemas.microsoft.com/office/drawing/2014/main" id="{CE1BE6F5-ECBE-F232-50BD-48916BF43F07}"/>
              </a:ext>
            </a:extLst>
          </p:cNvPr>
          <p:cNvSpPr>
            <a:spLocks noGrp="1"/>
          </p:cNvSpPr>
          <p:nvPr>
            <p:ph type="sldNum" sz="quarter" idx="4"/>
          </p:nvPr>
        </p:nvSpPr>
        <p:spPr/>
        <p:txBody>
          <a:bodyPr/>
          <a:lstStyle/>
          <a:p>
            <a:fld id="{1D93BD3E-1E9A-4970-A6F7-E7AC52762E0C}" type="slidenum">
              <a:rPr lang="en-US" smtClean="0"/>
              <a:pPr/>
              <a:t>14</a:t>
            </a:fld>
            <a:endParaRPr lang="en-US"/>
          </a:p>
        </p:txBody>
      </p:sp>
      <p:sp>
        <p:nvSpPr>
          <p:cNvPr id="5" name="Rectangle 4">
            <a:extLst>
              <a:ext uri="{FF2B5EF4-FFF2-40B4-BE49-F238E27FC236}">
                <a16:creationId xmlns:a16="http://schemas.microsoft.com/office/drawing/2014/main" id="{93AC9ED0-9669-C436-9981-E8BB7052BD5C}"/>
              </a:ext>
            </a:extLst>
          </p:cNvPr>
          <p:cNvSpPr/>
          <p:nvPr/>
        </p:nvSpPr>
        <p:spPr>
          <a:xfrm>
            <a:off x="457200" y="4221285"/>
            <a:ext cx="838200" cy="1981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Load Forecast</a:t>
            </a:r>
          </a:p>
        </p:txBody>
      </p:sp>
      <p:sp>
        <p:nvSpPr>
          <p:cNvPr id="6" name="Rectangle 5">
            <a:extLst>
              <a:ext uri="{FF2B5EF4-FFF2-40B4-BE49-F238E27FC236}">
                <a16:creationId xmlns:a16="http://schemas.microsoft.com/office/drawing/2014/main" id="{FA6F6BE0-32D0-D780-A55A-8F9E764762E2}"/>
              </a:ext>
            </a:extLst>
          </p:cNvPr>
          <p:cNvSpPr/>
          <p:nvPr/>
        </p:nvSpPr>
        <p:spPr>
          <a:xfrm rot="10800000" flipV="1">
            <a:off x="457200" y="3768847"/>
            <a:ext cx="838200" cy="452437"/>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sz="800" dirty="0"/>
              <a:t>Reg Up + RRS + ECRS + Non-Spin</a:t>
            </a:r>
          </a:p>
        </p:txBody>
      </p:sp>
      <p:sp>
        <p:nvSpPr>
          <p:cNvPr id="7" name="Rectangle 6">
            <a:extLst>
              <a:ext uri="{FF2B5EF4-FFF2-40B4-BE49-F238E27FC236}">
                <a16:creationId xmlns:a16="http://schemas.microsoft.com/office/drawing/2014/main" id="{3030F0E7-90DE-2CF4-A64F-AED96C28D2AA}"/>
              </a:ext>
            </a:extLst>
          </p:cNvPr>
          <p:cNvSpPr/>
          <p:nvPr/>
        </p:nvSpPr>
        <p:spPr>
          <a:xfrm rot="10800000" flipV="1">
            <a:off x="1447800" y="3725984"/>
            <a:ext cx="838200" cy="19526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1000" dirty="0"/>
              <a:t>DRRS</a:t>
            </a:r>
          </a:p>
        </p:txBody>
      </p:sp>
      <p:sp>
        <p:nvSpPr>
          <p:cNvPr id="8" name="Rectangle 7">
            <a:extLst>
              <a:ext uri="{FF2B5EF4-FFF2-40B4-BE49-F238E27FC236}">
                <a16:creationId xmlns:a16="http://schemas.microsoft.com/office/drawing/2014/main" id="{7EE0176B-0101-DBB9-E0BF-6283551597CC}"/>
              </a:ext>
            </a:extLst>
          </p:cNvPr>
          <p:cNvSpPr/>
          <p:nvPr/>
        </p:nvSpPr>
        <p:spPr>
          <a:xfrm>
            <a:off x="1447800" y="3914349"/>
            <a:ext cx="838200" cy="228813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t>Committed Capacity</a:t>
            </a:r>
          </a:p>
        </p:txBody>
      </p:sp>
      <p:cxnSp>
        <p:nvCxnSpPr>
          <p:cNvPr id="10" name="Straight Connector 9">
            <a:extLst>
              <a:ext uri="{FF2B5EF4-FFF2-40B4-BE49-F238E27FC236}">
                <a16:creationId xmlns:a16="http://schemas.microsoft.com/office/drawing/2014/main" id="{E73DFD63-2536-6C61-2743-FE4E984446BC}"/>
              </a:ext>
            </a:extLst>
          </p:cNvPr>
          <p:cNvCxnSpPr>
            <a:cxnSpLocks/>
          </p:cNvCxnSpPr>
          <p:nvPr/>
        </p:nvCxnSpPr>
        <p:spPr>
          <a:xfrm>
            <a:off x="457200" y="3714201"/>
            <a:ext cx="18288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2" name="Callout: Left Arrow 11">
            <a:extLst>
              <a:ext uri="{FF2B5EF4-FFF2-40B4-BE49-F238E27FC236}">
                <a16:creationId xmlns:a16="http://schemas.microsoft.com/office/drawing/2014/main" id="{D19710E8-8ACF-411C-2BF1-1BCF9EABB511}"/>
              </a:ext>
            </a:extLst>
          </p:cNvPr>
          <p:cNvSpPr/>
          <p:nvPr/>
        </p:nvSpPr>
        <p:spPr>
          <a:xfrm>
            <a:off x="2362200" y="4015966"/>
            <a:ext cx="2133600" cy="1981200"/>
          </a:xfrm>
          <a:prstGeom prst="leftArrow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dirty="0"/>
              <a:t>RUC Recommendation = </a:t>
            </a:r>
            <a:r>
              <a:rPr lang="en-US" sz="1200" b="1" dirty="0"/>
              <a:t>No additional capacity needed, beyond the deployment of DRRS</a:t>
            </a:r>
          </a:p>
        </p:txBody>
      </p:sp>
      <p:sp>
        <p:nvSpPr>
          <p:cNvPr id="13" name="Rectangle 12">
            <a:extLst>
              <a:ext uri="{FF2B5EF4-FFF2-40B4-BE49-F238E27FC236}">
                <a16:creationId xmlns:a16="http://schemas.microsoft.com/office/drawing/2014/main" id="{978B7B9A-B204-BE02-259B-3211680D0B9A}"/>
              </a:ext>
            </a:extLst>
          </p:cNvPr>
          <p:cNvSpPr/>
          <p:nvPr/>
        </p:nvSpPr>
        <p:spPr>
          <a:xfrm>
            <a:off x="4800600" y="4267200"/>
            <a:ext cx="838200" cy="19812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Load Forecast</a:t>
            </a:r>
          </a:p>
        </p:txBody>
      </p:sp>
      <p:sp>
        <p:nvSpPr>
          <p:cNvPr id="14" name="Rectangle 13">
            <a:extLst>
              <a:ext uri="{FF2B5EF4-FFF2-40B4-BE49-F238E27FC236}">
                <a16:creationId xmlns:a16="http://schemas.microsoft.com/office/drawing/2014/main" id="{D864A41F-B136-7559-3A7D-F41CF17280B9}"/>
              </a:ext>
            </a:extLst>
          </p:cNvPr>
          <p:cNvSpPr/>
          <p:nvPr/>
        </p:nvSpPr>
        <p:spPr>
          <a:xfrm rot="10800000" flipV="1">
            <a:off x="4800600" y="3814762"/>
            <a:ext cx="838200" cy="452437"/>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en-US" sz="800" dirty="0"/>
              <a:t>Reg Up + RRS + ECRS + Non-Spin</a:t>
            </a:r>
          </a:p>
        </p:txBody>
      </p:sp>
      <p:sp>
        <p:nvSpPr>
          <p:cNvPr id="15" name="Rectangle 14">
            <a:extLst>
              <a:ext uri="{FF2B5EF4-FFF2-40B4-BE49-F238E27FC236}">
                <a16:creationId xmlns:a16="http://schemas.microsoft.com/office/drawing/2014/main" id="{D1513C3D-20EF-B5A7-CBE2-C93AC081210B}"/>
              </a:ext>
            </a:extLst>
          </p:cNvPr>
          <p:cNvSpPr/>
          <p:nvPr/>
        </p:nvSpPr>
        <p:spPr>
          <a:xfrm rot="10800000" flipV="1">
            <a:off x="5791200" y="3873623"/>
            <a:ext cx="838200" cy="19526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US" sz="1000" dirty="0"/>
              <a:t>DRRS</a:t>
            </a:r>
          </a:p>
        </p:txBody>
      </p:sp>
      <p:sp>
        <p:nvSpPr>
          <p:cNvPr id="16" name="Rectangle 15">
            <a:extLst>
              <a:ext uri="{FF2B5EF4-FFF2-40B4-BE49-F238E27FC236}">
                <a16:creationId xmlns:a16="http://schemas.microsoft.com/office/drawing/2014/main" id="{3DF72B8E-D35C-F4BE-0468-C07D6EBCB052}"/>
              </a:ext>
            </a:extLst>
          </p:cNvPr>
          <p:cNvSpPr/>
          <p:nvPr/>
        </p:nvSpPr>
        <p:spPr>
          <a:xfrm>
            <a:off x="5791200" y="4068886"/>
            <a:ext cx="838200" cy="21795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t>Committed Capacity</a:t>
            </a:r>
          </a:p>
        </p:txBody>
      </p:sp>
      <p:cxnSp>
        <p:nvCxnSpPr>
          <p:cNvPr id="17" name="Straight Connector 16">
            <a:extLst>
              <a:ext uri="{FF2B5EF4-FFF2-40B4-BE49-F238E27FC236}">
                <a16:creationId xmlns:a16="http://schemas.microsoft.com/office/drawing/2014/main" id="{E39116E2-EA8B-F53A-95B5-27C3ABE1410B}"/>
              </a:ext>
            </a:extLst>
          </p:cNvPr>
          <p:cNvCxnSpPr>
            <a:cxnSpLocks/>
          </p:cNvCxnSpPr>
          <p:nvPr/>
        </p:nvCxnSpPr>
        <p:spPr>
          <a:xfrm>
            <a:off x="4800599" y="3864098"/>
            <a:ext cx="18288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8" name="Callout: Left Arrow 17">
            <a:extLst>
              <a:ext uri="{FF2B5EF4-FFF2-40B4-BE49-F238E27FC236}">
                <a16:creationId xmlns:a16="http://schemas.microsoft.com/office/drawing/2014/main" id="{82C88CE1-8814-F17C-48F0-838772B419A7}"/>
              </a:ext>
            </a:extLst>
          </p:cNvPr>
          <p:cNvSpPr/>
          <p:nvPr/>
        </p:nvSpPr>
        <p:spPr>
          <a:xfrm>
            <a:off x="6701403" y="4015966"/>
            <a:ext cx="2124075" cy="1905000"/>
          </a:xfrm>
          <a:prstGeom prst="leftArrow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dirty="0"/>
              <a:t>RUC Recommendation = </a:t>
            </a:r>
            <a:r>
              <a:rPr lang="en-US" sz="1200" b="1" dirty="0"/>
              <a:t>Additional capacity needed beyond deploying DRRS (both off-line and on-line DRRS)</a:t>
            </a:r>
          </a:p>
        </p:txBody>
      </p:sp>
    </p:spTree>
    <p:extLst>
      <p:ext uri="{BB962C8B-B14F-4D97-AF65-F5344CB8AC3E}">
        <p14:creationId xmlns:p14="http://schemas.microsoft.com/office/powerpoint/2010/main" val="895940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1507B-165A-3DEE-7274-1E7D4C8CE191}"/>
              </a:ext>
            </a:extLst>
          </p:cNvPr>
          <p:cNvSpPr>
            <a:spLocks noGrp="1"/>
          </p:cNvSpPr>
          <p:nvPr>
            <p:ph type="title"/>
          </p:nvPr>
        </p:nvSpPr>
        <p:spPr/>
        <p:txBody>
          <a:bodyPr/>
          <a:lstStyle/>
          <a:p>
            <a:r>
              <a:rPr lang="en-US" dirty="0"/>
              <a:t>Real-Time Reliability Deployment Price Adder Changes </a:t>
            </a:r>
            <a:br>
              <a:rPr lang="en-US" dirty="0"/>
            </a:br>
            <a:endParaRPr lang="en-US" dirty="0"/>
          </a:p>
        </p:txBody>
      </p:sp>
      <p:sp>
        <p:nvSpPr>
          <p:cNvPr id="3" name="Content Placeholder 2">
            <a:extLst>
              <a:ext uri="{FF2B5EF4-FFF2-40B4-BE49-F238E27FC236}">
                <a16:creationId xmlns:a16="http://schemas.microsoft.com/office/drawing/2014/main" id="{BFE32C86-4366-A8F0-8342-C52B8BDACE79}"/>
              </a:ext>
            </a:extLst>
          </p:cNvPr>
          <p:cNvSpPr>
            <a:spLocks noGrp="1"/>
          </p:cNvSpPr>
          <p:nvPr>
            <p:ph idx="1"/>
          </p:nvPr>
        </p:nvSpPr>
        <p:spPr>
          <a:xfrm>
            <a:off x="304800" y="1219200"/>
            <a:ext cx="8534400" cy="4785518"/>
          </a:xfrm>
        </p:spPr>
        <p:txBody>
          <a:bodyPr/>
          <a:lstStyle/>
          <a:p>
            <a:r>
              <a:rPr lang="en-US" sz="2000" dirty="0"/>
              <a:t>ERCOT-directed deployment of off-line DRRS will be considered in the determination of the Real-Time Reliability Deployment Price Adder for Energy, and the Real-Time Reliability Deployment Price Adders for Ancillary Services.</a:t>
            </a:r>
          </a:p>
          <a:p>
            <a:pPr lvl="1"/>
            <a:r>
              <a:rPr lang="en-US" sz="1800" dirty="0"/>
              <a:t>The off-line DRRS deployment will </a:t>
            </a:r>
            <a:r>
              <a:rPr lang="en-US" sz="1800"/>
              <a:t>look like </a:t>
            </a:r>
            <a:r>
              <a:rPr lang="en-US" sz="1800" dirty="0"/>
              <a:t>a RUC instruction for purposes of the price adder process.</a:t>
            </a:r>
          </a:p>
          <a:p>
            <a:endParaRPr lang="en-US" sz="2000" dirty="0"/>
          </a:p>
          <a:p>
            <a:r>
              <a:rPr lang="en-US" sz="2000" dirty="0"/>
              <a:t>The deployed off-Line DRRS Resources will be adjusted as following in the SCED Pricing Run process:</a:t>
            </a:r>
          </a:p>
          <a:p>
            <a:pPr lvl="1"/>
            <a:r>
              <a:rPr lang="en-US" sz="1800" dirty="0"/>
              <a:t>(</a:t>
            </a:r>
            <a:r>
              <a:rPr lang="en-US" sz="1800" dirty="0" err="1"/>
              <a:t>i</a:t>
            </a:r>
            <a:r>
              <a:rPr lang="en-US" sz="1800" dirty="0"/>
              <a:t>) Set the LSL and LDL to zero;</a:t>
            </a:r>
          </a:p>
          <a:p>
            <a:pPr lvl="1"/>
            <a:r>
              <a:rPr lang="en-US" sz="1800" dirty="0"/>
              <a:t>(ii) Remove all Ancillary Service Offers; and</a:t>
            </a:r>
          </a:p>
          <a:p>
            <a:pPr lvl="1"/>
            <a:r>
              <a:rPr lang="en-US" sz="1800" dirty="0"/>
              <a:t>(iii) For the first step of SCED, administratively set the Energy Offer Curve for the Resources at a value equal to the power balance price for all capacity between 0 MW and the HSL of the Resource.</a:t>
            </a:r>
          </a:p>
          <a:p>
            <a:pPr marL="0" indent="0">
              <a:buNone/>
            </a:pPr>
            <a:r>
              <a:rPr lang="en-US" sz="2000" dirty="0"/>
              <a:t> </a:t>
            </a:r>
          </a:p>
          <a:p>
            <a:pPr marL="0" indent="0">
              <a:buNone/>
            </a:pPr>
            <a:endParaRPr lang="en-US" sz="2000" dirty="0"/>
          </a:p>
        </p:txBody>
      </p:sp>
      <p:sp>
        <p:nvSpPr>
          <p:cNvPr id="4" name="Slide Number Placeholder 3">
            <a:extLst>
              <a:ext uri="{FF2B5EF4-FFF2-40B4-BE49-F238E27FC236}">
                <a16:creationId xmlns:a16="http://schemas.microsoft.com/office/drawing/2014/main" id="{CAE912D8-BD4E-5A84-A9D7-98A64C4BA1E0}"/>
              </a:ext>
            </a:extLst>
          </p:cNvPr>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229898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D8576-1F38-093B-2A44-6FF417D6446F}"/>
              </a:ext>
            </a:extLst>
          </p:cNvPr>
          <p:cNvSpPr>
            <a:spLocks noGrp="1"/>
          </p:cNvSpPr>
          <p:nvPr>
            <p:ph type="title"/>
          </p:nvPr>
        </p:nvSpPr>
        <p:spPr>
          <a:xfrm>
            <a:off x="381000" y="243682"/>
            <a:ext cx="8458200" cy="530679"/>
          </a:xfrm>
        </p:spPr>
        <p:txBody>
          <a:bodyPr lIns="91440" tIns="45720" rIns="91440" bIns="45720" anchor="t"/>
          <a:lstStyle/>
          <a:p>
            <a:r>
              <a:rPr lang="en-US" dirty="0">
                <a:cs typeface="Arial"/>
              </a:rPr>
              <a:t>Settlement</a:t>
            </a:r>
            <a:endParaRPr lang="en-US" dirty="0"/>
          </a:p>
        </p:txBody>
      </p:sp>
      <p:sp>
        <p:nvSpPr>
          <p:cNvPr id="3" name="Content Placeholder 2">
            <a:extLst>
              <a:ext uri="{FF2B5EF4-FFF2-40B4-BE49-F238E27FC236}">
                <a16:creationId xmlns:a16="http://schemas.microsoft.com/office/drawing/2014/main" id="{519CE85D-9623-1EBE-881D-8864E7CDE13A}"/>
              </a:ext>
            </a:extLst>
          </p:cNvPr>
          <p:cNvSpPr>
            <a:spLocks noGrp="1"/>
          </p:cNvSpPr>
          <p:nvPr>
            <p:ph idx="1"/>
          </p:nvPr>
        </p:nvSpPr>
        <p:spPr>
          <a:xfrm>
            <a:off x="304800" y="838473"/>
            <a:ext cx="8534400" cy="4761792"/>
          </a:xfrm>
        </p:spPr>
        <p:txBody>
          <a:bodyPr lIns="91440" tIns="45720" rIns="91440" bIns="45720" anchor="t"/>
          <a:lstStyle/>
          <a:p>
            <a:pPr marL="0" indent="0">
              <a:buNone/>
            </a:pPr>
            <a:endParaRPr lang="en-US" sz="2000" dirty="0">
              <a:cs typeface="Arial"/>
            </a:endParaRPr>
          </a:p>
          <a:p>
            <a:r>
              <a:rPr lang="en-US" sz="2400">
                <a:cs typeface="Arial"/>
              </a:rPr>
              <a:t>Propose </a:t>
            </a:r>
            <a:r>
              <a:rPr lang="en-US" sz="2400" dirty="0">
                <a:cs typeface="Arial"/>
              </a:rPr>
              <a:t>DAM </a:t>
            </a:r>
            <a:r>
              <a:rPr lang="en-US" sz="2400">
                <a:cs typeface="Arial"/>
              </a:rPr>
              <a:t>Settlement</a:t>
            </a:r>
            <a:r>
              <a:rPr lang="en-US" sz="2400" dirty="0">
                <a:cs typeface="Arial"/>
              </a:rPr>
              <a:t> for DRRS </a:t>
            </a:r>
            <a:r>
              <a:rPr lang="en-US" sz="2400">
                <a:cs typeface="Arial"/>
              </a:rPr>
              <a:t>to be</a:t>
            </a:r>
            <a:r>
              <a:rPr lang="en-US" sz="2400" dirty="0">
                <a:cs typeface="Arial"/>
              </a:rPr>
              <a:t> the same as all other Ancillary Services under Real-time Co-optimization (RTC).</a:t>
            </a:r>
          </a:p>
          <a:p>
            <a:pPr lvl="1"/>
            <a:r>
              <a:rPr lang="en-US" sz="2400" dirty="0">
                <a:cs typeface="Arial"/>
              </a:rPr>
              <a:t>Payments are based on awards and charges are based on Day-Ahead Obligation.</a:t>
            </a:r>
          </a:p>
          <a:p>
            <a:pPr lvl="1"/>
            <a:r>
              <a:rPr lang="en-US" sz="2400" dirty="0">
                <a:cs typeface="Arial"/>
              </a:rPr>
              <a:t>Day-Ahead Charges are re-allocated based on actual Hourly Load Ratio Share in the same manner as all other Ancillary Services under RTC.</a:t>
            </a:r>
          </a:p>
          <a:p>
            <a:pPr lvl="1"/>
            <a:r>
              <a:rPr lang="en-US" sz="2400" dirty="0">
                <a:cs typeface="Arial"/>
              </a:rPr>
              <a:t>The one exception is that there are no virtual awards.</a:t>
            </a:r>
          </a:p>
          <a:p>
            <a:endParaRPr lang="en-US" sz="2400" dirty="0">
              <a:cs typeface="Arial"/>
            </a:endParaRPr>
          </a:p>
          <a:p>
            <a:pPr lvl="2"/>
            <a:endParaRPr lang="en-US" sz="2000">
              <a:cs typeface="Arial"/>
            </a:endParaRPr>
          </a:p>
          <a:p>
            <a:pPr lvl="2"/>
            <a:endParaRPr lang="en-US" sz="2000" dirty="0">
              <a:cs typeface="Arial"/>
            </a:endParaRPr>
          </a:p>
        </p:txBody>
      </p:sp>
      <p:sp>
        <p:nvSpPr>
          <p:cNvPr id="4" name="Slide Number Placeholder 3">
            <a:extLst>
              <a:ext uri="{FF2B5EF4-FFF2-40B4-BE49-F238E27FC236}">
                <a16:creationId xmlns:a16="http://schemas.microsoft.com/office/drawing/2014/main" id="{21E9F0D7-B2DD-6B82-9038-EEC7F63F26F3}"/>
              </a:ext>
            </a:extLst>
          </p:cNvPr>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1168215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31729-4E4C-103C-4DEC-2CAC94CC59C4}"/>
              </a:ext>
            </a:extLst>
          </p:cNvPr>
          <p:cNvSpPr>
            <a:spLocks noGrp="1"/>
          </p:cNvSpPr>
          <p:nvPr>
            <p:ph type="title"/>
          </p:nvPr>
        </p:nvSpPr>
        <p:spPr>
          <a:xfrm>
            <a:off x="381000" y="243682"/>
            <a:ext cx="8458200" cy="530679"/>
          </a:xfrm>
        </p:spPr>
        <p:txBody>
          <a:bodyPr lIns="91440" tIns="45720" rIns="91440" bIns="45720" anchor="t"/>
          <a:lstStyle/>
          <a:p>
            <a:r>
              <a:rPr lang="en-US" dirty="0">
                <a:cs typeface="Arial"/>
              </a:rPr>
              <a:t>Settlement</a:t>
            </a:r>
            <a:endParaRPr lang="en-US"/>
          </a:p>
        </p:txBody>
      </p:sp>
      <p:sp>
        <p:nvSpPr>
          <p:cNvPr id="3" name="Content Placeholder 2">
            <a:extLst>
              <a:ext uri="{FF2B5EF4-FFF2-40B4-BE49-F238E27FC236}">
                <a16:creationId xmlns:a16="http://schemas.microsoft.com/office/drawing/2014/main" id="{0FC6FAD5-CBFD-BE7A-D97D-723F465C66CB}"/>
              </a:ext>
            </a:extLst>
          </p:cNvPr>
          <p:cNvSpPr>
            <a:spLocks noGrp="1"/>
          </p:cNvSpPr>
          <p:nvPr>
            <p:ph idx="1"/>
          </p:nvPr>
        </p:nvSpPr>
        <p:spPr>
          <a:xfrm>
            <a:off x="304800" y="1083130"/>
            <a:ext cx="8543192" cy="4697901"/>
          </a:xfrm>
        </p:spPr>
        <p:txBody>
          <a:bodyPr lIns="91440" tIns="45720" rIns="91440" bIns="45720" anchor="t"/>
          <a:lstStyle/>
          <a:p>
            <a:r>
              <a:rPr lang="en-US" sz="2000" dirty="0">
                <a:cs typeface="Arial"/>
              </a:rPr>
              <a:t>Propose Real-Time Settlement to include</a:t>
            </a:r>
            <a:endParaRPr lang="en-US" sz="2000" dirty="0">
              <a:solidFill>
                <a:srgbClr val="808080"/>
              </a:solidFill>
              <a:cs typeface="Arial"/>
            </a:endParaRPr>
          </a:p>
          <a:p>
            <a:pPr lvl="1"/>
            <a:r>
              <a:rPr lang="en-US" sz="2000" dirty="0">
                <a:cs typeface="Arial"/>
              </a:rPr>
              <a:t>RUC Make-Whole Cost allocation based on DRRS shortfall</a:t>
            </a:r>
            <a:endParaRPr lang="en-US" sz="2000">
              <a:solidFill>
                <a:srgbClr val="808080"/>
              </a:solidFill>
              <a:cs typeface="Arial"/>
            </a:endParaRPr>
          </a:p>
          <a:p>
            <a:pPr lvl="2"/>
            <a:r>
              <a:rPr lang="en-US" sz="1600" dirty="0">
                <a:cs typeface="Arial"/>
              </a:rPr>
              <a:t>DRRS shortfall allocation based on DRRS Awards, Self-Arranged, Trades and what is reflected in the COP at the time of the RUC commitment</a:t>
            </a:r>
          </a:p>
          <a:p>
            <a:pPr lvl="2"/>
            <a:r>
              <a:rPr lang="en-US" sz="1600" dirty="0">
                <a:cs typeface="Arial"/>
              </a:rPr>
              <a:t>DRRS shortfall allocation will be capped in a manner similar to how the Capacity Short allocation is capped today. Current cap is based on 2 times the MW shortage</a:t>
            </a:r>
            <a:endParaRPr lang="en-US" sz="1600" dirty="0">
              <a:solidFill>
                <a:srgbClr val="FF0000"/>
              </a:solidFill>
              <a:cs typeface="Arial"/>
            </a:endParaRPr>
          </a:p>
          <a:p>
            <a:pPr lvl="2"/>
            <a:r>
              <a:rPr lang="en-US" sz="1600" dirty="0">
                <a:cs typeface="Arial"/>
              </a:rPr>
              <a:t>Amounts not allocated to the DRRS shortfall will be allocated to RUC Capacity Short QSEs and then Load Ratio Share, like it is today</a:t>
            </a:r>
          </a:p>
          <a:p>
            <a:pPr lvl="1"/>
            <a:r>
              <a:rPr lang="en-US" sz="2000" dirty="0">
                <a:cs typeface="Arial"/>
              </a:rPr>
              <a:t>Failed quantity charge and payment</a:t>
            </a:r>
          </a:p>
          <a:p>
            <a:pPr lvl="2"/>
            <a:r>
              <a:rPr lang="en-US" sz="1600" dirty="0">
                <a:cs typeface="Arial"/>
              </a:rPr>
              <a:t>QSE will be charged for failure to provide DRRS responsibility</a:t>
            </a:r>
          </a:p>
          <a:p>
            <a:pPr lvl="2"/>
            <a:r>
              <a:rPr lang="en-US" sz="1600" dirty="0">
                <a:cs typeface="Arial"/>
              </a:rPr>
              <a:t>Charged the Day-Ahead DRRS clearing price times the failed amount</a:t>
            </a:r>
          </a:p>
          <a:p>
            <a:pPr lvl="2"/>
            <a:r>
              <a:rPr lang="en-US" sz="1600" dirty="0">
                <a:cs typeface="Arial"/>
              </a:rPr>
              <a:t>Failed amount is based on telemetered responsibility</a:t>
            </a:r>
          </a:p>
          <a:p>
            <a:pPr lvl="2"/>
            <a:r>
              <a:rPr lang="en-US" sz="1600" dirty="0">
                <a:cs typeface="Arial"/>
              </a:rPr>
              <a:t>Failed quantity charge is distributed to Hourly Load Ratio Share</a:t>
            </a:r>
          </a:p>
        </p:txBody>
      </p:sp>
      <p:sp>
        <p:nvSpPr>
          <p:cNvPr id="4" name="Slide Number Placeholder 3">
            <a:extLst>
              <a:ext uri="{FF2B5EF4-FFF2-40B4-BE49-F238E27FC236}">
                <a16:creationId xmlns:a16="http://schemas.microsoft.com/office/drawing/2014/main" id="{D49803F9-1F39-8041-A296-2CE91D779AE8}"/>
              </a:ext>
            </a:extLst>
          </p:cNvPr>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4265982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D79D-CE7E-7AD4-CE68-AEFD8A05FB1E}"/>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440585A9-73B0-7CEA-D40F-CC7C379CACEF}"/>
              </a:ext>
            </a:extLst>
          </p:cNvPr>
          <p:cNvSpPr>
            <a:spLocks noGrp="1"/>
          </p:cNvSpPr>
          <p:nvPr>
            <p:ph idx="1"/>
          </p:nvPr>
        </p:nvSpPr>
        <p:spPr>
          <a:xfrm>
            <a:off x="304800" y="1371600"/>
            <a:ext cx="8534400" cy="4319832"/>
          </a:xfrm>
        </p:spPr>
        <p:txBody>
          <a:bodyPr lIns="91440" tIns="45720" rIns="91440" bIns="45720" anchor="t"/>
          <a:lstStyle/>
          <a:p>
            <a:r>
              <a:rPr lang="en-US" sz="2000" dirty="0">
                <a:cs typeface="Arial"/>
              </a:rPr>
              <a:t>Please send comments to jbillo@ercot.com.</a:t>
            </a:r>
            <a:endParaRPr lang="en-US" sz="2000" dirty="0"/>
          </a:p>
          <a:p>
            <a:r>
              <a:rPr lang="en-US" sz="2000" dirty="0"/>
              <a:t>ERCOT plans to post draft NPRR language to workshop #2 calendar page by March 20.</a:t>
            </a:r>
            <a:endParaRPr lang="en-US" sz="2000" dirty="0">
              <a:cs typeface="Arial"/>
            </a:endParaRPr>
          </a:p>
          <a:p>
            <a:r>
              <a:rPr lang="en-US" sz="2000" dirty="0"/>
              <a:t>DRRS workshop #2 on March 27 following TAC (but no earlier than 1:00).</a:t>
            </a:r>
          </a:p>
          <a:p>
            <a:r>
              <a:rPr lang="en-US" sz="2000" dirty="0"/>
              <a:t>Post DRRS NPRR.</a:t>
            </a:r>
          </a:p>
          <a:p>
            <a:endParaRPr lang="en-US" sz="2000" dirty="0"/>
          </a:p>
        </p:txBody>
      </p:sp>
      <p:sp>
        <p:nvSpPr>
          <p:cNvPr id="4" name="Slide Number Placeholder 3">
            <a:extLst>
              <a:ext uri="{FF2B5EF4-FFF2-40B4-BE49-F238E27FC236}">
                <a16:creationId xmlns:a16="http://schemas.microsoft.com/office/drawing/2014/main" id="{CE1BE6F5-ECBE-F232-50BD-48916BF43F07}"/>
              </a:ext>
            </a:extLst>
          </p:cNvPr>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3463685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AAAE-2EAC-4272-99E9-65D340F8CEC4}"/>
              </a:ext>
            </a:extLst>
          </p:cNvPr>
          <p:cNvSpPr>
            <a:spLocks noGrp="1"/>
          </p:cNvSpPr>
          <p:nvPr>
            <p:ph type="title"/>
          </p:nvPr>
        </p:nvSpPr>
        <p:spPr/>
        <p:txBody>
          <a:bodyPr/>
          <a:lstStyle/>
          <a:p>
            <a:r>
              <a:rPr lang="en-US" dirty="0"/>
              <a:t>Questions/ Comments</a:t>
            </a:r>
          </a:p>
        </p:txBody>
      </p:sp>
      <p:sp>
        <p:nvSpPr>
          <p:cNvPr id="4" name="Slide Number Placeholder 3">
            <a:extLst>
              <a:ext uri="{FF2B5EF4-FFF2-40B4-BE49-F238E27FC236}">
                <a16:creationId xmlns:a16="http://schemas.microsoft.com/office/drawing/2014/main" id="{0A3A65F3-3F63-4815-8D0F-EDEE431C8D01}"/>
              </a:ext>
            </a:extLst>
          </p:cNvPr>
          <p:cNvSpPr>
            <a:spLocks noGrp="1"/>
          </p:cNvSpPr>
          <p:nvPr>
            <p:ph type="sldNum" sz="quarter" idx="4"/>
          </p:nvPr>
        </p:nvSpPr>
        <p:spPr/>
        <p:txBody>
          <a:bodyPr/>
          <a:lstStyle/>
          <a:p>
            <a:fld id="{1D93BD3E-1E9A-4970-A6F7-E7AC52762E0C}" type="slidenum">
              <a:rPr lang="en-US" smtClean="0"/>
              <a:pPr/>
              <a:t>19</a:t>
            </a:fld>
            <a:endParaRPr lang="en-US"/>
          </a:p>
        </p:txBody>
      </p:sp>
    </p:spTree>
    <p:extLst>
      <p:ext uri="{BB962C8B-B14F-4D97-AF65-F5344CB8AC3E}">
        <p14:creationId xmlns:p14="http://schemas.microsoft.com/office/powerpoint/2010/main" val="3613562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AAAE-2EAC-4272-99E9-65D340F8CE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1185969D-54A2-4E3D-9C23-CAD11C31A70E}"/>
              </a:ext>
            </a:extLst>
          </p:cNvPr>
          <p:cNvSpPr>
            <a:spLocks noGrp="1"/>
          </p:cNvSpPr>
          <p:nvPr>
            <p:ph idx="1"/>
          </p:nvPr>
        </p:nvSpPr>
        <p:spPr>
          <a:xfrm>
            <a:off x="304800" y="1014167"/>
            <a:ext cx="8534400" cy="4777033"/>
          </a:xfrm>
        </p:spPr>
        <p:txBody>
          <a:bodyPr lIns="91440" tIns="45720" rIns="91440" bIns="45720" anchor="t"/>
          <a:lstStyle/>
          <a:p>
            <a:r>
              <a:rPr lang="en-US" sz="2000" dirty="0">
                <a:solidFill>
                  <a:schemeClr val="tx2"/>
                </a:solidFill>
              </a:rPr>
              <a:t>Background</a:t>
            </a:r>
          </a:p>
          <a:p>
            <a:r>
              <a:rPr lang="en-US" sz="2000" dirty="0">
                <a:solidFill>
                  <a:schemeClr val="tx2"/>
                </a:solidFill>
              </a:rPr>
              <a:t>Overview of DRRS</a:t>
            </a:r>
            <a:endParaRPr lang="en-US" sz="2400" dirty="0">
              <a:solidFill>
                <a:schemeClr val="tx2"/>
              </a:solidFill>
            </a:endParaRPr>
          </a:p>
          <a:p>
            <a:r>
              <a:rPr lang="en-US" sz="2000" dirty="0">
                <a:solidFill>
                  <a:schemeClr val="tx2"/>
                </a:solidFill>
              </a:rPr>
              <a:t>Qualification</a:t>
            </a:r>
            <a:endParaRPr lang="en-US" sz="2400" dirty="0">
              <a:solidFill>
                <a:schemeClr val="tx2"/>
              </a:solidFill>
              <a:cs typeface="Arial"/>
            </a:endParaRPr>
          </a:p>
          <a:p>
            <a:r>
              <a:rPr lang="en-US" sz="2000" dirty="0">
                <a:solidFill>
                  <a:schemeClr val="tx2"/>
                </a:solidFill>
                <a:cs typeface="Arial"/>
              </a:rPr>
              <a:t>Process for Procurement</a:t>
            </a:r>
          </a:p>
          <a:p>
            <a:r>
              <a:rPr lang="en-US" sz="2000" dirty="0">
                <a:solidFill>
                  <a:schemeClr val="tx2"/>
                </a:solidFill>
              </a:rPr>
              <a:t>Deployment</a:t>
            </a:r>
          </a:p>
          <a:p>
            <a:r>
              <a:rPr lang="en-US" sz="2000" dirty="0">
                <a:solidFill>
                  <a:schemeClr val="tx2"/>
                </a:solidFill>
              </a:rPr>
              <a:t>Real-Time Reliability Deployment Price Adder Changes</a:t>
            </a:r>
          </a:p>
          <a:p>
            <a:r>
              <a:rPr lang="en-US" sz="2000" dirty="0">
                <a:solidFill>
                  <a:schemeClr val="tx2"/>
                </a:solidFill>
                <a:cs typeface="Arial"/>
              </a:rPr>
              <a:t>Settlement Processes</a:t>
            </a:r>
            <a:endParaRPr lang="en-US" sz="2000" dirty="0">
              <a:solidFill>
                <a:schemeClr val="tx2"/>
              </a:solidFill>
            </a:endParaRPr>
          </a:p>
          <a:p>
            <a:r>
              <a:rPr lang="en-US" sz="2000" dirty="0">
                <a:solidFill>
                  <a:schemeClr val="tx2"/>
                </a:solidFill>
              </a:rPr>
              <a:t>Q&amp;A</a:t>
            </a:r>
          </a:p>
        </p:txBody>
      </p:sp>
      <p:sp>
        <p:nvSpPr>
          <p:cNvPr id="4" name="Slide Number Placeholder 3">
            <a:extLst>
              <a:ext uri="{FF2B5EF4-FFF2-40B4-BE49-F238E27FC236}">
                <a16:creationId xmlns:a16="http://schemas.microsoft.com/office/drawing/2014/main" id="{0A3A65F3-3F63-4815-8D0F-EDEE431C8D01}"/>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248654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rrow: Right 10">
            <a:extLst>
              <a:ext uri="{FF2B5EF4-FFF2-40B4-BE49-F238E27FC236}">
                <a16:creationId xmlns:a16="http://schemas.microsoft.com/office/drawing/2014/main" id="{831CB97D-16B9-6E58-9CE7-80A7BE5836AB}"/>
              </a:ext>
            </a:extLst>
          </p:cNvPr>
          <p:cNvSpPr/>
          <p:nvPr/>
        </p:nvSpPr>
        <p:spPr>
          <a:xfrm>
            <a:off x="457200" y="898423"/>
            <a:ext cx="8458200" cy="4572000"/>
          </a:xfrm>
          <a:prstGeom prst="rightArrow">
            <a:avLst>
              <a:gd name="adj1" fmla="val 50000"/>
              <a:gd name="adj2" fmla="val 47634"/>
            </a:avLst>
          </a:prstGeom>
          <a:solidFill>
            <a:schemeClr val="tx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9BB099-4F10-FD2A-5F61-D93CF3B58FF0}"/>
              </a:ext>
            </a:extLst>
          </p:cNvPr>
          <p:cNvSpPr>
            <a:spLocks noGrp="1"/>
          </p:cNvSpPr>
          <p:nvPr>
            <p:ph type="title"/>
          </p:nvPr>
        </p:nvSpPr>
        <p:spPr/>
        <p:txBody>
          <a:bodyPr/>
          <a:lstStyle/>
          <a:p>
            <a:r>
              <a:rPr lang="en-US" dirty="0"/>
              <a:t>Tentative Timeline</a:t>
            </a:r>
          </a:p>
        </p:txBody>
      </p:sp>
      <p:sp>
        <p:nvSpPr>
          <p:cNvPr id="4" name="Slide Number Placeholder 3">
            <a:extLst>
              <a:ext uri="{FF2B5EF4-FFF2-40B4-BE49-F238E27FC236}">
                <a16:creationId xmlns:a16="http://schemas.microsoft.com/office/drawing/2014/main" id="{DE2CAD2E-1A49-FD95-C411-C0BF41051E82}"/>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Rectangle 4">
            <a:extLst>
              <a:ext uri="{FF2B5EF4-FFF2-40B4-BE49-F238E27FC236}">
                <a16:creationId xmlns:a16="http://schemas.microsoft.com/office/drawing/2014/main" id="{8CA73859-636B-E731-A506-C1A392045E89}"/>
              </a:ext>
            </a:extLst>
          </p:cNvPr>
          <p:cNvSpPr/>
          <p:nvPr/>
        </p:nvSpPr>
        <p:spPr>
          <a:xfrm>
            <a:off x="609600" y="2286000"/>
            <a:ext cx="1371600" cy="1752600"/>
          </a:xfrm>
          <a:prstGeom prst="rect">
            <a:avLst/>
          </a:prstGeom>
          <a:ln>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a:t>February 29</a:t>
            </a:r>
          </a:p>
          <a:p>
            <a:pPr marL="285750" indent="-285750">
              <a:buFont typeface="Arial" panose="020B0604020202020204" pitchFamily="34" charset="0"/>
              <a:buChar char="•"/>
            </a:pPr>
            <a:r>
              <a:rPr lang="en-US" sz="1200" dirty="0"/>
              <a:t>Present concept</a:t>
            </a:r>
          </a:p>
          <a:p>
            <a:pPr marL="285750" indent="-285750">
              <a:buFont typeface="Arial" panose="020B0604020202020204" pitchFamily="34" charset="0"/>
              <a:buChar char="•"/>
            </a:pPr>
            <a:r>
              <a:rPr lang="en-US" sz="1200" dirty="0"/>
              <a:t>Take stakeholder feedback</a:t>
            </a:r>
          </a:p>
        </p:txBody>
      </p:sp>
      <p:sp>
        <p:nvSpPr>
          <p:cNvPr id="7" name="Rectangle 6">
            <a:extLst>
              <a:ext uri="{FF2B5EF4-FFF2-40B4-BE49-F238E27FC236}">
                <a16:creationId xmlns:a16="http://schemas.microsoft.com/office/drawing/2014/main" id="{E209B2A7-1837-09F4-87B6-BD568916CC11}"/>
              </a:ext>
            </a:extLst>
          </p:cNvPr>
          <p:cNvSpPr/>
          <p:nvPr/>
        </p:nvSpPr>
        <p:spPr>
          <a:xfrm>
            <a:off x="2168015" y="2286000"/>
            <a:ext cx="1371600" cy="1752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a:t>March 27</a:t>
            </a:r>
          </a:p>
          <a:p>
            <a:pPr marL="285750" indent="-285750">
              <a:buFont typeface="Arial" panose="020B0604020202020204" pitchFamily="34" charset="0"/>
              <a:buChar char="•"/>
            </a:pPr>
            <a:r>
              <a:rPr lang="en-US" sz="1200" dirty="0"/>
              <a:t>Present draft NPRR</a:t>
            </a:r>
          </a:p>
          <a:p>
            <a:pPr marL="285750" indent="-285750">
              <a:buFont typeface="Arial" panose="020B0604020202020204" pitchFamily="34" charset="0"/>
              <a:buChar char="•"/>
            </a:pPr>
            <a:r>
              <a:rPr lang="en-US" sz="1200" dirty="0"/>
              <a:t>Take stakeholder feedback</a:t>
            </a:r>
          </a:p>
        </p:txBody>
      </p:sp>
      <p:sp>
        <p:nvSpPr>
          <p:cNvPr id="8" name="Rectangle 7">
            <a:extLst>
              <a:ext uri="{FF2B5EF4-FFF2-40B4-BE49-F238E27FC236}">
                <a16:creationId xmlns:a16="http://schemas.microsoft.com/office/drawing/2014/main" id="{E012831A-2DB6-A2D0-AB19-B2A4DE3565F1}"/>
              </a:ext>
            </a:extLst>
          </p:cNvPr>
          <p:cNvSpPr/>
          <p:nvPr/>
        </p:nvSpPr>
        <p:spPr>
          <a:xfrm>
            <a:off x="3726430" y="2286000"/>
            <a:ext cx="1371600" cy="1752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a:t>April</a:t>
            </a:r>
          </a:p>
          <a:p>
            <a:pPr marL="285750" indent="-285750">
              <a:buFont typeface="Arial" panose="020B0604020202020204" pitchFamily="34" charset="0"/>
              <a:buChar char="•"/>
            </a:pPr>
            <a:r>
              <a:rPr lang="en-US" sz="1200" dirty="0"/>
              <a:t>Post NPRR</a:t>
            </a:r>
          </a:p>
          <a:p>
            <a:pPr marL="285750" indent="-285750">
              <a:buFont typeface="Arial" panose="020B0604020202020204" pitchFamily="34" charset="0"/>
              <a:buChar char="•"/>
            </a:pPr>
            <a:r>
              <a:rPr lang="en-US" sz="1200" dirty="0"/>
              <a:t>Begin stakeholder process</a:t>
            </a:r>
          </a:p>
        </p:txBody>
      </p:sp>
      <p:sp>
        <p:nvSpPr>
          <p:cNvPr id="9" name="Rectangle 8">
            <a:extLst>
              <a:ext uri="{FF2B5EF4-FFF2-40B4-BE49-F238E27FC236}">
                <a16:creationId xmlns:a16="http://schemas.microsoft.com/office/drawing/2014/main" id="{BBBE3D65-880F-6054-C732-23F66B8D45B1}"/>
              </a:ext>
            </a:extLst>
          </p:cNvPr>
          <p:cNvSpPr/>
          <p:nvPr/>
        </p:nvSpPr>
        <p:spPr>
          <a:xfrm>
            <a:off x="5284845" y="2286000"/>
            <a:ext cx="1371600" cy="1752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a:t>Late 2024/ Early 2025</a:t>
            </a:r>
          </a:p>
          <a:p>
            <a:pPr marL="285750" indent="-285750">
              <a:buFont typeface="Arial" panose="020B0604020202020204" pitchFamily="34" charset="0"/>
              <a:buChar char="•"/>
            </a:pPr>
            <a:r>
              <a:rPr lang="en-US" sz="1200" dirty="0"/>
              <a:t>Board endorsement of NPRR</a:t>
            </a:r>
          </a:p>
          <a:p>
            <a:pPr marL="285750" indent="-285750">
              <a:buFont typeface="Arial" panose="020B0604020202020204" pitchFamily="34" charset="0"/>
              <a:buChar char="•"/>
            </a:pPr>
            <a:r>
              <a:rPr lang="en-US" sz="1200" dirty="0"/>
              <a:t>PUCT approval of NPRR</a:t>
            </a:r>
          </a:p>
        </p:txBody>
      </p:sp>
      <p:sp>
        <p:nvSpPr>
          <p:cNvPr id="10" name="Rectangle 9">
            <a:extLst>
              <a:ext uri="{FF2B5EF4-FFF2-40B4-BE49-F238E27FC236}">
                <a16:creationId xmlns:a16="http://schemas.microsoft.com/office/drawing/2014/main" id="{7DFEC161-10B9-D867-5A74-05438B88A2E9}"/>
              </a:ext>
            </a:extLst>
          </p:cNvPr>
          <p:cNvSpPr/>
          <p:nvPr/>
        </p:nvSpPr>
        <p:spPr>
          <a:xfrm>
            <a:off x="6843260" y="2308123"/>
            <a:ext cx="1538740" cy="1752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a:t>TBD</a:t>
            </a:r>
          </a:p>
          <a:p>
            <a:pPr marL="285750" indent="-285750">
              <a:buFont typeface="Arial" panose="020B0604020202020204" pitchFamily="34" charset="0"/>
              <a:buChar char="•"/>
            </a:pPr>
            <a:r>
              <a:rPr lang="en-US" sz="1200" dirty="0"/>
              <a:t>Implementation</a:t>
            </a:r>
          </a:p>
        </p:txBody>
      </p:sp>
    </p:spTree>
    <p:extLst>
      <p:ext uri="{BB962C8B-B14F-4D97-AF65-F5344CB8AC3E}">
        <p14:creationId xmlns:p14="http://schemas.microsoft.com/office/powerpoint/2010/main" val="679293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D79D-CE7E-7AD4-CE68-AEFD8A05FB1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40585A9-73B0-7CEA-D40F-CC7C379CACEF}"/>
              </a:ext>
            </a:extLst>
          </p:cNvPr>
          <p:cNvSpPr>
            <a:spLocks noGrp="1"/>
          </p:cNvSpPr>
          <p:nvPr>
            <p:ph idx="1"/>
          </p:nvPr>
        </p:nvSpPr>
        <p:spPr>
          <a:xfrm>
            <a:off x="304800" y="1371600"/>
            <a:ext cx="8534400" cy="4319832"/>
          </a:xfrm>
        </p:spPr>
        <p:txBody>
          <a:bodyPr/>
          <a:lstStyle/>
          <a:p>
            <a:r>
              <a:rPr lang="en-US" sz="2000" b="0" i="0" dirty="0">
                <a:solidFill>
                  <a:srgbClr val="000000"/>
                </a:solidFill>
                <a:effectLst/>
                <a:latin typeface="Arial" panose="020B0604020202020204" pitchFamily="34" charset="0"/>
              </a:rPr>
              <a:t>Section 22 of House Bill 1500, passed by the 88th Texas Legislature, orders the implementation of DRRS in the ERCOT Market. </a:t>
            </a:r>
          </a:p>
          <a:p>
            <a:endParaRPr lang="en-US" sz="2000" b="0" i="0" dirty="0">
              <a:solidFill>
                <a:srgbClr val="000000"/>
              </a:solidFill>
              <a:effectLst/>
              <a:latin typeface="Arial" panose="020B0604020202020204" pitchFamily="34" charset="0"/>
            </a:endParaRPr>
          </a:p>
          <a:p>
            <a:r>
              <a:rPr lang="en-US" sz="2000" b="0" i="0" dirty="0">
                <a:solidFill>
                  <a:srgbClr val="000000"/>
                </a:solidFill>
                <a:effectLst/>
                <a:latin typeface="Arial" panose="020B0604020202020204" pitchFamily="34" charset="0"/>
              </a:rPr>
              <a:t>ERCOT previously filed Nodal Protocol Revision Request (NPRR) 1203, </a:t>
            </a:r>
            <a:r>
              <a:rPr lang="en-US" sz="2000" b="0" i="1" dirty="0">
                <a:solidFill>
                  <a:srgbClr val="000000"/>
                </a:solidFill>
                <a:effectLst/>
                <a:latin typeface="Arial" panose="020B0604020202020204" pitchFamily="34" charset="0"/>
              </a:rPr>
              <a:t>Implementation of Dispatchable Reliability Reserve Service</a:t>
            </a:r>
            <a:r>
              <a:rPr lang="en-US" sz="2000" b="0" i="0" dirty="0">
                <a:solidFill>
                  <a:srgbClr val="000000"/>
                </a:solidFill>
                <a:effectLst/>
                <a:latin typeface="Arial" panose="020B0604020202020204" pitchFamily="34" charset="0"/>
              </a:rPr>
              <a:t>, to address this requirement by establishing DRRS as a subtype of Non-Spinning Reserve Service. </a:t>
            </a:r>
          </a:p>
          <a:p>
            <a:endParaRPr lang="en-US" sz="2000" b="0" i="0" dirty="0">
              <a:solidFill>
                <a:srgbClr val="000000"/>
              </a:solidFill>
              <a:effectLst/>
              <a:latin typeface="Arial" panose="020B0604020202020204" pitchFamily="34" charset="0"/>
            </a:endParaRPr>
          </a:p>
          <a:p>
            <a:r>
              <a:rPr lang="en-US" sz="2000" dirty="0">
                <a:solidFill>
                  <a:srgbClr val="000000"/>
                </a:solidFill>
                <a:latin typeface="Arial" panose="020B0604020202020204" pitchFamily="34" charset="0"/>
              </a:rPr>
              <a:t>After </a:t>
            </a:r>
            <a:r>
              <a:rPr lang="en-US" sz="2000" b="0" i="0" dirty="0">
                <a:solidFill>
                  <a:srgbClr val="000000"/>
                </a:solidFill>
                <a:effectLst/>
                <a:latin typeface="Arial" panose="020B0604020202020204" pitchFamily="34" charset="0"/>
              </a:rPr>
              <a:t>receiving feedback from state leadership and the Public Utility Commission of Texas, ERCOT withdrew NPRR1203 in order to develop DRRS as a standalone Ancillary Service.</a:t>
            </a:r>
            <a:endParaRPr lang="en-US" sz="2000" dirty="0"/>
          </a:p>
        </p:txBody>
      </p:sp>
      <p:sp>
        <p:nvSpPr>
          <p:cNvPr id="4" name="Slide Number Placeholder 3">
            <a:extLst>
              <a:ext uri="{FF2B5EF4-FFF2-40B4-BE49-F238E27FC236}">
                <a16:creationId xmlns:a16="http://schemas.microsoft.com/office/drawing/2014/main" id="{CE1BE6F5-ECBE-F232-50BD-48916BF43F07}"/>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729991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D79D-CE7E-7AD4-CE68-AEFD8A05FB1E}"/>
              </a:ext>
            </a:extLst>
          </p:cNvPr>
          <p:cNvSpPr>
            <a:spLocks noGrp="1"/>
          </p:cNvSpPr>
          <p:nvPr>
            <p:ph type="title"/>
          </p:nvPr>
        </p:nvSpPr>
        <p:spPr/>
        <p:txBody>
          <a:bodyPr/>
          <a:lstStyle/>
          <a:p>
            <a:r>
              <a:rPr lang="en-US" dirty="0"/>
              <a:t>HB 1500 Language</a:t>
            </a:r>
          </a:p>
        </p:txBody>
      </p:sp>
      <p:sp>
        <p:nvSpPr>
          <p:cNvPr id="4" name="Slide Number Placeholder 3">
            <a:extLst>
              <a:ext uri="{FF2B5EF4-FFF2-40B4-BE49-F238E27FC236}">
                <a16:creationId xmlns:a16="http://schemas.microsoft.com/office/drawing/2014/main" id="{CE1BE6F5-ECBE-F232-50BD-48916BF43F07}"/>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1026" name="x_Picture 1">
            <a:extLst>
              <a:ext uri="{FF2B5EF4-FFF2-40B4-BE49-F238E27FC236}">
                <a16:creationId xmlns:a16="http://schemas.microsoft.com/office/drawing/2014/main" id="{99AF99F7-8771-BE69-CC11-24CBDDF201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838200"/>
            <a:ext cx="7686675"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6150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D79D-CE7E-7AD4-CE68-AEFD8A05FB1E}"/>
              </a:ext>
            </a:extLst>
          </p:cNvPr>
          <p:cNvSpPr>
            <a:spLocks noGrp="1"/>
          </p:cNvSpPr>
          <p:nvPr>
            <p:ph type="title"/>
          </p:nvPr>
        </p:nvSpPr>
        <p:spPr/>
        <p:txBody>
          <a:bodyPr/>
          <a:lstStyle/>
          <a:p>
            <a:r>
              <a:rPr lang="en-US" dirty="0"/>
              <a:t>Standalone DRRS Concept Overview</a:t>
            </a:r>
          </a:p>
        </p:txBody>
      </p:sp>
      <p:sp>
        <p:nvSpPr>
          <p:cNvPr id="3" name="Content Placeholder 2">
            <a:extLst>
              <a:ext uri="{FF2B5EF4-FFF2-40B4-BE49-F238E27FC236}">
                <a16:creationId xmlns:a16="http://schemas.microsoft.com/office/drawing/2014/main" id="{440585A9-73B0-7CEA-D40F-CC7C379CACEF}"/>
              </a:ext>
            </a:extLst>
          </p:cNvPr>
          <p:cNvSpPr>
            <a:spLocks noGrp="1"/>
          </p:cNvSpPr>
          <p:nvPr>
            <p:ph idx="1"/>
          </p:nvPr>
        </p:nvSpPr>
        <p:spPr>
          <a:xfrm>
            <a:off x="304800" y="1371600"/>
            <a:ext cx="8534400" cy="4319832"/>
          </a:xfrm>
        </p:spPr>
        <p:txBody>
          <a:bodyPr lIns="91440" tIns="45720" rIns="91440" bIns="45720" anchor="t"/>
          <a:lstStyle/>
          <a:p>
            <a:r>
              <a:rPr lang="en-US" sz="2000" dirty="0"/>
              <a:t>To satisfy the requirements of HB 1500, ERCOT proposes to create a new standalone Dispatchable Reliability Reserve Service (DRRS) that:</a:t>
            </a:r>
          </a:p>
          <a:p>
            <a:pPr lvl="1"/>
            <a:r>
              <a:rPr lang="en-US" sz="1600" dirty="0"/>
              <a:t>Can be provided by off-line Generation Resources with a 2 hour or less start time, on-line Generation Resources, Energy Storage Resources (ESRs), and/ or Controllable Load Resources (CLRs);</a:t>
            </a:r>
          </a:p>
          <a:p>
            <a:pPr lvl="1"/>
            <a:r>
              <a:rPr lang="en-US" sz="1600" dirty="0"/>
              <a:t>Requires Resources be able to provide the service for 4 consecutive hours from a qualification perspective;</a:t>
            </a:r>
          </a:p>
          <a:p>
            <a:pPr lvl="1"/>
            <a:r>
              <a:rPr lang="en-US" sz="1600" dirty="0"/>
              <a:t>Is procured in the Day-Ahead Market (DAM);</a:t>
            </a:r>
          </a:p>
          <a:p>
            <a:pPr lvl="1"/>
            <a:r>
              <a:rPr lang="en-US" sz="1600" dirty="0"/>
              <a:t>Is not co-optimized with energy or other Ancillary Services in the Real-Time Market (RTM);</a:t>
            </a:r>
          </a:p>
          <a:p>
            <a:pPr lvl="1"/>
            <a:r>
              <a:rPr lang="en-US" sz="1600" dirty="0"/>
              <a:t>Is primary deployed through Reliability Unit Commitment (RUC) processes; and</a:t>
            </a:r>
          </a:p>
          <a:p>
            <a:pPr lvl="1"/>
            <a:r>
              <a:rPr lang="en-US" sz="1600" dirty="0"/>
              <a:t>Will be implemented </a:t>
            </a:r>
            <a:r>
              <a:rPr lang="en-US" sz="1600" i="1" dirty="0"/>
              <a:t>either</a:t>
            </a:r>
            <a:r>
              <a:rPr lang="en-US" sz="1600" dirty="0"/>
              <a:t> </a:t>
            </a:r>
            <a:r>
              <a:rPr lang="en-US" sz="1600" i="1" dirty="0"/>
              <a:t>simultaneous</a:t>
            </a:r>
            <a:r>
              <a:rPr lang="en-US" sz="1600" dirty="0"/>
              <a:t> </a:t>
            </a:r>
            <a:r>
              <a:rPr lang="en-US" sz="1600" i="1" dirty="0"/>
              <a:t>with or after</a:t>
            </a:r>
            <a:r>
              <a:rPr lang="en-US" sz="1600" dirty="0"/>
              <a:t> RTC (i.e., 2026 or 2027).</a:t>
            </a:r>
          </a:p>
          <a:p>
            <a:pPr lvl="1"/>
            <a:endParaRPr lang="en-US" sz="1600" dirty="0"/>
          </a:p>
          <a:p>
            <a:pPr lvl="1"/>
            <a:endParaRPr lang="en-US" sz="1600" dirty="0"/>
          </a:p>
        </p:txBody>
      </p:sp>
      <p:sp>
        <p:nvSpPr>
          <p:cNvPr id="4" name="Slide Number Placeholder 3">
            <a:extLst>
              <a:ext uri="{FF2B5EF4-FFF2-40B4-BE49-F238E27FC236}">
                <a16:creationId xmlns:a16="http://schemas.microsoft.com/office/drawing/2014/main" id="{CE1BE6F5-ECBE-F232-50BD-48916BF43F07}"/>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612501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7">
            <a:extLst>
              <a:ext uri="{FF2B5EF4-FFF2-40B4-BE49-F238E27FC236}">
                <a16:creationId xmlns:a16="http://schemas.microsoft.com/office/drawing/2014/main" id="{F500E0A4-06C5-8F85-C3D6-F3F07DF21A9E}"/>
              </a:ext>
            </a:extLst>
          </p:cNvPr>
          <p:cNvGraphicFramePr>
            <a:graphicFrameLocks noGrp="1"/>
          </p:cNvGraphicFramePr>
          <p:nvPr>
            <p:extLst>
              <p:ext uri="{D42A27DB-BD31-4B8C-83A1-F6EECF244321}">
                <p14:modId xmlns:p14="http://schemas.microsoft.com/office/powerpoint/2010/main" val="1454921298"/>
              </p:ext>
            </p:extLst>
          </p:nvPr>
        </p:nvGraphicFramePr>
        <p:xfrm>
          <a:off x="7440816" y="1235363"/>
          <a:ext cx="1524000" cy="24892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886979377"/>
                    </a:ext>
                  </a:extLst>
                </a:gridCol>
              </a:tblGrid>
              <a:tr h="1082261">
                <a:tc>
                  <a:txBody>
                    <a:bodyPr/>
                    <a:lstStyle/>
                    <a:p>
                      <a:pPr algn="ctr"/>
                      <a:r>
                        <a:rPr lang="en-US" sz="1600"/>
                        <a:t>Non-CLRs</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4870705"/>
                  </a:ext>
                </a:extLst>
              </a:tr>
              <a:tr h="1406939">
                <a:tc>
                  <a:txBody>
                    <a:bodyPr/>
                    <a:lstStyle/>
                    <a:p>
                      <a:pPr algn="ctr"/>
                      <a:endParaRPr lang="en-US" sz="1200"/>
                    </a:p>
                    <a:p>
                      <a:pPr algn="ctr"/>
                      <a:r>
                        <a:rPr lang="en-US" sz="1300"/>
                        <a:t>Does not meet “dispatchable flexibility” criterion in statute</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899290540"/>
                  </a:ext>
                </a:extLst>
              </a:tr>
            </a:tbl>
          </a:graphicData>
        </a:graphic>
      </p:graphicFrame>
      <p:sp>
        <p:nvSpPr>
          <p:cNvPr id="2" name="Title 1">
            <a:extLst>
              <a:ext uri="{FF2B5EF4-FFF2-40B4-BE49-F238E27FC236}">
                <a16:creationId xmlns:a16="http://schemas.microsoft.com/office/drawing/2014/main" id="{A09FD79D-CE7E-7AD4-CE68-AEFD8A05FB1E}"/>
              </a:ext>
            </a:extLst>
          </p:cNvPr>
          <p:cNvSpPr>
            <a:spLocks noGrp="1"/>
          </p:cNvSpPr>
          <p:nvPr>
            <p:ph type="title"/>
          </p:nvPr>
        </p:nvSpPr>
        <p:spPr/>
        <p:txBody>
          <a:bodyPr/>
          <a:lstStyle/>
          <a:p>
            <a:r>
              <a:rPr lang="en-US" dirty="0"/>
              <a:t>Qualification</a:t>
            </a:r>
          </a:p>
        </p:txBody>
      </p:sp>
      <p:sp>
        <p:nvSpPr>
          <p:cNvPr id="4" name="Slide Number Placeholder 3">
            <a:extLst>
              <a:ext uri="{FF2B5EF4-FFF2-40B4-BE49-F238E27FC236}">
                <a16:creationId xmlns:a16="http://schemas.microsoft.com/office/drawing/2014/main" id="{CE1BE6F5-ECBE-F232-50BD-48916BF43F07}"/>
              </a:ext>
            </a:extLst>
          </p:cNvPr>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7" name="Table 7">
            <a:extLst>
              <a:ext uri="{FF2B5EF4-FFF2-40B4-BE49-F238E27FC236}">
                <a16:creationId xmlns:a16="http://schemas.microsoft.com/office/drawing/2014/main" id="{B279F4BC-E6CE-7CB6-853A-BB7F57F18CAA}"/>
              </a:ext>
            </a:extLst>
          </p:cNvPr>
          <p:cNvGraphicFramePr>
            <a:graphicFrameLocks noGrp="1"/>
          </p:cNvGraphicFramePr>
          <p:nvPr>
            <p:extLst>
              <p:ext uri="{D42A27DB-BD31-4B8C-83A1-F6EECF244321}">
                <p14:modId xmlns:p14="http://schemas.microsoft.com/office/powerpoint/2010/main" val="2128414956"/>
              </p:ext>
            </p:extLst>
          </p:nvPr>
        </p:nvGraphicFramePr>
        <p:xfrm>
          <a:off x="152400" y="1241063"/>
          <a:ext cx="1524000" cy="24892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886979377"/>
                    </a:ext>
                  </a:extLst>
                </a:gridCol>
              </a:tblGrid>
              <a:tr h="1082261">
                <a:tc>
                  <a:txBody>
                    <a:bodyPr/>
                    <a:lstStyle/>
                    <a:p>
                      <a:pPr algn="ctr"/>
                      <a:r>
                        <a:rPr lang="en-US"/>
                        <a:t>Off-line Generation Resources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4870705"/>
                  </a:ext>
                </a:extLst>
              </a:tr>
              <a:tr h="1406939">
                <a:tc>
                  <a:txBody>
                    <a:bodyPr/>
                    <a:lstStyle/>
                    <a:p>
                      <a:pPr algn="ctr"/>
                      <a:endParaRPr lang="en-US" dirty="0"/>
                    </a:p>
                    <a:p>
                      <a:pPr algn="ctr"/>
                      <a:r>
                        <a:rPr lang="en-US" dirty="0"/>
                        <a:t>With startup time &lt;= 2 hours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899290540"/>
                  </a:ext>
                </a:extLst>
              </a:tr>
            </a:tbl>
          </a:graphicData>
        </a:graphic>
      </p:graphicFrame>
      <p:pic>
        <p:nvPicPr>
          <p:cNvPr id="9" name="Picture 8" descr="Icon&#10;&#10;Description automatically generated">
            <a:extLst>
              <a:ext uri="{FF2B5EF4-FFF2-40B4-BE49-F238E27FC236}">
                <a16:creationId xmlns:a16="http://schemas.microsoft.com/office/drawing/2014/main" id="{C8B940ED-F791-92CC-6505-802858C87B6A}"/>
              </a:ext>
            </a:extLst>
          </p:cNvPr>
          <p:cNvPicPr>
            <a:picLocks noChangeAspect="1"/>
          </p:cNvPicPr>
          <p:nvPr/>
        </p:nvPicPr>
        <p:blipFill rotWithShape="1">
          <a:blip r:embed="rId2" cstate="screen">
            <a:extLst>
              <a:ext uri="{28A0092B-C50C-407E-A947-70E740481C1C}">
                <a14:useLocalDpi xmlns:a14="http://schemas.microsoft.com/office/drawing/2010/main"/>
              </a:ext>
              <a:ext uri="{837473B0-CC2E-450A-ABE3-18F120FF3D39}">
                <a1611:picAttrSrcUrl xmlns:a1611="http://schemas.microsoft.com/office/drawing/2016/11/main" r:id="rId3"/>
              </a:ext>
            </a:extLst>
          </a:blip>
          <a:srcRect/>
          <a:stretch/>
        </p:blipFill>
        <p:spPr>
          <a:xfrm>
            <a:off x="708660" y="2358663"/>
            <a:ext cx="411480" cy="359110"/>
          </a:xfrm>
          <a:prstGeom prst="rect">
            <a:avLst/>
          </a:prstGeom>
        </p:spPr>
      </p:pic>
      <p:pic>
        <p:nvPicPr>
          <p:cNvPr id="10" name="Picture 9" descr="Icon&#10;&#10;Description automatically generated">
            <a:extLst>
              <a:ext uri="{FF2B5EF4-FFF2-40B4-BE49-F238E27FC236}">
                <a16:creationId xmlns:a16="http://schemas.microsoft.com/office/drawing/2014/main" id="{4ED31111-2759-A940-373F-58E8CE6C910E}"/>
              </a:ext>
            </a:extLst>
          </p:cNvPr>
          <p:cNvPicPr>
            <a:picLocks noChangeAspect="1"/>
          </p:cNvPicPr>
          <p:nvPr/>
        </p:nvPicPr>
        <p:blipFill rotWithShape="1">
          <a:blip r:embed="rId4" cstate="screen">
            <a:extLst>
              <a:ext uri="{28A0092B-C50C-407E-A947-70E740481C1C}">
                <a14:useLocalDpi xmlns:a14="http://schemas.microsoft.com/office/drawing/2010/main"/>
              </a:ext>
              <a:ext uri="{837473B0-CC2E-450A-ABE3-18F120FF3D39}">
                <a1611:picAttrSrcUrl xmlns:a1611="http://schemas.microsoft.com/office/drawing/2016/11/main" r:id="rId3"/>
              </a:ext>
            </a:extLst>
          </a:blip>
          <a:srcRect l="7623" t="-1" b="7405"/>
          <a:stretch/>
        </p:blipFill>
        <p:spPr>
          <a:xfrm>
            <a:off x="8000999" y="2399504"/>
            <a:ext cx="439941" cy="352786"/>
          </a:xfrm>
          <a:prstGeom prst="rect">
            <a:avLst/>
          </a:prstGeom>
        </p:spPr>
      </p:pic>
      <p:graphicFrame>
        <p:nvGraphicFramePr>
          <p:cNvPr id="11" name="Table 7">
            <a:extLst>
              <a:ext uri="{FF2B5EF4-FFF2-40B4-BE49-F238E27FC236}">
                <a16:creationId xmlns:a16="http://schemas.microsoft.com/office/drawing/2014/main" id="{A55C49BA-7880-18AA-C906-98483EB64079}"/>
              </a:ext>
            </a:extLst>
          </p:cNvPr>
          <p:cNvGraphicFramePr>
            <a:graphicFrameLocks noGrp="1"/>
          </p:cNvGraphicFramePr>
          <p:nvPr>
            <p:extLst>
              <p:ext uri="{D42A27DB-BD31-4B8C-83A1-F6EECF244321}">
                <p14:modId xmlns:p14="http://schemas.microsoft.com/office/powerpoint/2010/main" val="572901656"/>
              </p:ext>
            </p:extLst>
          </p:nvPr>
        </p:nvGraphicFramePr>
        <p:xfrm>
          <a:off x="1974504" y="1244600"/>
          <a:ext cx="1524000" cy="24892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886979377"/>
                    </a:ext>
                  </a:extLst>
                </a:gridCol>
              </a:tblGrid>
              <a:tr h="1082261">
                <a:tc>
                  <a:txBody>
                    <a:bodyPr/>
                    <a:lstStyle/>
                    <a:p>
                      <a:pPr algn="ctr"/>
                      <a:r>
                        <a:rPr lang="en-US"/>
                        <a:t>On-line Generation Resources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4870705"/>
                  </a:ext>
                </a:extLst>
              </a:tr>
              <a:tr h="1406939">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899290540"/>
                  </a:ext>
                </a:extLst>
              </a:tr>
            </a:tbl>
          </a:graphicData>
        </a:graphic>
      </p:graphicFrame>
      <p:pic>
        <p:nvPicPr>
          <p:cNvPr id="12" name="Picture 11" descr="Icon&#10;&#10;Description automatically generated">
            <a:extLst>
              <a:ext uri="{FF2B5EF4-FFF2-40B4-BE49-F238E27FC236}">
                <a16:creationId xmlns:a16="http://schemas.microsoft.com/office/drawing/2014/main" id="{0DC7C15F-A261-0E02-B0C3-CD5078500CDA}"/>
              </a:ext>
            </a:extLst>
          </p:cNvPr>
          <p:cNvPicPr>
            <a:picLocks noChangeAspect="1"/>
          </p:cNvPicPr>
          <p:nvPr/>
        </p:nvPicPr>
        <p:blipFill rotWithShape="1">
          <a:blip r:embed="rId2" cstate="screen">
            <a:extLst>
              <a:ext uri="{28A0092B-C50C-407E-A947-70E740481C1C}">
                <a14:useLocalDpi xmlns:a14="http://schemas.microsoft.com/office/drawing/2010/main"/>
              </a:ext>
              <a:ext uri="{837473B0-CC2E-450A-ABE3-18F120FF3D39}">
                <a1611:picAttrSrcUrl xmlns:a1611="http://schemas.microsoft.com/office/drawing/2016/11/main" r:id="rId3"/>
              </a:ext>
            </a:extLst>
          </a:blip>
          <a:srcRect/>
          <a:stretch/>
        </p:blipFill>
        <p:spPr>
          <a:xfrm>
            <a:off x="2530764" y="2832027"/>
            <a:ext cx="411480" cy="359110"/>
          </a:xfrm>
          <a:prstGeom prst="rect">
            <a:avLst/>
          </a:prstGeom>
        </p:spPr>
      </p:pic>
      <p:graphicFrame>
        <p:nvGraphicFramePr>
          <p:cNvPr id="13" name="Table 7">
            <a:extLst>
              <a:ext uri="{FF2B5EF4-FFF2-40B4-BE49-F238E27FC236}">
                <a16:creationId xmlns:a16="http://schemas.microsoft.com/office/drawing/2014/main" id="{F4A0A963-3EEF-501A-5C48-A8194172DFE1}"/>
              </a:ext>
            </a:extLst>
          </p:cNvPr>
          <p:cNvGraphicFramePr>
            <a:graphicFrameLocks noGrp="1"/>
          </p:cNvGraphicFramePr>
          <p:nvPr>
            <p:extLst>
              <p:ext uri="{D42A27DB-BD31-4B8C-83A1-F6EECF244321}">
                <p14:modId xmlns:p14="http://schemas.microsoft.com/office/powerpoint/2010/main" val="712006663"/>
              </p:ext>
            </p:extLst>
          </p:nvPr>
        </p:nvGraphicFramePr>
        <p:xfrm>
          <a:off x="3796608" y="1241063"/>
          <a:ext cx="1524000" cy="24892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886979377"/>
                    </a:ext>
                  </a:extLst>
                </a:gridCol>
              </a:tblGrid>
              <a:tr h="1082261">
                <a:tc>
                  <a:txBody>
                    <a:bodyPr/>
                    <a:lstStyle/>
                    <a:p>
                      <a:pPr algn="ctr"/>
                      <a:r>
                        <a:rPr lang="en-US"/>
                        <a:t>ESRs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4870705"/>
                  </a:ext>
                </a:extLst>
              </a:tr>
              <a:tr h="1406939">
                <a:tc>
                  <a:txBody>
                    <a:bodyPr/>
                    <a:lstStyle/>
                    <a:p>
                      <a:pPr algn="ctr"/>
                      <a:endParaRPr lang="en-US" dirty="0"/>
                    </a:p>
                    <a:p>
                      <a:pPr algn="ctr"/>
                      <a:r>
                        <a:rPr lang="en-US" dirty="0"/>
                        <a:t>Limited to 4-hour capability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899290540"/>
                  </a:ext>
                </a:extLst>
              </a:tr>
            </a:tbl>
          </a:graphicData>
        </a:graphic>
      </p:graphicFrame>
      <p:pic>
        <p:nvPicPr>
          <p:cNvPr id="14" name="Picture 13" descr="Icon&#10;&#10;Description automatically generated">
            <a:extLst>
              <a:ext uri="{FF2B5EF4-FFF2-40B4-BE49-F238E27FC236}">
                <a16:creationId xmlns:a16="http://schemas.microsoft.com/office/drawing/2014/main" id="{C2E0CB58-A085-19A1-9EF3-47C304AA40A1}"/>
              </a:ext>
            </a:extLst>
          </p:cNvPr>
          <p:cNvPicPr>
            <a:picLocks noChangeAspect="1"/>
          </p:cNvPicPr>
          <p:nvPr/>
        </p:nvPicPr>
        <p:blipFill rotWithShape="1">
          <a:blip r:embed="rId2" cstate="screen">
            <a:extLst>
              <a:ext uri="{28A0092B-C50C-407E-A947-70E740481C1C}">
                <a14:useLocalDpi xmlns:a14="http://schemas.microsoft.com/office/drawing/2010/main"/>
              </a:ext>
              <a:ext uri="{837473B0-CC2E-450A-ABE3-18F120FF3D39}">
                <a1611:picAttrSrcUrl xmlns:a1611="http://schemas.microsoft.com/office/drawing/2016/11/main" r:id="rId3"/>
              </a:ext>
            </a:extLst>
          </a:blip>
          <a:srcRect/>
          <a:stretch/>
        </p:blipFill>
        <p:spPr>
          <a:xfrm>
            <a:off x="4352868" y="2358663"/>
            <a:ext cx="411480" cy="359110"/>
          </a:xfrm>
          <a:prstGeom prst="rect">
            <a:avLst/>
          </a:prstGeom>
        </p:spPr>
      </p:pic>
      <p:graphicFrame>
        <p:nvGraphicFramePr>
          <p:cNvPr id="15" name="Table 7">
            <a:extLst>
              <a:ext uri="{FF2B5EF4-FFF2-40B4-BE49-F238E27FC236}">
                <a16:creationId xmlns:a16="http://schemas.microsoft.com/office/drawing/2014/main" id="{212EDEEE-E3BF-7C9D-488D-B8A10E96489E}"/>
              </a:ext>
            </a:extLst>
          </p:cNvPr>
          <p:cNvGraphicFramePr>
            <a:graphicFrameLocks noGrp="1"/>
          </p:cNvGraphicFramePr>
          <p:nvPr>
            <p:extLst>
              <p:ext uri="{D42A27DB-BD31-4B8C-83A1-F6EECF244321}">
                <p14:modId xmlns:p14="http://schemas.microsoft.com/office/powerpoint/2010/main" val="2594204534"/>
              </p:ext>
            </p:extLst>
          </p:nvPr>
        </p:nvGraphicFramePr>
        <p:xfrm>
          <a:off x="5618712" y="1235363"/>
          <a:ext cx="1524000" cy="24892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886979377"/>
                    </a:ext>
                  </a:extLst>
                </a:gridCol>
              </a:tblGrid>
              <a:tr h="1082261">
                <a:tc>
                  <a:txBody>
                    <a:bodyPr/>
                    <a:lstStyle/>
                    <a:p>
                      <a:pPr algn="ctr"/>
                      <a:r>
                        <a:rPr lang="en-US"/>
                        <a:t>CLRs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4870705"/>
                  </a:ext>
                </a:extLst>
              </a:tr>
              <a:tr h="1406939">
                <a:tc>
                  <a:txBody>
                    <a:bodyPr/>
                    <a:lstStyle/>
                    <a:p>
                      <a:pPr algn="ct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899290540"/>
                  </a:ext>
                </a:extLst>
              </a:tr>
            </a:tbl>
          </a:graphicData>
        </a:graphic>
      </p:graphicFrame>
      <p:pic>
        <p:nvPicPr>
          <p:cNvPr id="16" name="Picture 15" descr="Icon&#10;&#10;Description automatically generated">
            <a:extLst>
              <a:ext uri="{FF2B5EF4-FFF2-40B4-BE49-F238E27FC236}">
                <a16:creationId xmlns:a16="http://schemas.microsoft.com/office/drawing/2014/main" id="{BB1EC394-7A53-6004-B1D3-D57F4C460B0B}"/>
              </a:ext>
            </a:extLst>
          </p:cNvPr>
          <p:cNvPicPr>
            <a:picLocks noChangeAspect="1"/>
          </p:cNvPicPr>
          <p:nvPr/>
        </p:nvPicPr>
        <p:blipFill rotWithShape="1">
          <a:blip r:embed="rId2" cstate="screen">
            <a:extLst>
              <a:ext uri="{28A0092B-C50C-407E-A947-70E740481C1C}">
                <a14:useLocalDpi xmlns:a14="http://schemas.microsoft.com/office/drawing/2010/main"/>
              </a:ext>
              <a:ext uri="{837473B0-CC2E-450A-ABE3-18F120FF3D39}">
                <a1611:picAttrSrcUrl xmlns:a1611="http://schemas.microsoft.com/office/drawing/2016/11/main" r:id="rId3"/>
              </a:ext>
            </a:extLst>
          </a:blip>
          <a:srcRect/>
          <a:stretch/>
        </p:blipFill>
        <p:spPr>
          <a:xfrm>
            <a:off x="6174972" y="2822790"/>
            <a:ext cx="411480" cy="359110"/>
          </a:xfrm>
          <a:prstGeom prst="rect">
            <a:avLst/>
          </a:prstGeom>
        </p:spPr>
      </p:pic>
      <p:sp>
        <p:nvSpPr>
          <p:cNvPr id="19" name="Content Placeholder 2">
            <a:extLst>
              <a:ext uri="{FF2B5EF4-FFF2-40B4-BE49-F238E27FC236}">
                <a16:creationId xmlns:a16="http://schemas.microsoft.com/office/drawing/2014/main" id="{6C64D3C3-D568-6613-8CB4-B6BF6FFCD35C}"/>
              </a:ext>
            </a:extLst>
          </p:cNvPr>
          <p:cNvSpPr>
            <a:spLocks noGrp="1"/>
          </p:cNvSpPr>
          <p:nvPr>
            <p:ph idx="1"/>
          </p:nvPr>
        </p:nvSpPr>
        <p:spPr>
          <a:xfrm>
            <a:off x="304800" y="4062168"/>
            <a:ext cx="8534400" cy="1729032"/>
          </a:xfrm>
        </p:spPr>
        <p:txBody>
          <a:bodyPr/>
          <a:lstStyle/>
          <a:p>
            <a:r>
              <a:rPr lang="en-US" sz="2000" dirty="0"/>
              <a:t>Goal: Qualify as many types of Resources as possible to meet reliability objective as efficiently as possible.</a:t>
            </a:r>
          </a:p>
          <a:p>
            <a:endParaRPr lang="en-US" sz="2000" dirty="0"/>
          </a:p>
          <a:p>
            <a:r>
              <a:rPr lang="en-US" sz="2000" dirty="0"/>
              <a:t>Tradeoff: More types of Resources means more implementation complexity.</a:t>
            </a:r>
            <a:endParaRPr lang="en-US" sz="1600" dirty="0"/>
          </a:p>
          <a:p>
            <a:pPr lvl="1"/>
            <a:endParaRPr lang="en-US" sz="1600" dirty="0"/>
          </a:p>
        </p:txBody>
      </p:sp>
    </p:spTree>
    <p:extLst>
      <p:ext uri="{BB962C8B-B14F-4D97-AF65-F5344CB8AC3E}">
        <p14:creationId xmlns:p14="http://schemas.microsoft.com/office/powerpoint/2010/main" val="3771792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D79D-CE7E-7AD4-CE68-AEFD8A05FB1E}"/>
              </a:ext>
            </a:extLst>
          </p:cNvPr>
          <p:cNvSpPr>
            <a:spLocks noGrp="1"/>
          </p:cNvSpPr>
          <p:nvPr>
            <p:ph type="title"/>
          </p:nvPr>
        </p:nvSpPr>
        <p:spPr/>
        <p:txBody>
          <a:bodyPr/>
          <a:lstStyle/>
          <a:p>
            <a:r>
              <a:rPr lang="en-US" dirty="0"/>
              <a:t>Qualification - ESRs</a:t>
            </a:r>
          </a:p>
        </p:txBody>
      </p:sp>
      <p:sp>
        <p:nvSpPr>
          <p:cNvPr id="4" name="Slide Number Placeholder 3">
            <a:extLst>
              <a:ext uri="{FF2B5EF4-FFF2-40B4-BE49-F238E27FC236}">
                <a16:creationId xmlns:a16="http://schemas.microsoft.com/office/drawing/2014/main" id="{CE1BE6F5-ECBE-F232-50BD-48916BF43F07}"/>
              </a:ext>
            </a:extLst>
          </p:cNvPr>
          <p:cNvSpPr>
            <a:spLocks noGrp="1"/>
          </p:cNvSpPr>
          <p:nvPr>
            <p:ph type="sldNum" sz="quarter" idx="4"/>
          </p:nvPr>
        </p:nvSpPr>
        <p:spPr/>
        <p:txBody>
          <a:bodyPr/>
          <a:lstStyle/>
          <a:p>
            <a:fld id="{1D93BD3E-1E9A-4970-A6F7-E7AC52762E0C}" type="slidenum">
              <a:rPr lang="en-US" smtClean="0"/>
              <a:pPr/>
              <a:t>8</a:t>
            </a:fld>
            <a:endParaRPr lang="en-US"/>
          </a:p>
        </p:txBody>
      </p:sp>
      <p:graphicFrame>
        <p:nvGraphicFramePr>
          <p:cNvPr id="13" name="Table 7">
            <a:extLst>
              <a:ext uri="{FF2B5EF4-FFF2-40B4-BE49-F238E27FC236}">
                <a16:creationId xmlns:a16="http://schemas.microsoft.com/office/drawing/2014/main" id="{F4A0A963-3EEF-501A-5C48-A8194172DFE1}"/>
              </a:ext>
            </a:extLst>
          </p:cNvPr>
          <p:cNvGraphicFramePr>
            <a:graphicFrameLocks noGrp="1"/>
          </p:cNvGraphicFramePr>
          <p:nvPr>
            <p:extLst>
              <p:ext uri="{D42A27DB-BD31-4B8C-83A1-F6EECF244321}">
                <p14:modId xmlns:p14="http://schemas.microsoft.com/office/powerpoint/2010/main" val="1223708318"/>
              </p:ext>
            </p:extLst>
          </p:nvPr>
        </p:nvGraphicFramePr>
        <p:xfrm>
          <a:off x="6781800" y="1143000"/>
          <a:ext cx="1524000" cy="24892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3886979377"/>
                    </a:ext>
                  </a:extLst>
                </a:gridCol>
              </a:tblGrid>
              <a:tr h="1082261">
                <a:tc>
                  <a:txBody>
                    <a:bodyPr/>
                    <a:lstStyle/>
                    <a:p>
                      <a:pPr algn="ctr"/>
                      <a:r>
                        <a:rPr lang="en-US"/>
                        <a:t>ESRs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4870705"/>
                  </a:ext>
                </a:extLst>
              </a:tr>
              <a:tr h="1406939">
                <a:tc>
                  <a:txBody>
                    <a:bodyPr/>
                    <a:lstStyle/>
                    <a:p>
                      <a:pPr algn="ctr"/>
                      <a:endParaRPr lang="en-US" dirty="0"/>
                    </a:p>
                    <a:p>
                      <a:pPr algn="ctr"/>
                      <a:r>
                        <a:rPr lang="en-US" dirty="0"/>
                        <a:t>Limited to 4-hour capability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899290540"/>
                  </a:ext>
                </a:extLst>
              </a:tr>
            </a:tbl>
          </a:graphicData>
        </a:graphic>
      </p:graphicFrame>
      <p:pic>
        <p:nvPicPr>
          <p:cNvPr id="14" name="Picture 13" descr="Icon&#10;&#10;Description automatically generated">
            <a:extLst>
              <a:ext uri="{FF2B5EF4-FFF2-40B4-BE49-F238E27FC236}">
                <a16:creationId xmlns:a16="http://schemas.microsoft.com/office/drawing/2014/main" id="{C2E0CB58-A085-19A1-9EF3-47C304AA40A1}"/>
              </a:ext>
            </a:extLst>
          </p:cNvPr>
          <p:cNvPicPr>
            <a:picLocks noChangeAspect="1"/>
          </p:cNvPicPr>
          <p:nvPr/>
        </p:nvPicPr>
        <p:blipFill rotWithShape="1">
          <a:blip r:embed="rId2" cstate="screen">
            <a:extLst>
              <a:ext uri="{28A0092B-C50C-407E-A947-70E740481C1C}">
                <a14:useLocalDpi xmlns:a14="http://schemas.microsoft.com/office/drawing/2010/main"/>
              </a:ext>
              <a:ext uri="{837473B0-CC2E-450A-ABE3-18F120FF3D39}">
                <a1611:picAttrSrcUrl xmlns:a1611="http://schemas.microsoft.com/office/drawing/2016/11/main" r:id="rId3"/>
              </a:ext>
            </a:extLst>
          </a:blip>
          <a:srcRect/>
          <a:stretch/>
        </p:blipFill>
        <p:spPr>
          <a:xfrm>
            <a:off x="6957060" y="2336800"/>
            <a:ext cx="411480" cy="359110"/>
          </a:xfrm>
          <a:prstGeom prst="rect">
            <a:avLst/>
          </a:prstGeom>
        </p:spPr>
      </p:pic>
      <p:sp>
        <p:nvSpPr>
          <p:cNvPr id="3" name="Content Placeholder 2">
            <a:extLst>
              <a:ext uri="{FF2B5EF4-FFF2-40B4-BE49-F238E27FC236}">
                <a16:creationId xmlns:a16="http://schemas.microsoft.com/office/drawing/2014/main" id="{C60C523B-2D2C-5750-105D-B20EBBD09682}"/>
              </a:ext>
            </a:extLst>
          </p:cNvPr>
          <p:cNvSpPr>
            <a:spLocks noGrp="1"/>
          </p:cNvSpPr>
          <p:nvPr>
            <p:ph idx="1"/>
          </p:nvPr>
        </p:nvSpPr>
        <p:spPr>
          <a:xfrm>
            <a:off x="381000" y="1066800"/>
            <a:ext cx="5943600" cy="4472232"/>
          </a:xfrm>
        </p:spPr>
        <p:txBody>
          <a:bodyPr lIns="91440" tIns="45720" rIns="91440" bIns="45720" anchor="t"/>
          <a:lstStyle/>
          <a:p>
            <a:r>
              <a:rPr lang="en-US" sz="1800" dirty="0"/>
              <a:t>Based on the statutory language, qualification is limited to Resources with 4-hour capability. Due to ESRs’ duration limitations, their qualification will be limited to their 4-hour MW and MWh capabilities.</a:t>
            </a:r>
            <a:endParaRPr lang="en-US" sz="1800" dirty="0">
              <a:cs typeface="Arial"/>
            </a:endParaRPr>
          </a:p>
          <a:p>
            <a:r>
              <a:rPr lang="en-US" sz="1800" dirty="0"/>
              <a:t>Additionally, ESR provision of DRRS will need to consider State of Charge (SOC)</a:t>
            </a:r>
            <a:r>
              <a:rPr lang="en-US" sz="1800" dirty="0">
                <a:solidFill>
                  <a:srgbClr val="000000"/>
                </a:solidFill>
              </a:rPr>
              <a:t>.</a:t>
            </a:r>
          </a:p>
          <a:p>
            <a:pPr lvl="1"/>
            <a:r>
              <a:rPr lang="en-US" sz="1600" dirty="0">
                <a:solidFill>
                  <a:srgbClr val="000000"/>
                </a:solidFill>
                <a:cs typeface="Arial"/>
              </a:rPr>
              <a:t>Failure to provide rules and requirements will generally exist for all Resource types.</a:t>
            </a:r>
            <a:endParaRPr lang="en-US" sz="1600" dirty="0">
              <a:cs typeface="Arial"/>
            </a:endParaRPr>
          </a:p>
          <a:p>
            <a:r>
              <a:rPr lang="en-US" sz="1800" dirty="0"/>
              <a:t>SOC requirement will be for ESR to maintain sufficient SOC to provide DRRS capacity for 4 hours, less Base Point and Primary Frequency Response deployment.</a:t>
            </a:r>
          </a:p>
          <a:p>
            <a:r>
              <a:rPr lang="en-US" sz="1800" dirty="0"/>
              <a:t>ESRs with durations less than 4 hours and providing DRRS will need to adjust their High Sustained Limits (HSLs) to address:</a:t>
            </a:r>
          </a:p>
          <a:p>
            <a:pPr lvl="1"/>
            <a:r>
              <a:rPr lang="en-US" sz="1600" dirty="0"/>
              <a:t>“be capable of running for at least four hours at the resource’s </a:t>
            </a:r>
            <a:r>
              <a:rPr lang="en-US" sz="1600" b="1" u="sng" dirty="0"/>
              <a:t>high sustained limit</a:t>
            </a:r>
            <a:r>
              <a:rPr lang="en-US" sz="1600" dirty="0"/>
              <a:t>”.</a:t>
            </a:r>
          </a:p>
          <a:p>
            <a:pPr lvl="1"/>
            <a:endParaRPr lang="en-US" sz="1600" dirty="0"/>
          </a:p>
          <a:p>
            <a:pPr lvl="1"/>
            <a:endParaRPr lang="en-US" sz="1600" dirty="0"/>
          </a:p>
        </p:txBody>
      </p:sp>
      <p:sp>
        <p:nvSpPr>
          <p:cNvPr id="5" name="TextBox 4">
            <a:extLst>
              <a:ext uri="{FF2B5EF4-FFF2-40B4-BE49-F238E27FC236}">
                <a16:creationId xmlns:a16="http://schemas.microsoft.com/office/drawing/2014/main" id="{EA63C771-E28B-05C5-85EB-1138824D4FFB}"/>
              </a:ext>
            </a:extLst>
          </p:cNvPr>
          <p:cNvSpPr txBox="1"/>
          <p:nvPr/>
        </p:nvSpPr>
        <p:spPr>
          <a:xfrm>
            <a:off x="6324600" y="3962400"/>
            <a:ext cx="2590800" cy="1569660"/>
          </a:xfrm>
          <a:prstGeom prst="rect">
            <a:avLst/>
          </a:prstGeom>
          <a:noFill/>
        </p:spPr>
        <p:txBody>
          <a:bodyPr wrap="square" rtlCol="0">
            <a:spAutoFit/>
          </a:bodyPr>
          <a:lstStyle/>
          <a:p>
            <a:pPr algn="ctr"/>
            <a:r>
              <a:rPr lang="en-US" sz="1600" i="1" dirty="0"/>
              <a:t>Example: 100 MW, 200 MWh ESR can provide 50 MW of DRRS. SOC requirement is 200 MWh less BP and PFR deployments.</a:t>
            </a:r>
          </a:p>
        </p:txBody>
      </p:sp>
    </p:spTree>
    <p:extLst>
      <p:ext uri="{BB962C8B-B14F-4D97-AF65-F5344CB8AC3E}">
        <p14:creationId xmlns:p14="http://schemas.microsoft.com/office/powerpoint/2010/main" val="3272934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FD79D-CE7E-7AD4-CE68-AEFD8A05FB1E}"/>
              </a:ext>
            </a:extLst>
          </p:cNvPr>
          <p:cNvSpPr>
            <a:spLocks noGrp="1"/>
          </p:cNvSpPr>
          <p:nvPr>
            <p:ph type="title"/>
          </p:nvPr>
        </p:nvSpPr>
        <p:spPr/>
        <p:txBody>
          <a:bodyPr lIns="91440" tIns="45720" rIns="91440" bIns="45720" anchor="t"/>
          <a:lstStyle/>
          <a:p>
            <a:r>
              <a:rPr lang="en-US" dirty="0"/>
              <a:t>DRRS Quantities</a:t>
            </a:r>
          </a:p>
        </p:txBody>
      </p:sp>
      <p:sp>
        <p:nvSpPr>
          <p:cNvPr id="3" name="Content Placeholder 2">
            <a:extLst>
              <a:ext uri="{FF2B5EF4-FFF2-40B4-BE49-F238E27FC236}">
                <a16:creationId xmlns:a16="http://schemas.microsoft.com/office/drawing/2014/main" id="{440585A9-73B0-7CEA-D40F-CC7C379CACEF}"/>
              </a:ext>
            </a:extLst>
          </p:cNvPr>
          <p:cNvSpPr>
            <a:spLocks noGrp="1"/>
          </p:cNvSpPr>
          <p:nvPr>
            <p:ph idx="1"/>
          </p:nvPr>
        </p:nvSpPr>
        <p:spPr>
          <a:xfrm>
            <a:off x="381000" y="1028700"/>
            <a:ext cx="8534400" cy="4800600"/>
          </a:xfrm>
        </p:spPr>
        <p:txBody>
          <a:bodyPr lIns="91440" tIns="45720" rIns="91440" bIns="45720" anchor="t"/>
          <a:lstStyle/>
          <a:p>
            <a:r>
              <a:rPr lang="en-US" sz="2000" dirty="0"/>
              <a:t>DRRS quantities will be determined during the annual Ancillary Service Methodology process.</a:t>
            </a:r>
          </a:p>
          <a:p>
            <a:pPr lvl="1"/>
            <a:r>
              <a:rPr lang="en-US" sz="1600" dirty="0"/>
              <a:t>Methodology will include consideration of forecast and outage risks in the +2 hour ahead timeframe.</a:t>
            </a:r>
          </a:p>
          <a:p>
            <a:pPr lvl="1"/>
            <a:r>
              <a:rPr lang="en-US" sz="1600" dirty="0"/>
              <a:t>The overall Ancillary Service Methodology will be reviewed to assess if changes are warranted in light of DRRS procurement.</a:t>
            </a:r>
          </a:p>
        </p:txBody>
      </p:sp>
      <p:sp>
        <p:nvSpPr>
          <p:cNvPr id="4" name="Slide Number Placeholder 3">
            <a:extLst>
              <a:ext uri="{FF2B5EF4-FFF2-40B4-BE49-F238E27FC236}">
                <a16:creationId xmlns:a16="http://schemas.microsoft.com/office/drawing/2014/main" id="{CE1BE6F5-ECBE-F232-50BD-48916BF43F07}"/>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51772817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1725</Words>
  <Application>Microsoft Office PowerPoint</Application>
  <PresentationFormat>On-screen Show (4:3)</PresentationFormat>
  <Paragraphs>174</Paragraphs>
  <Slides>19</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19</vt:i4>
      </vt:variant>
    </vt:vector>
  </HeadingPairs>
  <TitlesOfParts>
    <vt:vector size="24" baseType="lpstr">
      <vt:lpstr>Arial</vt:lpstr>
      <vt:lpstr>Calibri</vt:lpstr>
      <vt:lpstr>1_Custom Design</vt:lpstr>
      <vt:lpstr>Office Theme</vt:lpstr>
      <vt:lpstr>Custom Design</vt:lpstr>
      <vt:lpstr>PowerPoint Presentation</vt:lpstr>
      <vt:lpstr>Agenda</vt:lpstr>
      <vt:lpstr>Tentative Timeline</vt:lpstr>
      <vt:lpstr>Background</vt:lpstr>
      <vt:lpstr>HB 1500 Language</vt:lpstr>
      <vt:lpstr>Standalone DRRS Concept Overview</vt:lpstr>
      <vt:lpstr>Qualification</vt:lpstr>
      <vt:lpstr>Qualification - ESRs</vt:lpstr>
      <vt:lpstr>DRRS Quantities</vt:lpstr>
      <vt:lpstr>Process for Procurement </vt:lpstr>
      <vt:lpstr>Process for Procurement </vt:lpstr>
      <vt:lpstr>Deployment of Off-Line DRRS </vt:lpstr>
      <vt:lpstr>Deployment of On-Line DRRS</vt:lpstr>
      <vt:lpstr>RUC Changes Associated with the DRRS Deployment Processes </vt:lpstr>
      <vt:lpstr>Real-Time Reliability Deployment Price Adder Changes  </vt:lpstr>
      <vt:lpstr>Settlement</vt:lpstr>
      <vt:lpstr>Settlement</vt:lpstr>
      <vt:lpstr>Next Steps</vt:lpstr>
      <vt:lpstr>Questions/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253</cp:revision>
  <dcterms:created xsi:type="dcterms:W3CDTF">2017-02-27T16:27:57Z</dcterms:created>
  <dcterms:modified xsi:type="dcterms:W3CDTF">2024-02-22T22:57:33Z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