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2"/>
  </p:notesMasterIdLst>
  <p:handoutMasterIdLst>
    <p:handoutMasterId r:id="rId13"/>
  </p:handoutMasterIdLst>
  <p:sldIdLst>
    <p:sldId id="542" r:id="rId6"/>
    <p:sldId id="563" r:id="rId7"/>
    <p:sldId id="565" r:id="rId8"/>
    <p:sldId id="561" r:id="rId9"/>
    <p:sldId id="562" r:id="rId10"/>
    <p:sldId id="566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54" d="100"/>
          <a:sy n="154" d="100"/>
        </p:scale>
        <p:origin x="4542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mktrules/puctDirectives/rtCoOptimization" TargetMode="External"/><Relationship Id="rId2" Type="http://schemas.openxmlformats.org/officeDocument/2006/relationships/hyperlink" Target="https://www.ercot.com/files/docs/2020/04/01/RTC_Key_Principle_Quick_Reference.docx" TargetMode="Externa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www.ercot.com/mktrules/keypriorities/be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hyperlink" Target="https://interchange.puc.texas.gov/Documents/48540_60_1023555.PDF" TargetMode="Externa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RTC+B Task Force</a:t>
            </a:r>
          </a:p>
          <a:p>
            <a:r>
              <a:rPr lang="en-US" sz="2400" b="1" dirty="0"/>
              <a:t>Update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Matt Mereness</a:t>
            </a:r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RTCBTF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February 21, 2024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Brief Program update: RTC+B Program Update from Feb Board T&amp;S  </a:t>
            </a:r>
          </a:p>
          <a:p>
            <a:pPr>
              <a:buFontTx/>
              <a:buChar char="-"/>
            </a:pPr>
            <a:r>
              <a:rPr lang="en-US" sz="1800" dirty="0"/>
              <a:t>Reminder of RTCBTF Review Cycle (no change)</a:t>
            </a:r>
          </a:p>
          <a:p>
            <a:pPr>
              <a:buFontTx/>
              <a:buChar char="-"/>
            </a:pPr>
            <a:r>
              <a:rPr lang="en-US" sz="1800" dirty="0"/>
              <a:t>Review of Issues List</a:t>
            </a:r>
          </a:p>
          <a:p>
            <a:pPr lvl="1">
              <a:buFontTx/>
              <a:buChar char="-"/>
            </a:pPr>
            <a:r>
              <a:rPr lang="en-US" sz="1400" dirty="0"/>
              <a:t>Historical PUC direction on AS Demand Curves and AS Offer Caps</a:t>
            </a:r>
          </a:p>
          <a:p>
            <a:pPr lvl="1">
              <a:buFontTx/>
              <a:buChar char="-"/>
            </a:pPr>
            <a:r>
              <a:rPr lang="en-US" sz="1400" dirty="0"/>
              <a:t>Emergency Pricing approach (NPRR1216)</a:t>
            </a:r>
          </a:p>
          <a:p>
            <a:pPr>
              <a:buFontTx/>
              <a:buChar char="-"/>
            </a:pPr>
            <a:r>
              <a:rPr lang="en-US" sz="1800" dirty="0"/>
              <a:t>Today’s topics relate to Issues List:</a:t>
            </a:r>
          </a:p>
          <a:p>
            <a:pPr lvl="1">
              <a:buFontTx/>
              <a:buChar char="-"/>
            </a:pPr>
            <a:r>
              <a:rPr lang="en-US" sz="1400" dirty="0"/>
              <a:t>RTCBTF Issue 18 - AS Demand Curves </a:t>
            </a:r>
          </a:p>
          <a:p>
            <a:pPr lvl="2">
              <a:buFontTx/>
              <a:buChar char="-"/>
            </a:pPr>
            <a:r>
              <a:rPr lang="en-US" sz="1000" dirty="0"/>
              <a:t>(ERCOT to provide some initial analysis)</a:t>
            </a:r>
          </a:p>
          <a:p>
            <a:pPr lvl="1">
              <a:buFontTx/>
              <a:buChar char="-"/>
            </a:pPr>
            <a:r>
              <a:rPr lang="en-US" sz="1400" dirty="0"/>
              <a:t>RTCBTF Issue 10 - Draft Notice- QSE Technical Survey </a:t>
            </a:r>
          </a:p>
          <a:p>
            <a:pPr lvl="2">
              <a:buFontTx/>
              <a:buChar char="-"/>
            </a:pPr>
            <a:r>
              <a:rPr lang="en-US" sz="1000" dirty="0"/>
              <a:t>(ERCOT will discuss a market notice for technical engagement)</a:t>
            </a:r>
          </a:p>
          <a:p>
            <a:pPr lvl="1">
              <a:buFontTx/>
              <a:buChar char="-"/>
            </a:pPr>
            <a:r>
              <a:rPr lang="en-US" sz="1400" dirty="0"/>
              <a:t>RTCBTF Issue 17 - RUC Capacity Short </a:t>
            </a:r>
          </a:p>
          <a:p>
            <a:pPr lvl="2">
              <a:buFontTx/>
              <a:buChar char="-"/>
            </a:pPr>
            <a:r>
              <a:rPr lang="en-US" sz="1000" dirty="0"/>
              <a:t>(ERCOT will lead significant discussion of settlement calculations for RUC charges for QSE short positions)</a:t>
            </a:r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r>
              <a:rPr lang="en-US" sz="1800" dirty="0"/>
              <a:t>Multiple requests to complete by 1pm today</a:t>
            </a:r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9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85195"/>
          </a:xfrm>
        </p:spPr>
        <p:txBody>
          <a:bodyPr/>
          <a:lstStyle/>
          <a:p>
            <a:r>
              <a:rPr lang="en-US" dirty="0"/>
              <a:t>RTC+B Program Update </a:t>
            </a:r>
            <a:br>
              <a:rPr lang="en-US" dirty="0"/>
            </a:br>
            <a:r>
              <a:rPr lang="en-US" sz="1600" dirty="0"/>
              <a:t>(excerpt from Feb Board T&amp;S RTC Update)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2B4553-F342-C6A0-5BD1-617BCB9BEB8A}"/>
              </a:ext>
            </a:extLst>
          </p:cNvPr>
          <p:cNvSpPr/>
          <p:nvPr/>
        </p:nvSpPr>
        <p:spPr>
          <a:xfrm>
            <a:off x="762000" y="5105400"/>
            <a:ext cx="1143000" cy="4679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9FAAB0B-133A-796A-EDA5-354C9BF422D8}"/>
              </a:ext>
            </a:extLst>
          </p:cNvPr>
          <p:cNvSpPr/>
          <p:nvPr/>
        </p:nvSpPr>
        <p:spPr>
          <a:xfrm>
            <a:off x="533400" y="5791200"/>
            <a:ext cx="12192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368F54-469B-1FF9-BA6B-5CE6B1F9C0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84" y="1028877"/>
            <a:ext cx="8763000" cy="4800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027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D77DD-F268-CDCC-4307-3EC73750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001000" cy="5181600"/>
          </a:xfrm>
        </p:spPr>
        <p:txBody>
          <a:bodyPr/>
          <a:lstStyle/>
          <a:p>
            <a:r>
              <a:rPr lang="en-US" sz="1800" dirty="0"/>
              <a:t>Reminder of RTC+B Program Scope</a:t>
            </a:r>
          </a:p>
          <a:p>
            <a:pPr lvl="1"/>
            <a:r>
              <a:rPr lang="en-US" sz="1400" dirty="0"/>
              <a:t>RTC Key Principles were approved to lay foundation of NPRR1007-1013</a:t>
            </a:r>
          </a:p>
          <a:p>
            <a:pPr lvl="2"/>
            <a:r>
              <a:rPr lang="en-US" sz="1000" dirty="0"/>
              <a:t>Consolidated Key Principles: </a:t>
            </a:r>
            <a:r>
              <a:rPr lang="en-US" sz="1000" dirty="0">
                <a:hlinkClick r:id="rId2"/>
              </a:rPr>
              <a:t>https://www.ercot.com/files/docs/2020/04/01/RTC_Key_Principle_Quick_Reference.docx</a:t>
            </a:r>
            <a:endParaRPr lang="en-US" sz="1000" dirty="0"/>
          </a:p>
          <a:p>
            <a:pPr lvl="2"/>
            <a:r>
              <a:rPr lang="en-US" sz="1000" dirty="0"/>
              <a:t>Library of Key Principles: </a:t>
            </a:r>
            <a:r>
              <a:rPr lang="en-US" sz="1000" dirty="0">
                <a:hlinkClick r:id="rId3"/>
              </a:rPr>
              <a:t>https://www.ercot.com/mktrules/puctDirectives/rtCoOptimization</a:t>
            </a:r>
            <a:r>
              <a:rPr lang="en-US" sz="1000" dirty="0"/>
              <a:t> </a:t>
            </a:r>
          </a:p>
          <a:p>
            <a:pPr lvl="1"/>
            <a:r>
              <a:rPr lang="en-US" sz="1400" dirty="0"/>
              <a:t>Battery Key Topic Concepts approved to lay foundation of NPRR1014</a:t>
            </a:r>
          </a:p>
          <a:p>
            <a:pPr lvl="2"/>
            <a:r>
              <a:rPr lang="en-US" sz="1000" dirty="0">
                <a:hlinkClick r:id="rId4"/>
              </a:rPr>
              <a:t>https://www.ercot.com/mktrules/keypriorities/bes</a:t>
            </a:r>
            <a:endParaRPr lang="en-US" sz="1000" dirty="0"/>
          </a:p>
          <a:p>
            <a:pPr lvl="1"/>
            <a:r>
              <a:rPr lang="en-US" sz="1400" dirty="0"/>
              <a:t>RTC State-of-Charge accounting in NPRR1204</a:t>
            </a:r>
          </a:p>
          <a:p>
            <a:r>
              <a:rPr lang="en-US" sz="1800" dirty="0"/>
              <a:t>Objective is to present concepts or issues that need to be resolved for an effective implementation.</a:t>
            </a:r>
          </a:p>
          <a:p>
            <a:pPr lvl="1"/>
            <a:r>
              <a:rPr lang="en-US" sz="1400" dirty="0"/>
              <a:t>Coordinating timelines for interface requirements and testing, </a:t>
            </a:r>
          </a:p>
          <a:p>
            <a:pPr lvl="1"/>
            <a:r>
              <a:rPr lang="en-US" sz="1400" dirty="0"/>
              <a:t>Providing the forum for any analysis or policy decisions (such as parameter values)</a:t>
            </a:r>
          </a:p>
          <a:p>
            <a:pPr lvl="1"/>
            <a:r>
              <a:rPr lang="en-US" sz="1400" dirty="0"/>
              <a:t>Coordinating market readiness and cutover activities,</a:t>
            </a:r>
          </a:p>
          <a:p>
            <a:pPr lvl="1"/>
            <a:r>
              <a:rPr lang="en-US" sz="1400" dirty="0"/>
              <a:t>Review draft Revision Requests or other artifacts necessary to successfully implement the program within the identified timeframes, and discussing other details as needed.</a:t>
            </a:r>
          </a:p>
          <a:p>
            <a:r>
              <a:rPr lang="en-US" sz="1800" dirty="0">
                <a:solidFill>
                  <a:srgbClr val="C00000"/>
                </a:solidFill>
              </a:rPr>
              <a:t>Lessons learned from RTCTF to avoid being delayed in decisions:</a:t>
            </a:r>
          </a:p>
          <a:p>
            <a:pPr lvl="1"/>
            <a:r>
              <a:rPr lang="en-US" sz="1400" dirty="0">
                <a:solidFill>
                  <a:srgbClr val="C00000"/>
                </a:solidFill>
              </a:rPr>
              <a:t>Meeting #1: Initial concept presented by ERCOT staff</a:t>
            </a:r>
          </a:p>
          <a:p>
            <a:pPr lvl="1"/>
            <a:r>
              <a:rPr lang="en-US" sz="1400" dirty="0">
                <a:solidFill>
                  <a:srgbClr val="C00000"/>
                </a:solidFill>
              </a:rPr>
              <a:t>Meeting #2: Comments and alternatives presented by MPs</a:t>
            </a:r>
          </a:p>
          <a:p>
            <a:pPr lvl="1"/>
            <a:r>
              <a:rPr lang="en-US" sz="1400" dirty="0">
                <a:solidFill>
                  <a:srgbClr val="C00000"/>
                </a:solidFill>
              </a:rPr>
              <a:t>Meeting #3: RTCTF consensus achieved or escalated to TAC for a vote to decide the matter.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Meetings and Review Cycles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DA1E31D-A0FD-AE5B-CAD1-D6BF12D9CB49}"/>
              </a:ext>
            </a:extLst>
          </p:cNvPr>
          <p:cNvSpPr txBox="1">
            <a:spLocks/>
          </p:cNvSpPr>
          <p:nvPr/>
        </p:nvSpPr>
        <p:spPr>
          <a:xfrm>
            <a:off x="304800" y="2133600"/>
            <a:ext cx="8458200" cy="3810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40697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Issues List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1"/>
            <a:ext cx="8534400" cy="2743199"/>
          </a:xfrm>
        </p:spPr>
        <p:txBody>
          <a:bodyPr/>
          <a:lstStyle/>
          <a:p>
            <a:r>
              <a:rPr lang="en-US" sz="1800" dirty="0"/>
              <a:t>As we review current issues list want to highlight:</a:t>
            </a:r>
          </a:p>
          <a:p>
            <a:pPr lvl="1"/>
            <a:r>
              <a:rPr lang="en-US" sz="1400" dirty="0"/>
              <a:t>2013 PUCT Direction on certain types of items (AS Demand Curve, AS Offer Cap)</a:t>
            </a:r>
          </a:p>
          <a:p>
            <a:pPr lvl="2"/>
            <a:r>
              <a:rPr lang="en-US" sz="11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https://interchange.puc.texas.gov/Documents/48540_60_1023555.PDF</a:t>
            </a:r>
            <a:endParaRPr lang="en-US" sz="11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sz="1000" dirty="0"/>
              <a:t>Changes to these areas of policy would be outside of this task force, where </a:t>
            </a:r>
            <a:r>
              <a:rPr lang="en-US" sz="1000" dirty="0">
                <a:effectLst/>
                <a:ea typeface="Calibri" panose="020F0502020204030204" pitchFamily="34" charset="0"/>
              </a:rPr>
              <a:t>MPs could file a petition for a rulemaking or contested case.</a:t>
            </a:r>
            <a:endParaRPr lang="en-US" sz="1000" dirty="0"/>
          </a:p>
          <a:p>
            <a:pPr lvl="1"/>
            <a:r>
              <a:rPr lang="en-US" sz="1400" dirty="0"/>
              <a:t>Discuss if/how to consider NPRR1216 Emergency Pricing at RTCBTF</a:t>
            </a:r>
          </a:p>
          <a:p>
            <a:endParaRPr lang="en-US" sz="1800" dirty="0"/>
          </a:p>
          <a:p>
            <a:r>
              <a:rPr lang="en-US" sz="1800" dirty="0"/>
              <a:t>Link to this month’s issues on today’s meeting page</a:t>
            </a:r>
          </a:p>
          <a:p>
            <a:endParaRPr lang="en-US" sz="1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461DE4-5372-6812-0D17-0EF341CB98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276600"/>
            <a:ext cx="8458200" cy="285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486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Proceed with rest of meeting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1"/>
            <a:ext cx="8534400" cy="30480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Any questions before we start today’s topics?</a:t>
            </a:r>
          </a:p>
          <a:p>
            <a:pPr lvl="1">
              <a:buFontTx/>
              <a:buChar char="-"/>
            </a:pPr>
            <a:r>
              <a:rPr lang="en-US" sz="1400" dirty="0"/>
              <a:t>RTCBTF Issue 18 - AS Demand Curves </a:t>
            </a:r>
          </a:p>
          <a:p>
            <a:pPr lvl="2">
              <a:buFontTx/>
              <a:buChar char="-"/>
            </a:pPr>
            <a:r>
              <a:rPr lang="en-US" sz="1000" dirty="0"/>
              <a:t>(ERCOT to provide some initial analysis)</a:t>
            </a:r>
          </a:p>
          <a:p>
            <a:pPr lvl="1">
              <a:buFontTx/>
              <a:buChar char="-"/>
            </a:pPr>
            <a:r>
              <a:rPr lang="en-US" sz="1400" dirty="0"/>
              <a:t>RTCBTF Issue 10 - Draft Notice- QSE Technical Survey </a:t>
            </a:r>
          </a:p>
          <a:p>
            <a:pPr lvl="2">
              <a:buFontTx/>
              <a:buChar char="-"/>
            </a:pPr>
            <a:r>
              <a:rPr lang="en-US" sz="1000" dirty="0"/>
              <a:t>(ERCOT will discuss a market notice for technical engagement)</a:t>
            </a:r>
          </a:p>
          <a:p>
            <a:pPr lvl="1">
              <a:buFontTx/>
              <a:buChar char="-"/>
            </a:pPr>
            <a:r>
              <a:rPr lang="en-US" sz="1400" dirty="0"/>
              <a:t>RTCBTF Issue 17 - RUC Capacity Short </a:t>
            </a:r>
          </a:p>
          <a:p>
            <a:pPr lvl="2">
              <a:buFontTx/>
              <a:buChar char="-"/>
            </a:pPr>
            <a:r>
              <a:rPr lang="en-US" sz="1000" dirty="0"/>
              <a:t>(ERCOT will lead significant discussion of settlement calculations for RUC charges for QSE short positions)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06492982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22364</TotalTime>
  <Words>534</Words>
  <Application>Microsoft Office PowerPoint</Application>
  <PresentationFormat>On-screen Show (4:3)</PresentationFormat>
  <Paragraphs>61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Cover Slide</vt:lpstr>
      <vt:lpstr>Horizontal Theme</vt:lpstr>
      <vt:lpstr>PowerPoint Presentation</vt:lpstr>
      <vt:lpstr>Outline</vt:lpstr>
      <vt:lpstr>RTC+B Program Update  (excerpt from Feb Board T&amp;S RTC Update)</vt:lpstr>
      <vt:lpstr>Plans for Meetings and Review Cycles</vt:lpstr>
      <vt:lpstr>Current Issues List</vt:lpstr>
      <vt:lpstr>Proceed with rest of meeting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581</cp:revision>
  <cp:lastPrinted>2017-10-10T21:31:05Z</cp:lastPrinted>
  <dcterms:created xsi:type="dcterms:W3CDTF">2016-01-21T15:20:31Z</dcterms:created>
  <dcterms:modified xsi:type="dcterms:W3CDTF">2024-02-21T04:53:28Z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