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2"/>
  </p:notesMasterIdLst>
  <p:handoutMasterIdLst>
    <p:handoutMasterId r:id="rId23"/>
  </p:handoutMasterIdLst>
  <p:sldIdLst>
    <p:sldId id="260" r:id="rId6"/>
    <p:sldId id="269" r:id="rId7"/>
    <p:sldId id="270" r:id="rId8"/>
    <p:sldId id="267" r:id="rId9"/>
    <p:sldId id="271" r:id="rId10"/>
    <p:sldId id="272" r:id="rId11"/>
    <p:sldId id="274" r:id="rId12"/>
    <p:sldId id="281" r:id="rId13"/>
    <p:sldId id="282" r:id="rId14"/>
    <p:sldId id="277" r:id="rId15"/>
    <p:sldId id="275" r:id="rId16"/>
    <p:sldId id="278" r:id="rId17"/>
    <p:sldId id="284" r:id="rId18"/>
    <p:sldId id="283" r:id="rId19"/>
    <p:sldId id="279" r:id="rId20"/>
    <p:sldId id="280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C3FAEA-DAC3-4694-AD09-28650E6468C3}" v="10" dt="2024-02-21T17:43:13.5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10" d="100"/>
          <a:sy n="110" d="100"/>
        </p:scale>
        <p:origin x="1644" y="3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ommittees/other/twg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February 22,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ACF85-AAB7-40D5-8FFC-9481C718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NERC EMSWG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087DB-CAB9-4023-8D9F-1F40BB3E3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7696200" cy="505222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just">
              <a:buNone/>
            </a:pPr>
            <a:r>
              <a:rPr lang="en-US" dirty="0"/>
              <a:t>	NERC EMSWG Update – Wei Qiu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F36A9-03E3-48EA-90D7-A5BCF9249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7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5FA7-2FED-4982-9116-3A82643ED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Public API Updates, Developer Portal, Secure API 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C1CAD-6EEE-43AE-9103-288A34A54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988" y="902889"/>
            <a:ext cx="8534400" cy="519311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Public API Updates – Omar </a:t>
            </a:r>
            <a:r>
              <a:rPr lang="en-US" dirty="0" err="1"/>
              <a:t>Soberanis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Developer Portal Soft launch – Brandon Johnson</a:t>
            </a:r>
          </a:p>
          <a:p>
            <a:endParaRPr lang="en-US" dirty="0"/>
          </a:p>
          <a:p>
            <a:r>
              <a:rPr lang="en-US" dirty="0"/>
              <a:t>Secure API Roadmap – Brian Brandaw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D3CFC-BF46-4804-ABCE-37E77DCE0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8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NPRR1132 (Operating Temperature Limits) - RIOO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L="0" marR="0" lvl="0" indent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88670" algn="l"/>
                <a:tab pos="2743200" algn="ctr"/>
                <a:tab pos="4105275" algn="l"/>
              </a:tabLst>
            </a:pPr>
            <a:r>
              <a:rPr lang="en-US" sz="2800" b="0" dirty="0">
                <a:effectLst/>
              </a:rPr>
              <a:t>NPRR1132 (Operating Temperature Limits) - RIOO changes – Ashwini Krishna/Stephen Solis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48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NPRR1186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L="0" marR="0" lvl="0" indent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88670" algn="l"/>
                <a:tab pos="2743200" algn="ctr"/>
                <a:tab pos="4105275" algn="l"/>
              </a:tabLst>
            </a:pPr>
            <a:r>
              <a:rPr lang="en-US" sz="2800" b="0" dirty="0">
                <a:effectLst/>
              </a:rPr>
              <a:t>NPRR1186 Update – Nitika Mago/Sreenivas Badri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28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5FA7-2FED-4982-9116-3A82643ED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Other Projects/Initiatives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C1CAD-6EEE-43AE-9103-288A34A54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988" y="902889"/>
            <a:ext cx="8534400" cy="519311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Mobile App redesign – Priyanka Parthasarathy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ERCOT MMS Migration to Linux – Katherine Li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NERC Project 2015-09 Update – Sreenivas Badri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D3CFC-BF46-4804-ABCE-37E77DCE0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27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Open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Future Topics of Interest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me at</a:t>
            </a:r>
          </a:p>
          <a:p>
            <a:pPr marL="0" indent="0" algn="ctr">
              <a:buNone/>
            </a:pPr>
            <a:r>
              <a:rPr lang="en-US" dirty="0"/>
              <a:t>Sreenivas.Badri@ercot.com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95F8F62-8D0B-C342-3505-B73A9CF6F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898164"/>
              </p:ext>
            </p:extLst>
          </p:nvPr>
        </p:nvGraphicFramePr>
        <p:xfrm>
          <a:off x="304800" y="838200"/>
          <a:ext cx="8534400" cy="54418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4431">
                  <a:extLst>
                    <a:ext uri="{9D8B030D-6E8A-4147-A177-3AD203B41FA5}">
                      <a16:colId xmlns:a16="http://schemas.microsoft.com/office/drawing/2014/main" val="1591419256"/>
                    </a:ext>
                  </a:extLst>
                </a:gridCol>
                <a:gridCol w="5500448">
                  <a:extLst>
                    <a:ext uri="{9D8B030D-6E8A-4147-A177-3AD203B41FA5}">
                      <a16:colId xmlns:a16="http://schemas.microsoft.com/office/drawing/2014/main" val="3692002156"/>
                    </a:ext>
                  </a:extLst>
                </a:gridCol>
                <a:gridCol w="2459521">
                  <a:extLst>
                    <a:ext uri="{9D8B030D-6E8A-4147-A177-3AD203B41FA5}">
                      <a16:colId xmlns:a16="http://schemas.microsoft.com/office/drawing/2014/main" val="3662205197"/>
                    </a:ext>
                  </a:extLst>
                </a:gridCol>
              </a:tblGrid>
              <a:tr h="2399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Item #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Item Description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Presenter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3763330708"/>
                  </a:ext>
                </a:extLst>
              </a:tr>
              <a:tr h="23656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Antitrust admonition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Sreenivas Badri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3389117363"/>
                  </a:ext>
                </a:extLst>
              </a:tr>
              <a:tr h="23656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TWG Charter Review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Sreenivas Badri/TWG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3045699190"/>
                  </a:ext>
                </a:extLst>
              </a:tr>
              <a:tr h="23656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Vice-Chair nomination/Selection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Sreenivas Badri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3916368905"/>
                  </a:ext>
                </a:extLst>
              </a:tr>
              <a:tr h="23656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Project Updates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Troy Anderson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3774063149"/>
                  </a:ext>
                </a:extLst>
              </a:tr>
              <a:tr h="23656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RTC+B Updates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Matt Mereness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1842191552"/>
                  </a:ext>
                </a:extLst>
              </a:tr>
              <a:tr h="24783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effectLst/>
                        </a:rPr>
                        <a:t>RTC+B - QSE Technical Survey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Sreenivas Badri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181787092"/>
                  </a:ext>
                </a:extLst>
              </a:tr>
              <a:tr h="24783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NERC Update – EMSWG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Wei Qiu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3165058027"/>
                  </a:ext>
                </a:extLst>
              </a:tr>
              <a:tr h="24783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Public API Updates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Omar Soberanis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1911476439"/>
                  </a:ext>
                </a:extLst>
              </a:tr>
              <a:tr h="24783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Developer Portal Soft launch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Brandon Johnson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1826603211"/>
                  </a:ext>
                </a:extLst>
              </a:tr>
              <a:tr h="24783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Secure API Roadmap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Brian Brandaw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1768999256"/>
                  </a:ext>
                </a:extLst>
              </a:tr>
              <a:tr h="66013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NPRR1132 (Operating Temperature Limits) - RIOO changes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Ashwini Krishna/Stephen Solis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3800004150"/>
                  </a:ext>
                </a:extLst>
              </a:tr>
              <a:tr h="44384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NPRR1186 Update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Nitika Mago/Sreenivas Badri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3016833017"/>
                  </a:ext>
                </a:extLst>
              </a:tr>
              <a:tr h="225302">
                <a:tc rowSpan="4">
                  <a:txBody>
                    <a:bodyPr/>
                    <a:lstStyle/>
                    <a:p>
                      <a:pPr algn="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</a:rPr>
                        <a:t>Other Projects/Initiatives update.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1485524918"/>
                  </a:ext>
                </a:extLst>
              </a:tr>
              <a:tr h="4077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Mobile App redesign – Q2 2024 Release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85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Priyanka Parthasarathy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3291829917"/>
                  </a:ext>
                </a:extLst>
              </a:tr>
              <a:tr h="2253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ERCOT MMS Migration to Linux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85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Katherine Li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2897493974"/>
                  </a:ext>
                </a:extLst>
              </a:tr>
              <a:tr h="2365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NERC Project 2015-09 Update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85" marR="9176" marT="917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</a:rPr>
                        <a:t>Sreenivas Badri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/>
                </a:tc>
                <a:extLst>
                  <a:ext uri="{0D108BD9-81ED-4DB2-BD59-A6C34878D82A}">
                    <a16:rowId xmlns:a16="http://schemas.microsoft.com/office/drawing/2014/main" val="3522932067"/>
                  </a:ext>
                </a:extLst>
              </a:tr>
              <a:tr h="23656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Future Topics of Interest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Sreenivas Badri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798586703"/>
                  </a:ext>
                </a:extLst>
              </a:tr>
              <a:tr h="23656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Adjourn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Sreenivas Badri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76" marR="9176" marT="9176" marB="0" anchor="ctr"/>
                </a:tc>
                <a:extLst>
                  <a:ext uri="{0D108BD9-81ED-4DB2-BD59-A6C34878D82A}">
                    <a16:rowId xmlns:a16="http://schemas.microsoft.com/office/drawing/2014/main" val="2724673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A10E6-399D-4627-B268-088F1172C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Charter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15460-FF62-4216-A613-B011B4558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TWG draft charter is posted in TWG main page 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https://www.ercot.com/committees/other/twg</a:t>
            </a:r>
            <a:endParaRPr lang="en-US" sz="18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Review and provide the feedback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B2E94-4CD9-4F2E-BAE3-5D41787DE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75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: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sz="3200" dirty="0"/>
              <a:t>Nomination/Selection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42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200" dirty="0"/>
              <a:t>Project Updates – Troy Anderson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83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200" dirty="0"/>
              <a:t>RTC+B Updates – Matt Mereness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– QSE Technical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2400" dirty="0"/>
              <a:t>RTC+B – QSE Technical Survey – Sreenivas Badri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6266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2288</TotalTime>
  <Words>383</Words>
  <Application>Microsoft Office PowerPoint</Application>
  <PresentationFormat>On-screen Show (4:3)</PresentationFormat>
  <Paragraphs>152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ERCOT TWG – Charter Review</vt:lpstr>
      <vt:lpstr>ERCOT TWG : Vice-Chair</vt:lpstr>
      <vt:lpstr>Project Updates</vt:lpstr>
      <vt:lpstr>RTC+B Updates</vt:lpstr>
      <vt:lpstr>RTC+B – QSE Technical Survey</vt:lpstr>
      <vt:lpstr>NERC EMSWG Update</vt:lpstr>
      <vt:lpstr>Public API Updates, Developer Portal, Secure API Roadmap</vt:lpstr>
      <vt:lpstr>NPRR1132 (Operating Temperature Limits) - RIOO changes</vt:lpstr>
      <vt:lpstr>NPRR1186 Update</vt:lpstr>
      <vt:lpstr>Other Projects/Initiatives Update</vt:lpstr>
      <vt:lpstr>ERCOT TWG – Open Forum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2024-02-21T18:10:31Z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