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13"/>
  </p:notesMasterIdLst>
  <p:sldIdLst>
    <p:sldId id="256" r:id="rId6"/>
    <p:sldId id="270" r:id="rId7"/>
    <p:sldId id="271" r:id="rId8"/>
    <p:sldId id="273" r:id="rId9"/>
    <p:sldId id="272" r:id="rId10"/>
    <p:sldId id="269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3EB"/>
    <a:srgbClr val="E7F2F5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EFCE-6E7C-4C34-8AF0-CCEB907ED79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B342-3DE8-4614-9287-B8194A87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0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A3C517-CF6F-4E57-95A6-1E809CFA3B8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6553201"/>
            <a:ext cx="12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INTERNAL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304" y="1122363"/>
            <a:ext cx="7263684" cy="2387600"/>
          </a:xfrm>
        </p:spPr>
        <p:txBody>
          <a:bodyPr/>
          <a:lstStyle/>
          <a:p>
            <a:r>
              <a:rPr lang="en-US" sz="4000" dirty="0"/>
              <a:t>Public API GA Release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607" y="3602038"/>
            <a:ext cx="7083381" cy="1655762"/>
          </a:xfrm>
        </p:spPr>
        <p:txBody>
          <a:bodyPr/>
          <a:lstStyle/>
          <a:p>
            <a:pPr algn="l"/>
            <a:r>
              <a:rPr lang="en-US" dirty="0"/>
              <a:t>Presented by: Omar Soberanis</a:t>
            </a:r>
          </a:p>
          <a:p>
            <a:pPr algn="l"/>
            <a:r>
              <a:rPr lang="en-US" dirty="0"/>
              <a:t>Date: 2/22/2024</a:t>
            </a:r>
          </a:p>
        </p:txBody>
      </p:sp>
    </p:spTree>
    <p:extLst>
      <p:ext uri="{BB962C8B-B14F-4D97-AF65-F5344CB8AC3E}">
        <p14:creationId xmlns:p14="http://schemas.microsoft.com/office/powerpoint/2010/main" val="371821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ERCOT Public API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1782981"/>
            <a:ext cx="8737923" cy="4393982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Release Functionality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Important Notices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Release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Demo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08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9964-63F6-1311-F9F3-0A61B670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Release Functionality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1F2652-4577-54B4-68A4-353F55B52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68244"/>
              </p:ext>
            </p:extLst>
          </p:nvPr>
        </p:nvGraphicFramePr>
        <p:xfrm>
          <a:off x="406401" y="1447800"/>
          <a:ext cx="11379198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085">
                  <a:extLst>
                    <a:ext uri="{9D8B030D-6E8A-4147-A177-3AD203B41FA5}">
                      <a16:colId xmlns:a16="http://schemas.microsoft.com/office/drawing/2014/main" val="625168743"/>
                    </a:ext>
                  </a:extLst>
                </a:gridCol>
                <a:gridCol w="4203047">
                  <a:extLst>
                    <a:ext uri="{9D8B030D-6E8A-4147-A177-3AD203B41FA5}">
                      <a16:colId xmlns:a16="http://schemas.microsoft.com/office/drawing/2014/main" val="466755777"/>
                    </a:ext>
                  </a:extLst>
                </a:gridCol>
                <a:gridCol w="3793066">
                  <a:extLst>
                    <a:ext uri="{9D8B030D-6E8A-4147-A177-3AD203B41FA5}">
                      <a16:colId xmlns:a16="http://schemas.microsoft.com/office/drawing/2014/main" val="432877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Portal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http://data.ercot.com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API Gateway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http://api.ercot.com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API Explorer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http://apiexplorer.ercot.com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1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List of Data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to all data reports through the 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API documentation/specs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8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Near real-time current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API versioning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API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Historical report 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RESTFUL API using </a:t>
                      </a:r>
                      <a:r>
                        <a:rPr lang="en-US" dirty="0" err="1"/>
                        <a:t>OpenAPI</a:t>
                      </a:r>
                      <a:r>
                        <a:rPr lang="en-US" dirty="0"/>
                        <a:t>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Scripting suggestions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8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Stateless client-server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9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Secure – TLS encryption as data is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1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Limiting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9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54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35D5-9E07-CBF1-C2E8-F9544C2F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Release Functionality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723603-AC1F-0A82-D4E3-47CBF5AE5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968434"/>
              </p:ext>
            </p:extLst>
          </p:nvPr>
        </p:nvGraphicFramePr>
        <p:xfrm>
          <a:off x="508000" y="1280747"/>
          <a:ext cx="11361614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252">
                  <a:extLst>
                    <a:ext uri="{9D8B030D-6E8A-4147-A177-3AD203B41FA5}">
                      <a16:colId xmlns:a16="http://schemas.microsoft.com/office/drawing/2014/main" val="625168743"/>
                    </a:ext>
                  </a:extLst>
                </a:gridCol>
                <a:gridCol w="2289625">
                  <a:extLst>
                    <a:ext uri="{9D8B030D-6E8A-4147-A177-3AD203B41FA5}">
                      <a16:colId xmlns:a16="http://schemas.microsoft.com/office/drawing/2014/main" val="466755777"/>
                    </a:ext>
                  </a:extLst>
                </a:gridCol>
                <a:gridCol w="2901461">
                  <a:extLst>
                    <a:ext uri="{9D8B030D-6E8A-4147-A177-3AD203B41FA5}">
                      <a16:colId xmlns:a16="http://schemas.microsoft.com/office/drawing/2014/main" val="432877867"/>
                    </a:ext>
                  </a:extLst>
                </a:gridCol>
                <a:gridCol w="3798276">
                  <a:extLst>
                    <a:ext uri="{9D8B030D-6E8A-4147-A177-3AD203B41FA5}">
                      <a16:colId xmlns:a16="http://schemas.microsoft.com/office/drawing/2014/main" val="3691619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Data Portal</a:t>
                      </a:r>
                    </a:p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https://data.ercot.com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API Gateway</a:t>
                      </a:r>
                    </a:p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https://api.ercot.com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API Explorer</a:t>
                      </a:r>
                    </a:p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http://apiexplorer.ercot.com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Developer Portal</a:t>
                      </a:r>
                    </a:p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https://developer.ercot.com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1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Authentication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Token Authentication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Authentication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API Specifications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8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Data filter on real-time: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Date time picker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Token Authentication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Developer Forums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8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Data 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9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More historical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1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9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4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7389-8634-DB01-7E6C-1F8CD084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1DEB-79B1-0D4E-4BC6-41FEB5EA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902889"/>
            <a:ext cx="11379200" cy="5052221"/>
          </a:xfrm>
        </p:spPr>
        <p:txBody>
          <a:bodyPr/>
          <a:lstStyle/>
          <a:p>
            <a:r>
              <a:rPr lang="en-US" sz="2400" dirty="0"/>
              <a:t>Reports</a:t>
            </a:r>
          </a:p>
          <a:p>
            <a:pPr lvl="1"/>
            <a:r>
              <a:rPr lang="en-US" sz="2000" dirty="0"/>
              <a:t>There approximately 10 million archival public reports, most of the documents are now transferred.</a:t>
            </a:r>
          </a:p>
          <a:p>
            <a:pPr lvl="1"/>
            <a:r>
              <a:rPr lang="en-US" sz="2000" dirty="0"/>
              <a:t>Near-real time reports were activated on December 11</a:t>
            </a:r>
            <a:r>
              <a:rPr lang="en-US" sz="2000" baseline="30000" dirty="0"/>
              <a:t>th.</a:t>
            </a:r>
          </a:p>
          <a:p>
            <a:pPr lvl="1"/>
            <a:r>
              <a:rPr lang="en-US" sz="2000" dirty="0"/>
              <a:t>Data filters are now in the Data Portal.</a:t>
            </a:r>
          </a:p>
          <a:p>
            <a:pPr lvl="1"/>
            <a:r>
              <a:rPr lang="en-US" sz="2000" dirty="0"/>
              <a:t>Download features are now in the Data Portal.</a:t>
            </a:r>
          </a:p>
          <a:p>
            <a:pPr lvl="1"/>
            <a:r>
              <a:rPr lang="en-US" sz="2000" dirty="0"/>
              <a:t>Defect: LMP has some performance issue.</a:t>
            </a:r>
          </a:p>
          <a:p>
            <a:r>
              <a:rPr lang="en-US" sz="2400" dirty="0"/>
              <a:t>Data Portal</a:t>
            </a:r>
          </a:p>
          <a:p>
            <a:pPr lvl="1"/>
            <a:r>
              <a:rPr lang="en-US" sz="2000" dirty="0"/>
              <a:t>Authentication via Azure B2C</a:t>
            </a:r>
          </a:p>
          <a:p>
            <a:r>
              <a:rPr lang="en-US" sz="2400" dirty="0"/>
              <a:t>API Gateway/API Explorer</a:t>
            </a:r>
          </a:p>
          <a:p>
            <a:pPr lvl="1"/>
            <a:r>
              <a:rPr lang="en-US" sz="2000" dirty="0"/>
              <a:t>Authentication via Azure B2C</a:t>
            </a:r>
          </a:p>
          <a:p>
            <a:r>
              <a:rPr lang="en-US" sz="2200" dirty="0"/>
              <a:t>Developer Portal</a:t>
            </a:r>
          </a:p>
          <a:p>
            <a:pPr lvl="1"/>
            <a:r>
              <a:rPr lang="en-US" sz="2000" dirty="0"/>
              <a:t>Still in Beta, more information will be </a:t>
            </a:r>
            <a:r>
              <a:rPr lang="en-US" sz="2000"/>
              <a:t>coming soon</a:t>
            </a:r>
            <a:endParaRPr lang="en-US" sz="2000" dirty="0"/>
          </a:p>
          <a:p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27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9120-694A-29A6-BACE-BF313B6C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511BB-EFD9-5A03-6BB2-5B59749B5546}"/>
              </a:ext>
            </a:extLst>
          </p:cNvPr>
          <p:cNvSpPr/>
          <p:nvPr/>
        </p:nvSpPr>
        <p:spPr>
          <a:xfrm>
            <a:off x="103554" y="6567854"/>
            <a:ext cx="808892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4B206-D320-626B-C81F-EBB80903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30386"/>
            <a:ext cx="5321079" cy="2878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0B1770-BD3B-6678-6D04-3608F8223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930386"/>
            <a:ext cx="4900404" cy="2878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2838B-F8ED-90D5-3FF6-1D90377B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274" y="3995784"/>
            <a:ext cx="5714150" cy="23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0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6EA0E-7168-BABD-3805-8A726873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1026" name="Picture 2" descr="60+ Qa Icon Stock Illustrations, Royalty-Free Vector ...">
            <a:extLst>
              <a:ext uri="{FF2B5EF4-FFF2-40B4-BE49-F238E27FC236}">
                <a16:creationId xmlns:a16="http://schemas.microsoft.com/office/drawing/2014/main" id="{84FA3412-5B90-E2DA-020E-9272C13B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801" y="578738"/>
            <a:ext cx="5670549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5398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5605FA1C07940811E8DD774EF21BA" ma:contentTypeVersion="7" ma:contentTypeDescription="Create a new document." ma:contentTypeScope="" ma:versionID="b8cabad19ef086b320a61c61415c1c5e">
  <xsd:schema xmlns:xsd="http://www.w3.org/2001/XMLSchema" xmlns:xs="http://www.w3.org/2001/XMLSchema" xmlns:p="http://schemas.microsoft.com/office/2006/metadata/properties" xmlns:ns2="c34af464-7aa1-4edd-9be4-83dffc1cb926" xmlns:ns3="http://schemas.microsoft.com/sharepoint/v4" xmlns:ns4="5aa4d6c3-c158-44c8-841a-c9a1485dc550" targetNamespace="http://schemas.microsoft.com/office/2006/metadata/properties" ma:root="true" ma:fieldsID="327bcb2b973df4f25f5997c10c1f0400" ns2:_="" ns3:_="" ns4:_="">
    <xsd:import namespace="c34af464-7aa1-4edd-9be4-83dffc1cb926"/>
    <xsd:import namespace="http://schemas.microsoft.com/sharepoint/v4"/>
    <xsd:import namespace="5aa4d6c3-c158-44c8-841a-c9a1485dc550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3:IconOverlay" minOccurs="0"/>
                <xsd:element ref="ns4:Year" minOccurs="0"/>
                <xsd:element ref="ns4:Yea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4d6c3-c158-44c8-841a-c9a1485dc550" elementFormDefault="qualified">
    <xsd:import namespace="http://schemas.microsoft.com/office/2006/documentManagement/types"/>
    <xsd:import namespace="http://schemas.microsoft.com/office/infopath/2007/PartnerControls"/>
    <xsd:element name="Year" ma:index="10" nillable="true" ma:displayName="ARB Date" ma:internalName="Year">
      <xsd:simpleType>
        <xsd:restriction base="dms:Text">
          <xsd:maxLength value="255"/>
        </xsd:restriction>
      </xsd:simpleType>
    </xsd:element>
    <xsd:element name="Year0" ma:index="11" nillable="true" ma:displayName="Year" ma:format="Dropdown" ma:internalName="Year0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Year0 xmlns="5aa4d6c3-c158-44c8-841a-c9a1485dc550">2020</Year0>
    <IconOverlay xmlns="http://schemas.microsoft.com/sharepoint/v4" xsi:nil="true"/>
    <Year xmlns="5aa4d6c3-c158-44c8-841a-c9a1485dc550">02/10/2020</Ye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4D18E-525A-452C-8C87-3071C976C54F}">
  <ds:schemaRefs>
    <ds:schemaRef ds:uri="5aa4d6c3-c158-44c8-841a-c9a1485dc550"/>
    <ds:schemaRef ds:uri="c34af464-7aa1-4edd-9be4-83dffc1cb9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D20F26-CD02-4C37-9BFA-A08EE0436AD7}">
  <ds:schemaRefs>
    <ds:schemaRef ds:uri="http://schemas.microsoft.com/sharepoint/v4"/>
    <ds:schemaRef ds:uri="http://schemas.microsoft.com/office/infopath/2007/PartnerControls"/>
    <ds:schemaRef ds:uri="http://www.w3.org/XML/1998/namespace"/>
    <ds:schemaRef ds:uri="c34af464-7aa1-4edd-9be4-83dffc1cb926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aa4d6c3-c158-44c8-841a-c9a1485dc55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34F519-1667-4493-BA1A-BB1FC6DD62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255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1_Custom Design</vt:lpstr>
      <vt:lpstr>1_Office Theme</vt:lpstr>
      <vt:lpstr>Public API GA Release</vt:lpstr>
      <vt:lpstr>ERCOT Public API Updates</vt:lpstr>
      <vt:lpstr>Beta Release Functionality</vt:lpstr>
      <vt:lpstr>GA Release Functionality</vt:lpstr>
      <vt:lpstr>Important Notices</vt:lpstr>
      <vt:lpstr>Demo</vt:lpstr>
      <vt:lpstr>Q&amp;A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Domondon</dc:creator>
  <cp:lastModifiedBy>Badri, Sreenivas</cp:lastModifiedBy>
  <cp:revision>92</cp:revision>
  <dcterms:created xsi:type="dcterms:W3CDTF">2019-09-18T13:06:40Z</dcterms:created>
  <dcterms:modified xsi:type="dcterms:W3CDTF">2024-02-20T22:44:59Z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0x010100B465605FA1C07940811E8DD774EF21BA</vt:lpwstr>
  </property>
  <property fmtid="{D5CDD505-2E9C-101B-9397-08002B2CF9AE}" pid="3" name="MSIP_Label_7084cbda-52b8-46fb-a7b7-cb5bd465ed85_Name">
    <vt:lpwstr>Internal</vt:lpwstr>
  </property>
  <property fmtid="{D5CDD505-2E9C-101B-9397-08002B2CF9AE}" pid="4" name="MSIP_Label_7084cbda-52b8-46fb-a7b7-cb5bd465ed85_ActionId">
    <vt:lpwstr>d9a18cbe-a884-44bc-ab90-47977180e520</vt:lpwstr>
  </property>
  <property fmtid="{D5CDD505-2E9C-101B-9397-08002B2CF9AE}" pid="5" name="MSIP_Label_7084cbda-52b8-46fb-a7b7-cb5bd465ed85_Enabled">
    <vt:lpwstr>true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SetDate">
    <vt:lpwstr>2023-05-17T16:14:25Z</vt:lpwstr>
  </property>
  <property fmtid="{D5CDD505-2E9C-101B-9397-08002B2CF9AE}" pid="8" name="MSIP_Label_7084cbda-52b8-46fb-a7b7-cb5bd465ed85_ContentBits">
    <vt:lpwstr>0</vt:lpwstr>
  </property>
  <property fmtid="{D5CDD505-2E9C-101B-9397-08002B2CF9AE}" pid="9" name="MSIP_Label_7084cbda-52b8-46fb-a7b7-cb5bd465ed85_Method">
    <vt:lpwstr>Standard</vt:lpwstr>
  </property>
</Properties>
</file>