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3" r:id="rId6"/>
  </p:sldMasterIdLst>
  <p:notesMasterIdLst>
    <p:notesMasterId r:id="rId20"/>
  </p:notesMasterIdLst>
  <p:handoutMasterIdLst>
    <p:handoutMasterId r:id="rId21"/>
  </p:handoutMasterIdLst>
  <p:sldIdLst>
    <p:sldId id="445" r:id="rId7"/>
    <p:sldId id="463" r:id="rId8"/>
    <p:sldId id="491" r:id="rId9"/>
    <p:sldId id="553" r:id="rId10"/>
    <p:sldId id="588" r:id="rId11"/>
    <p:sldId id="589" r:id="rId12"/>
    <p:sldId id="590" r:id="rId13"/>
    <p:sldId id="565" r:id="rId14"/>
    <p:sldId id="454" r:id="rId15"/>
    <p:sldId id="464" r:id="rId16"/>
    <p:sldId id="534" r:id="rId17"/>
    <p:sldId id="546" r:id="rId18"/>
    <p:sldId id="548" r:id="rId1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pos="6303" userDrawn="1">
          <p15:clr>
            <a:srgbClr val="A4A3A4"/>
          </p15:clr>
        </p15:guide>
        <p15:guide id="4" orient="horz" pos="2256" userDrawn="1">
          <p15:clr>
            <a:srgbClr val="A4A3A4"/>
          </p15:clr>
        </p15:guide>
        <p15:guide id="5" pos="648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kerson, Woody" initials="RW" lastIdx="1" clrIdx="0">
    <p:extLst>
      <p:ext uri="{19B8F6BF-5375-455C-9EA6-DF929625EA0E}">
        <p15:presenceInfo xmlns:p15="http://schemas.microsoft.com/office/powerpoint/2012/main" userId="S-1-5-21-639947351-343809578-3807592339-4404" providerId="AD"/>
      </p:ext>
    </p:extLst>
  </p:cmAuthor>
  <p:cmAuthor id="2" name="Teixeira, Jay" initials="TJ" lastIdx="4" clrIdx="1">
    <p:extLst>
      <p:ext uri="{19B8F6BF-5375-455C-9EA6-DF929625EA0E}">
        <p15:presenceInfo xmlns:p15="http://schemas.microsoft.com/office/powerpoint/2012/main" userId="S-1-5-21-639947351-343809578-3807592339-4441" providerId="AD"/>
      </p:ext>
    </p:extLst>
  </p:cmAuthor>
  <p:cmAuthor id="3" name="Jay Teixeira" initials="JT" lastIdx="2" clrIdx="2">
    <p:extLst>
      <p:ext uri="{19B8F6BF-5375-455C-9EA6-DF929625EA0E}">
        <p15:presenceInfo xmlns:p15="http://schemas.microsoft.com/office/powerpoint/2012/main" userId="e3c21acb6147413a" providerId="Windows Live"/>
      </p:ext>
    </p:extLst>
  </p:cmAuthor>
  <p:cmAuthor id="4" name="Teixeira, Jay" initials="TJ [2]" lastIdx="1" clrIdx="3">
    <p:extLst>
      <p:ext uri="{19B8F6BF-5375-455C-9EA6-DF929625EA0E}">
        <p15:presenceInfo xmlns:p15="http://schemas.microsoft.com/office/powerpoint/2012/main" userId="Teixeira, Jay"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0485" autoAdjust="0"/>
  </p:normalViewPr>
  <p:slideViewPr>
    <p:cSldViewPr showGuides="1">
      <p:cViewPr varScale="1">
        <p:scale>
          <a:sx n="122" d="100"/>
          <a:sy n="122" d="100"/>
        </p:scale>
        <p:origin x="96" y="282"/>
      </p:cViewPr>
      <p:guideLst>
        <p:guide orient="horz" pos="2160"/>
        <p:guide pos="3840"/>
        <p:guide pos="6303"/>
        <p:guide orient="horz" pos="2256"/>
        <p:guide pos="6480"/>
      </p:guideLst>
    </p:cSldViewPr>
  </p:slideViewPr>
  <p:notesTextViewPr>
    <p:cViewPr>
      <p:scale>
        <a:sx n="3" d="2"/>
        <a:sy n="3" d="2"/>
      </p:scale>
      <p:origin x="0" y="0"/>
    </p:cViewPr>
  </p:notesTextViewPr>
  <p:notesViewPr>
    <p:cSldViewPr showGuides="1">
      <p:cViewPr varScale="1">
        <p:scale>
          <a:sx n="96" d="100"/>
          <a:sy n="96" d="100"/>
        </p:scale>
        <p:origin x="35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2/20/2024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2/20/2024</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1829413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4198639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440203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13088029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42783693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6019807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2349141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978964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6" name="Slide Number Placeholder 5"/>
          <p:cNvSpPr>
            <a:spLocks noGrp="1"/>
          </p:cNvSpPr>
          <p:nvPr>
            <p:ph type="sldNum" sz="quarter" idx="4"/>
          </p:nvPr>
        </p:nvSpPr>
        <p:spPr>
          <a:xfrm>
            <a:off x="11277600" y="6505761"/>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3"/>
            <a:ext cx="11277600" cy="570951"/>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406400" y="1066801"/>
            <a:ext cx="11379200" cy="4853233"/>
          </a:xfrm>
          <a:prstGeom prst="rect">
            <a:avLst/>
          </a:prstGeo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8" name="Slide Number Placeholder 5"/>
          <p:cNvSpPr>
            <a:spLocks noGrp="1"/>
          </p:cNvSpPr>
          <p:nvPr>
            <p:ph type="sldNum" sz="quarter" idx="4"/>
          </p:nvPr>
        </p:nvSpPr>
        <p:spPr>
          <a:xfrm>
            <a:off x="11277600" y="6527884"/>
            <a:ext cx="8128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2777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574829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5.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3.xml"/><Relationship Id="rId1"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 id="2147483661" r:id="rId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11277600" y="6527713"/>
            <a:ext cx="812800" cy="296862"/>
          </a:xfrm>
          <a:prstGeom prst="rect">
            <a:avLst/>
          </a:prstGeom>
        </p:spPr>
        <p:txBody>
          <a:bodyPr vert="horz" lIns="91440" tIns="45720" rIns="91440" bIns="45720" rtlCol="0" anchor="ctr"/>
          <a:lstStyle>
            <a:lvl1pPr algn="ctr">
              <a:defRPr sz="1200">
                <a:solidFill>
                  <a:schemeClr val="tx2"/>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308467" y="0"/>
            <a:ext cx="7883533"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2085" y="2876278"/>
            <a:ext cx="3810115" cy="1105445"/>
          </a:xfrm>
          <a:prstGeom prst="rect">
            <a:avLst/>
          </a:prstGeom>
        </p:spPr>
      </p:pic>
    </p:spTree>
    <p:extLst>
      <p:ext uri="{BB962C8B-B14F-4D97-AF65-F5344CB8AC3E}">
        <p14:creationId xmlns:p14="http://schemas.microsoft.com/office/powerpoint/2010/main" val="2754549710"/>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mailto:ResourceIntegrationDepartment@ercot.com"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TextBox 6"/>
          <p:cNvSpPr txBox="1"/>
          <p:nvPr/>
        </p:nvSpPr>
        <p:spPr>
          <a:xfrm>
            <a:off x="4936906" y="2413338"/>
            <a:ext cx="5646034" cy="2031325"/>
          </a:xfrm>
          <a:prstGeom prst="rect">
            <a:avLst/>
          </a:prstGeom>
          <a:noFill/>
        </p:spPr>
        <p:txBody>
          <a:bodyPr wrap="square" rtlCol="0">
            <a:spAutoFit/>
          </a:bodyPr>
          <a:lstStyle/>
          <a:p>
            <a:r>
              <a:rPr lang="en-US" b="1" dirty="0"/>
              <a:t>Resource Integration Topics </a:t>
            </a:r>
          </a:p>
          <a:p>
            <a:endParaRPr lang="en-US" dirty="0"/>
          </a:p>
          <a:p>
            <a:r>
              <a:rPr lang="en-US" dirty="0"/>
              <a:t>Jenifer Fernandes</a:t>
            </a:r>
          </a:p>
          <a:p>
            <a:endParaRPr lang="en-US" dirty="0"/>
          </a:p>
          <a:p>
            <a:r>
              <a:rPr lang="en-US" dirty="0"/>
              <a:t>ERCOT</a:t>
            </a:r>
          </a:p>
          <a:p>
            <a:r>
              <a:rPr lang="en-US" dirty="0"/>
              <a:t>Resource Integration Working Group</a:t>
            </a:r>
            <a:r>
              <a:rPr lang="en-US" b="1" dirty="0"/>
              <a:t> </a:t>
            </a:r>
          </a:p>
          <a:p>
            <a:r>
              <a:rPr lang="en-US" dirty="0"/>
              <a:t>Feb 21, 2024</a:t>
            </a:r>
          </a:p>
        </p:txBody>
      </p:sp>
    </p:spTree>
    <p:extLst>
      <p:ext uri="{BB962C8B-B14F-4D97-AF65-F5344CB8AC3E}">
        <p14:creationId xmlns:p14="http://schemas.microsoft.com/office/powerpoint/2010/main" val="3872258217"/>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Questions?</a:t>
            </a:r>
          </a:p>
        </p:txBody>
      </p:sp>
      <p:sp>
        <p:nvSpPr>
          <p:cNvPr id="3" name="Subtitle 2"/>
          <p:cNvSpPr>
            <a:spLocks noGrp="1"/>
          </p:cNvSpPr>
          <p:nvPr>
            <p:ph type="subTitle" idx="1"/>
          </p:nvPr>
        </p:nvSpPr>
        <p:spPr/>
        <p:txBody>
          <a:bodyPr/>
          <a:lstStyle/>
          <a:p>
            <a:r>
              <a:rPr lang="en-US" dirty="0"/>
              <a:t>Thank you!</a:t>
            </a:r>
          </a:p>
        </p:txBody>
      </p:sp>
      <p:pic>
        <p:nvPicPr>
          <p:cNvPr id="4" name="Picture 3"/>
          <p:cNvPicPr>
            <a:picLocks noChangeAspect="1"/>
          </p:cNvPicPr>
          <p:nvPr/>
        </p:nvPicPr>
        <p:blipFill>
          <a:blip r:embed="rId3"/>
          <a:stretch>
            <a:fillRect/>
          </a:stretch>
        </p:blipFill>
        <p:spPr>
          <a:xfrm>
            <a:off x="3124200" y="938274"/>
            <a:ext cx="5517497" cy="4624326"/>
          </a:xfrm>
          <a:prstGeom prst="rect">
            <a:avLst/>
          </a:prstGeom>
        </p:spPr>
      </p:pic>
    </p:spTree>
    <p:extLst>
      <p:ext uri="{BB962C8B-B14F-4D97-AF65-F5344CB8AC3E}">
        <p14:creationId xmlns:p14="http://schemas.microsoft.com/office/powerpoint/2010/main" val="3994861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dirty="0"/>
          </a:p>
        </p:txBody>
      </p:sp>
      <p:pic>
        <p:nvPicPr>
          <p:cNvPr id="12" name="Picture 11">
            <a:extLst>
              <a:ext uri="{FF2B5EF4-FFF2-40B4-BE49-F238E27FC236}">
                <a16:creationId xmlns:a16="http://schemas.microsoft.com/office/drawing/2014/main" id="{0958AB39-BD59-4B90-BD33-AC9ECA42ADEB}"/>
              </a:ext>
            </a:extLst>
          </p:cNvPr>
          <p:cNvPicPr>
            <a:picLocks noChangeAspect="1"/>
          </p:cNvPicPr>
          <p:nvPr/>
        </p:nvPicPr>
        <p:blipFill>
          <a:blip r:embed="rId2"/>
          <a:stretch>
            <a:fillRect/>
          </a:stretch>
        </p:blipFill>
        <p:spPr>
          <a:xfrm>
            <a:off x="1450692" y="0"/>
            <a:ext cx="9290615" cy="6858000"/>
          </a:xfrm>
          <a:prstGeom prst="rect">
            <a:avLst/>
          </a:prstGeom>
        </p:spPr>
      </p:pic>
    </p:spTree>
    <p:extLst>
      <p:ext uri="{BB962C8B-B14F-4D97-AF65-F5344CB8AC3E}">
        <p14:creationId xmlns:p14="http://schemas.microsoft.com/office/powerpoint/2010/main" val="3335158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dirty="0"/>
          </a:p>
        </p:txBody>
      </p:sp>
      <p:pic>
        <p:nvPicPr>
          <p:cNvPr id="5" name="Picture 4">
            <a:extLst>
              <a:ext uri="{FF2B5EF4-FFF2-40B4-BE49-F238E27FC236}">
                <a16:creationId xmlns:a16="http://schemas.microsoft.com/office/drawing/2014/main" id="{956989F5-8509-4DFD-987C-2449AD09F1D4}"/>
              </a:ext>
            </a:extLst>
          </p:cNvPr>
          <p:cNvPicPr>
            <a:picLocks noChangeAspect="1"/>
          </p:cNvPicPr>
          <p:nvPr/>
        </p:nvPicPr>
        <p:blipFill>
          <a:blip r:embed="rId2"/>
          <a:stretch>
            <a:fillRect/>
          </a:stretch>
        </p:blipFill>
        <p:spPr>
          <a:xfrm>
            <a:off x="1752600" y="76200"/>
            <a:ext cx="9218259" cy="6767951"/>
          </a:xfrm>
          <a:prstGeom prst="rect">
            <a:avLst/>
          </a:prstGeom>
        </p:spPr>
      </p:pic>
    </p:spTree>
    <p:extLst>
      <p:ext uri="{BB962C8B-B14F-4D97-AF65-F5344CB8AC3E}">
        <p14:creationId xmlns:p14="http://schemas.microsoft.com/office/powerpoint/2010/main" val="9540249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dirty="0"/>
          </a:p>
        </p:txBody>
      </p:sp>
      <p:pic>
        <p:nvPicPr>
          <p:cNvPr id="6" name="Picture 5">
            <a:extLst>
              <a:ext uri="{FF2B5EF4-FFF2-40B4-BE49-F238E27FC236}">
                <a16:creationId xmlns:a16="http://schemas.microsoft.com/office/drawing/2014/main" id="{A1FD7F11-CDD1-41C2-8E4D-E3FC54E10C73}"/>
              </a:ext>
            </a:extLst>
          </p:cNvPr>
          <p:cNvPicPr>
            <a:picLocks noChangeAspect="1"/>
          </p:cNvPicPr>
          <p:nvPr/>
        </p:nvPicPr>
        <p:blipFill>
          <a:blip r:embed="rId2"/>
          <a:stretch>
            <a:fillRect/>
          </a:stretch>
        </p:blipFill>
        <p:spPr>
          <a:xfrm>
            <a:off x="1367639" y="0"/>
            <a:ext cx="9456720" cy="6857999"/>
          </a:xfrm>
          <a:prstGeom prst="rect">
            <a:avLst/>
          </a:prstGeom>
        </p:spPr>
      </p:pic>
    </p:spTree>
    <p:extLst>
      <p:ext uri="{BB962C8B-B14F-4D97-AF65-F5344CB8AC3E}">
        <p14:creationId xmlns:p14="http://schemas.microsoft.com/office/powerpoint/2010/main" val="3139257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Quarterly Stability Assessment (QSA) </a:t>
            </a:r>
            <a:br>
              <a:rPr lang="en-US" dirty="0"/>
            </a:br>
            <a:endParaRPr lang="en-US" dirty="0"/>
          </a:p>
        </p:txBody>
      </p:sp>
      <p:sp>
        <p:nvSpPr>
          <p:cNvPr id="3" name="Content Placeholder 2"/>
          <p:cNvSpPr>
            <a:spLocks noGrp="1"/>
          </p:cNvSpPr>
          <p:nvPr>
            <p:ph idx="1"/>
          </p:nvPr>
        </p:nvSpPr>
        <p:spPr>
          <a:xfrm>
            <a:off x="406400" y="1066801"/>
            <a:ext cx="11379200" cy="5562599"/>
          </a:xfrm>
        </p:spPr>
        <p:txBody>
          <a:bodyPr/>
          <a:lstStyle/>
          <a:p>
            <a:pPr marL="0" indent="0">
              <a:buNone/>
            </a:pPr>
            <a:r>
              <a:rPr lang="en-US" dirty="0"/>
              <a:t>Planning Guide 5.9</a:t>
            </a:r>
          </a:p>
          <a:p>
            <a:r>
              <a:rPr lang="en-US" sz="2800" dirty="0"/>
              <a:t>Next Deadline for QSA</a:t>
            </a:r>
          </a:p>
          <a:p>
            <a:pPr marL="0" indent="0">
              <a:buNone/>
            </a:pPr>
            <a:endParaRPr lang="en-US" sz="2800" dirty="0"/>
          </a:p>
          <a:p>
            <a:pPr marL="0" indent="0">
              <a:buNone/>
            </a:pPr>
            <a:endParaRPr lang="en-US" sz="2800" dirty="0"/>
          </a:p>
          <a:p>
            <a:pPr marL="0" indent="0">
              <a:buNone/>
            </a:pPr>
            <a:endParaRPr lang="en-US" sz="2800" dirty="0"/>
          </a:p>
          <a:p>
            <a:pPr marL="0" indent="0">
              <a:buNone/>
            </a:pPr>
            <a:endParaRPr lang="en-US" sz="2800" dirty="0"/>
          </a:p>
          <a:p>
            <a:endParaRPr lang="en-US" sz="2800" dirty="0"/>
          </a:p>
          <a:p>
            <a:pPr marL="0" indent="0">
              <a:buNone/>
            </a:pPr>
            <a:endParaRPr lang="en-US" sz="2800" dirty="0"/>
          </a:p>
          <a:p>
            <a:r>
              <a:rPr lang="en-US" sz="2800" dirty="0"/>
              <a:t>If a GINR is not included in QSA, its Initial Synchronization date will be automatically delayed to the next quarter </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673347588"/>
              </p:ext>
            </p:extLst>
          </p:nvPr>
        </p:nvGraphicFramePr>
        <p:xfrm>
          <a:off x="2209800" y="2362200"/>
          <a:ext cx="7467600" cy="2519680"/>
        </p:xfrm>
        <a:graphic>
          <a:graphicData uri="http://schemas.openxmlformats.org/drawingml/2006/table">
            <a:tbl>
              <a:tblPr firstRow="1" firstCol="1" bandRow="1">
                <a:tableStyleId>{5C22544A-7EE6-4342-B048-85BDC9FD1C3A}</a:tableStyleId>
              </a:tblPr>
              <a:tblGrid>
                <a:gridCol w="2489200">
                  <a:extLst>
                    <a:ext uri="{9D8B030D-6E8A-4147-A177-3AD203B41FA5}">
                      <a16:colId xmlns:a16="http://schemas.microsoft.com/office/drawing/2014/main" val="20000"/>
                    </a:ext>
                  </a:extLst>
                </a:gridCol>
                <a:gridCol w="2489200">
                  <a:extLst>
                    <a:ext uri="{9D8B030D-6E8A-4147-A177-3AD203B41FA5}">
                      <a16:colId xmlns:a16="http://schemas.microsoft.com/office/drawing/2014/main" val="20001"/>
                    </a:ext>
                  </a:extLst>
                </a:gridCol>
                <a:gridCol w="2489200">
                  <a:extLst>
                    <a:ext uri="{9D8B030D-6E8A-4147-A177-3AD203B41FA5}">
                      <a16:colId xmlns:a16="http://schemas.microsoft.com/office/drawing/2014/main" val="20002"/>
                    </a:ext>
                  </a:extLst>
                </a:gridCol>
              </a:tblGrid>
              <a:tr h="71120">
                <a:tc>
                  <a:txBody>
                    <a:bodyPr/>
                    <a:lstStyle/>
                    <a:p>
                      <a:pPr marL="0" marR="0">
                        <a:spcBef>
                          <a:spcPts val="0"/>
                        </a:spcBef>
                        <a:spcAft>
                          <a:spcPts val="0"/>
                        </a:spcAft>
                      </a:pPr>
                      <a:r>
                        <a:rPr lang="en-US" sz="1200" dirty="0">
                          <a:effectLst/>
                        </a:rPr>
                        <a:t>All-Inclusive Generation Resource Initial Synchronization Date</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Last Day for an IE to meet prerequisites as listed in paragraph (4) below</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Completion of Quarterly Stability Assessment</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0"/>
                  </a:ext>
                </a:extLst>
              </a:tr>
              <a:tr h="492760">
                <a:tc>
                  <a:txBody>
                    <a:bodyPr/>
                    <a:lstStyle/>
                    <a:p>
                      <a:pPr marL="0" marR="0">
                        <a:spcBef>
                          <a:spcPts val="0"/>
                        </a:spcBef>
                        <a:spcAft>
                          <a:spcPts val="0"/>
                        </a:spcAft>
                      </a:pPr>
                      <a:r>
                        <a:rPr lang="en-US" sz="1200">
                          <a:effectLst/>
                        </a:rPr>
                        <a:t>Upcoming January, February, March</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Prior August 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End of October</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1"/>
                  </a:ext>
                </a:extLst>
              </a:tr>
              <a:tr h="492760">
                <a:tc>
                  <a:txBody>
                    <a:bodyPr/>
                    <a:lstStyle/>
                    <a:p>
                      <a:pPr marL="0" marR="0">
                        <a:spcBef>
                          <a:spcPts val="0"/>
                        </a:spcBef>
                        <a:spcAft>
                          <a:spcPts val="0"/>
                        </a:spcAft>
                      </a:pPr>
                      <a:r>
                        <a:rPr lang="en-US" sz="1200">
                          <a:effectLst/>
                        </a:rPr>
                        <a:t>Upcoming April, May, June</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Prior November 1</a:t>
                      </a:r>
                      <a:endParaRPr lang="en-US" sz="12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End of January</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2"/>
                  </a:ext>
                </a:extLst>
              </a:tr>
              <a:tr h="492760">
                <a:tc>
                  <a:txBody>
                    <a:bodyPr/>
                    <a:lstStyle/>
                    <a:p>
                      <a:pPr marL="0" marR="0">
                        <a:spcBef>
                          <a:spcPts val="0"/>
                        </a:spcBef>
                        <a:spcAft>
                          <a:spcPts val="0"/>
                        </a:spcAft>
                      </a:pPr>
                      <a:r>
                        <a:rPr lang="en-US" sz="1200">
                          <a:effectLst/>
                        </a:rPr>
                        <a:t>Upcoming July, August, September</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Prior February 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End of April</a:t>
                      </a:r>
                      <a:endParaRPr lang="en-US" sz="120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3"/>
                  </a:ext>
                </a:extLst>
              </a:tr>
              <a:tr h="492760">
                <a:tc>
                  <a:txBody>
                    <a:bodyPr/>
                    <a:lstStyle/>
                    <a:p>
                      <a:pPr marL="0" marR="0">
                        <a:spcBef>
                          <a:spcPts val="0"/>
                        </a:spcBef>
                        <a:spcAft>
                          <a:spcPts val="0"/>
                        </a:spcAft>
                      </a:pPr>
                      <a:r>
                        <a:rPr lang="en-US" sz="1200">
                          <a:effectLst/>
                        </a:rPr>
                        <a:t>Upcoming October, November, December</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a:effectLst/>
                        </a:rPr>
                        <a:t>Prior May 1</a:t>
                      </a:r>
                      <a:endParaRPr lang="en-US" sz="1200">
                        <a:effectLst/>
                        <a:latin typeface="Times New Roman" panose="02020603050405020304" pitchFamily="18" charset="0"/>
                        <a:ea typeface="Times New Roman" panose="02020603050405020304" pitchFamily="18" charset="0"/>
                      </a:endParaRPr>
                    </a:p>
                  </a:txBody>
                  <a:tcPr marL="68580" marR="68580" marT="0" marB="0"/>
                </a:tc>
                <a:tc>
                  <a:txBody>
                    <a:bodyPr/>
                    <a:lstStyle/>
                    <a:p>
                      <a:pPr marL="0" marR="0">
                        <a:spcBef>
                          <a:spcPts val="0"/>
                        </a:spcBef>
                        <a:spcAft>
                          <a:spcPts val="0"/>
                        </a:spcAft>
                      </a:pPr>
                      <a:r>
                        <a:rPr lang="en-US" sz="1200" dirty="0">
                          <a:effectLst/>
                        </a:rPr>
                        <a:t>End of July</a:t>
                      </a:r>
                      <a:endParaRPr lang="en-US" sz="1200" dirty="0">
                        <a:effectLst/>
                        <a:latin typeface="Times New Roman" panose="02020603050405020304" pitchFamily="18" charset="0"/>
                        <a:ea typeface="Times New Roman" panose="02020603050405020304" pitchFamily="18" charset="0"/>
                      </a:endParaRPr>
                    </a:p>
                  </a:txBody>
                  <a:tcPr marL="68580" marR="68580" marT="0" marB="0"/>
                </a:tc>
                <a:extLst>
                  <a:ext uri="{0D108BD9-81ED-4DB2-BD59-A6C34878D82A}">
                    <a16:rowId xmlns:a16="http://schemas.microsoft.com/office/drawing/2014/main" val="10004"/>
                  </a:ext>
                </a:extLst>
              </a:tr>
            </a:tbl>
          </a:graphicData>
        </a:graphic>
      </p:graphicFrame>
      <p:sp>
        <p:nvSpPr>
          <p:cNvPr id="6" name="Right Arrow 5"/>
          <p:cNvSpPr/>
          <p:nvPr/>
        </p:nvSpPr>
        <p:spPr>
          <a:xfrm>
            <a:off x="1197180" y="4397248"/>
            <a:ext cx="978408" cy="484632"/>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9931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Quarterly Stability Assessment (QSA) </a:t>
            </a:r>
            <a:br>
              <a:rPr lang="en-US" dirty="0"/>
            </a:br>
            <a:endParaRPr lang="en-US" dirty="0"/>
          </a:p>
        </p:txBody>
      </p:sp>
      <p:sp>
        <p:nvSpPr>
          <p:cNvPr id="3" name="Content Placeholder 2"/>
          <p:cNvSpPr>
            <a:spLocks noGrp="1"/>
          </p:cNvSpPr>
          <p:nvPr>
            <p:ph idx="1"/>
          </p:nvPr>
        </p:nvSpPr>
        <p:spPr>
          <a:xfrm>
            <a:off x="508000" y="795995"/>
            <a:ext cx="11379200" cy="5833405"/>
          </a:xfrm>
        </p:spPr>
        <p:txBody>
          <a:bodyPr/>
          <a:lstStyle/>
          <a:p>
            <a:pPr marL="0" indent="0">
              <a:buNone/>
            </a:pPr>
            <a:r>
              <a:rPr lang="en-US" dirty="0"/>
              <a:t>Planning Guide 5.9, Quarterly Stability Assessment</a:t>
            </a:r>
          </a:p>
          <a:p>
            <a:r>
              <a:rPr lang="en-US" sz="2800" dirty="0"/>
              <a:t>Issue’s seen in previous QSA’s</a:t>
            </a:r>
          </a:p>
          <a:p>
            <a:pPr lvl="1"/>
            <a:r>
              <a:rPr lang="en-US" sz="2400" dirty="0"/>
              <a:t>10 day comment period for FIS</a:t>
            </a:r>
          </a:p>
          <a:p>
            <a:pPr lvl="2"/>
            <a:r>
              <a:rPr lang="en-US" sz="2000" dirty="0"/>
              <a:t>Needs to be complete before QSA deadline</a:t>
            </a:r>
          </a:p>
          <a:p>
            <a:pPr lvl="2"/>
            <a:r>
              <a:rPr lang="en-US" sz="2000" dirty="0"/>
              <a:t>TSPs need to plan for it</a:t>
            </a:r>
          </a:p>
          <a:p>
            <a:pPr lvl="1"/>
            <a:r>
              <a:rPr lang="en-US" sz="2400" dirty="0"/>
              <a:t>Dynamic/PSCAD Model Review</a:t>
            </a:r>
          </a:p>
          <a:p>
            <a:pPr lvl="2"/>
            <a:r>
              <a:rPr lang="en-US" sz="2000" dirty="0"/>
              <a:t>Dependent on FIS Stability study</a:t>
            </a:r>
          </a:p>
          <a:p>
            <a:pPr lvl="2"/>
            <a:r>
              <a:rPr lang="en-US" sz="2000" dirty="0"/>
              <a:t>Need to meet PG 6.9 15 to 30 days prior to QSA deadline</a:t>
            </a:r>
          </a:p>
          <a:p>
            <a:r>
              <a:rPr lang="en-US" sz="2800" dirty="0"/>
              <a:t>PSSE Model Quality Test Required</a:t>
            </a:r>
          </a:p>
          <a:p>
            <a:r>
              <a:rPr lang="en-US" sz="2800" dirty="0"/>
              <a:t>PSCAD Model Quality Test and Unit Model Validation required</a:t>
            </a:r>
          </a:p>
          <a:p>
            <a:r>
              <a:rPr lang="en-US" sz="2800" dirty="0"/>
              <a:t>TSAT Model Required – If PSSE model is UDM, then TSAT model should be UDM and should include MQT</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dirty="0"/>
          </a:p>
        </p:txBody>
      </p:sp>
    </p:spTree>
    <p:extLst>
      <p:ext uri="{BB962C8B-B14F-4D97-AF65-F5344CB8AC3E}">
        <p14:creationId xmlns:p14="http://schemas.microsoft.com/office/powerpoint/2010/main" val="3241044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9829800" cy="975518"/>
          </a:xfrm>
        </p:spPr>
        <p:txBody>
          <a:bodyPr/>
          <a:lstStyle/>
          <a:p>
            <a:r>
              <a:rPr lang="en-US" dirty="0"/>
              <a:t>RIOO-IS and RARF </a:t>
            </a:r>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4</a:t>
            </a:fld>
            <a:endParaRPr lang="en-US">
              <a:solidFill>
                <a:prstClr val="black">
                  <a:tint val="75000"/>
                </a:prstClr>
              </a:solidFill>
            </a:endParaRPr>
          </a:p>
        </p:txBody>
      </p:sp>
      <p:sp>
        <p:nvSpPr>
          <p:cNvPr id="7" name="TextBox 6">
            <a:extLst>
              <a:ext uri="{FF2B5EF4-FFF2-40B4-BE49-F238E27FC236}">
                <a16:creationId xmlns:a16="http://schemas.microsoft.com/office/drawing/2014/main" id="{49C1AF52-EA83-4713-AB1F-01B509D3A245}"/>
              </a:ext>
            </a:extLst>
          </p:cNvPr>
          <p:cNvSpPr txBox="1"/>
          <p:nvPr/>
        </p:nvSpPr>
        <p:spPr>
          <a:xfrm>
            <a:off x="762000" y="1264905"/>
            <a:ext cx="9749246" cy="2246769"/>
          </a:xfrm>
          <a:prstGeom prst="rect">
            <a:avLst/>
          </a:prstGeom>
          <a:noFill/>
        </p:spPr>
        <p:txBody>
          <a:bodyPr wrap="square" rtlCol="0">
            <a:spAutoFit/>
          </a:bodyPr>
          <a:lstStyle/>
          <a:p>
            <a:pPr marL="457200" indent="-457200">
              <a:buFont typeface="Arial" panose="020B0604020202020204" pitchFamily="34" charset="0"/>
              <a:buChar char="•"/>
            </a:pPr>
            <a:r>
              <a:rPr lang="en-US" sz="2800" dirty="0"/>
              <a:t>RARF forms will no longer be used starting in 2024.  Some repower projects may need to use RARF forms. </a:t>
            </a:r>
          </a:p>
          <a:p>
            <a:pPr marL="457200" indent="-457200">
              <a:buFont typeface="Arial" panose="020B0604020202020204" pitchFamily="34" charset="0"/>
              <a:buChar char="•"/>
            </a:pPr>
            <a:r>
              <a:rPr lang="en-US" sz="2800" dirty="0"/>
              <a:t>New release on 2/22 for NPRR1132 (Communicate Operating Limitations during Cold and Hot Weather Conditions) and RIOO Multi Tech Release.</a:t>
            </a:r>
          </a:p>
        </p:txBody>
      </p:sp>
    </p:spTree>
    <p:extLst>
      <p:ext uri="{BB962C8B-B14F-4D97-AF65-F5344CB8AC3E}">
        <p14:creationId xmlns:p14="http://schemas.microsoft.com/office/powerpoint/2010/main" val="37294017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4CE86-A347-43BA-B7CE-51762FF549CD}"/>
              </a:ext>
            </a:extLst>
          </p:cNvPr>
          <p:cNvSpPr>
            <a:spLocks noGrp="1"/>
          </p:cNvSpPr>
          <p:nvPr>
            <p:ph type="title"/>
          </p:nvPr>
        </p:nvSpPr>
        <p:spPr/>
        <p:txBody>
          <a:bodyPr/>
          <a:lstStyle/>
          <a:p>
            <a:r>
              <a:rPr lang="en-US" dirty="0"/>
              <a:t>GINR MISC</a:t>
            </a:r>
          </a:p>
        </p:txBody>
      </p:sp>
      <p:sp>
        <p:nvSpPr>
          <p:cNvPr id="3" name="Content Placeholder 2">
            <a:extLst>
              <a:ext uri="{FF2B5EF4-FFF2-40B4-BE49-F238E27FC236}">
                <a16:creationId xmlns:a16="http://schemas.microsoft.com/office/drawing/2014/main" id="{4A5BEC5F-28DC-B062-B5B4-A0245042137E}"/>
              </a:ext>
            </a:extLst>
          </p:cNvPr>
          <p:cNvSpPr>
            <a:spLocks noGrp="1"/>
          </p:cNvSpPr>
          <p:nvPr>
            <p:ph idx="1"/>
          </p:nvPr>
        </p:nvSpPr>
        <p:spPr/>
        <p:txBody>
          <a:bodyPr/>
          <a:lstStyle/>
          <a:p>
            <a:r>
              <a:rPr lang="en-US" dirty="0"/>
              <a:t>Number of Units consistent between studies, models &amp; MQT and full registration. </a:t>
            </a:r>
          </a:p>
          <a:p>
            <a:pPr lvl="1"/>
            <a:r>
              <a:rPr lang="en-US" dirty="0"/>
              <a:t>Restudies might be required if there are changes between studies and full registration model. </a:t>
            </a:r>
          </a:p>
          <a:p>
            <a:pPr marL="457200" lvl="1" indent="0">
              <a:buNone/>
            </a:pPr>
            <a:endParaRPr lang="en-US" dirty="0"/>
          </a:p>
        </p:txBody>
      </p:sp>
      <p:sp>
        <p:nvSpPr>
          <p:cNvPr id="4" name="Slide Number Placeholder 3">
            <a:extLst>
              <a:ext uri="{FF2B5EF4-FFF2-40B4-BE49-F238E27FC236}">
                <a16:creationId xmlns:a16="http://schemas.microsoft.com/office/drawing/2014/main" id="{08A535F8-800E-92D6-6984-3C7DDE0302A3}"/>
              </a:ext>
            </a:extLst>
          </p:cNvPr>
          <p:cNvSpPr>
            <a:spLocks noGrp="1"/>
          </p:cNvSpPr>
          <p:nvPr>
            <p:ph type="sldNum" sz="quarter" idx="4"/>
          </p:nvPr>
        </p:nvSpPr>
        <p:spPr/>
        <p:txBody>
          <a:bodyPr/>
          <a:lstStyle/>
          <a:p>
            <a:fld id="{1D93BD3E-1E9A-4970-A6F7-E7AC52762E0C}" type="slidenum">
              <a:rPr lang="en-US" smtClean="0"/>
              <a:pPr/>
              <a:t>5</a:t>
            </a:fld>
            <a:endParaRPr lang="en-US" dirty="0"/>
          </a:p>
        </p:txBody>
      </p:sp>
    </p:spTree>
    <p:extLst>
      <p:ext uri="{BB962C8B-B14F-4D97-AF65-F5344CB8AC3E}">
        <p14:creationId xmlns:p14="http://schemas.microsoft.com/office/powerpoint/2010/main" val="6323149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4CE86-A347-43BA-B7CE-51762FF549CD}"/>
              </a:ext>
            </a:extLst>
          </p:cNvPr>
          <p:cNvSpPr>
            <a:spLocks noGrp="1"/>
          </p:cNvSpPr>
          <p:nvPr>
            <p:ph type="title"/>
          </p:nvPr>
        </p:nvSpPr>
        <p:spPr/>
        <p:txBody>
          <a:bodyPr/>
          <a:lstStyle/>
          <a:p>
            <a:r>
              <a:rPr lang="en-US" dirty="0"/>
              <a:t>Self-Limiting Facilities 1</a:t>
            </a:r>
          </a:p>
        </p:txBody>
      </p:sp>
      <p:sp>
        <p:nvSpPr>
          <p:cNvPr id="3" name="Content Placeholder 2">
            <a:extLst>
              <a:ext uri="{FF2B5EF4-FFF2-40B4-BE49-F238E27FC236}">
                <a16:creationId xmlns:a16="http://schemas.microsoft.com/office/drawing/2014/main" id="{4A5BEC5F-28DC-B062-B5B4-A0245042137E}"/>
              </a:ext>
            </a:extLst>
          </p:cNvPr>
          <p:cNvSpPr>
            <a:spLocks noGrp="1"/>
          </p:cNvSpPr>
          <p:nvPr>
            <p:ph idx="1"/>
          </p:nvPr>
        </p:nvSpPr>
        <p:spPr>
          <a:xfrm>
            <a:off x="406400" y="814635"/>
            <a:ext cx="11379200" cy="5713250"/>
          </a:xfrm>
        </p:spPr>
        <p:txBody>
          <a:bodyPr/>
          <a:lstStyle/>
          <a:p>
            <a:r>
              <a:rPr lang="en-US" dirty="0"/>
              <a:t>Work will be completed in March 2024 for the report for the ERM and IMM in 3.8.7 (3)</a:t>
            </a:r>
          </a:p>
          <a:p>
            <a:pPr lvl="1"/>
            <a:r>
              <a:rPr lang="en-US" sz="1800" dirty="0">
                <a:effectLst/>
                <a:latin typeface="Times New Roman" panose="02020603050405020304" pitchFamily="18" charset="0"/>
                <a:ea typeface="Times New Roman" panose="02020603050405020304" pitchFamily="18" charset="0"/>
              </a:rPr>
              <a:t>(3) On a </a:t>
            </a:r>
            <a:r>
              <a:rPr lang="en-US" sz="1800" dirty="0">
                <a:effectLst/>
                <a:highlight>
                  <a:srgbClr val="FFFF00"/>
                </a:highlight>
                <a:latin typeface="Times New Roman" panose="02020603050405020304" pitchFamily="18" charset="0"/>
                <a:ea typeface="Times New Roman" panose="02020603050405020304" pitchFamily="18" charset="0"/>
              </a:rPr>
              <a:t>monthly basis</a:t>
            </a:r>
            <a:r>
              <a:rPr lang="en-US" sz="1800" dirty="0">
                <a:effectLst/>
                <a:latin typeface="Times New Roman" panose="02020603050405020304" pitchFamily="18" charset="0"/>
                <a:ea typeface="Times New Roman" panose="02020603050405020304" pitchFamily="18" charset="0"/>
              </a:rPr>
              <a:t>, </a:t>
            </a:r>
            <a:r>
              <a:rPr lang="en-US" sz="1800" dirty="0">
                <a:effectLst/>
                <a:highlight>
                  <a:srgbClr val="FFFF00"/>
                </a:highlight>
                <a:latin typeface="Times New Roman" panose="02020603050405020304" pitchFamily="18" charset="0"/>
                <a:ea typeface="Times New Roman" panose="02020603050405020304" pitchFamily="18" charset="0"/>
              </a:rPr>
              <a:t>ERCOT will report to the Reliability Monitor and IMM </a:t>
            </a:r>
            <a:r>
              <a:rPr lang="en-US" sz="1800" dirty="0">
                <a:effectLst/>
                <a:latin typeface="Times New Roman" panose="02020603050405020304" pitchFamily="18" charset="0"/>
                <a:ea typeface="Times New Roman" panose="02020603050405020304" pitchFamily="18" charset="0"/>
              </a:rPr>
              <a:t>any instance where a Self-Limiting Facility’s actual MW Injections exceeded the MW Injection limit or where actual MW Withdrawals exceeded the MW Withdrawal limit established in the Resource Registration data for the Self-Limiting Facility, based on the telemetry of the injection and withdrawal values provided by the QSE for the registered generator or ESS in the Self-Limiting Facility, as described in Section 3.9.1, Current Operating Plan (COP) Criteria, and in Section 6.5.5.2, Operational Data Requirements, or based on the meter data at the Point of Interconnection (POI) or Point of Common Coupling (POCC) for the Self-Limiting Facility. </a:t>
            </a:r>
          </a:p>
          <a:p>
            <a:pPr lvl="1"/>
            <a:r>
              <a:rPr lang="en-US" sz="1800" dirty="0">
                <a:effectLst/>
                <a:latin typeface="Times New Roman" panose="02020603050405020304" pitchFamily="18" charset="0"/>
                <a:ea typeface="Times New Roman" panose="02020603050405020304" pitchFamily="18" charset="0"/>
              </a:rPr>
              <a:t>If ERCOT determines that a Self-Limiting Facility connected at transmission voltage has exceeded either its </a:t>
            </a:r>
            <a:r>
              <a:rPr lang="en-US" sz="1800" dirty="0">
                <a:effectLst/>
                <a:highlight>
                  <a:srgbClr val="FFFF00"/>
                </a:highlight>
                <a:latin typeface="Times New Roman" panose="02020603050405020304" pitchFamily="18" charset="0"/>
                <a:ea typeface="Times New Roman" panose="02020603050405020304" pitchFamily="18" charset="0"/>
              </a:rPr>
              <a:t>MW Injection limit or its MW Withdrawal limit established in the Resource Registration data by more than the greater of 5 MW or 3% of the limit, the Self-Limiting Facility shall submit a new generation interconnection request based on the installed MW capacity of the individual Resource(s) and shall deregister as a Self-Limiting Facility at the completion of the generation interconnection process</a:t>
            </a:r>
            <a:r>
              <a:rPr lang="en-US" sz="1800" dirty="0">
                <a:effectLst/>
                <a:latin typeface="Times New Roman" panose="02020603050405020304" pitchFamily="18" charset="0"/>
                <a:ea typeface="Times New Roman" panose="02020603050405020304" pitchFamily="18" charset="0"/>
              </a:rPr>
              <a:t>.  The Self-Limiting Facility shall be subject to the established MW Injection limit and any established MW Withdrawal limit until the generation interconnection process has been completed.   </a:t>
            </a:r>
          </a:p>
          <a:p>
            <a:r>
              <a:rPr lang="en-US" dirty="0"/>
              <a:t>NP 3.8.7 Self-Limiting Facility should be un-grey boxed March 1, 2024. </a:t>
            </a:r>
          </a:p>
          <a:p>
            <a:pPr marL="457200" lvl="1" indent="0">
              <a:buNone/>
            </a:pPr>
            <a:endParaRPr lang="en-US" dirty="0"/>
          </a:p>
        </p:txBody>
      </p:sp>
      <p:sp>
        <p:nvSpPr>
          <p:cNvPr id="4" name="Slide Number Placeholder 3">
            <a:extLst>
              <a:ext uri="{FF2B5EF4-FFF2-40B4-BE49-F238E27FC236}">
                <a16:creationId xmlns:a16="http://schemas.microsoft.com/office/drawing/2014/main" id="{08A535F8-800E-92D6-6984-3C7DDE0302A3}"/>
              </a:ext>
            </a:extLst>
          </p:cNvPr>
          <p:cNvSpPr>
            <a:spLocks noGrp="1"/>
          </p:cNvSpPr>
          <p:nvPr>
            <p:ph type="sldNum" sz="quarter" idx="4"/>
          </p:nvPr>
        </p:nvSpPr>
        <p:spPr/>
        <p:txBody>
          <a:bodyPr/>
          <a:lstStyle/>
          <a:p>
            <a:fld id="{1D93BD3E-1E9A-4970-A6F7-E7AC52762E0C}" type="slidenum">
              <a:rPr lang="en-US" smtClean="0"/>
              <a:pPr/>
              <a:t>6</a:t>
            </a:fld>
            <a:endParaRPr lang="en-US" dirty="0"/>
          </a:p>
        </p:txBody>
      </p:sp>
    </p:spTree>
    <p:extLst>
      <p:ext uri="{BB962C8B-B14F-4D97-AF65-F5344CB8AC3E}">
        <p14:creationId xmlns:p14="http://schemas.microsoft.com/office/powerpoint/2010/main" val="1058810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4CE86-A347-43BA-B7CE-51762FF549CD}"/>
              </a:ext>
            </a:extLst>
          </p:cNvPr>
          <p:cNvSpPr>
            <a:spLocks noGrp="1"/>
          </p:cNvSpPr>
          <p:nvPr>
            <p:ph type="title"/>
          </p:nvPr>
        </p:nvSpPr>
        <p:spPr/>
        <p:txBody>
          <a:bodyPr/>
          <a:lstStyle/>
          <a:p>
            <a:r>
              <a:rPr lang="en-US" dirty="0"/>
              <a:t>Self-Limiting Facilities 2</a:t>
            </a:r>
          </a:p>
        </p:txBody>
      </p:sp>
      <p:sp>
        <p:nvSpPr>
          <p:cNvPr id="3" name="Content Placeholder 2">
            <a:extLst>
              <a:ext uri="{FF2B5EF4-FFF2-40B4-BE49-F238E27FC236}">
                <a16:creationId xmlns:a16="http://schemas.microsoft.com/office/drawing/2014/main" id="{4A5BEC5F-28DC-B062-B5B4-A0245042137E}"/>
              </a:ext>
            </a:extLst>
          </p:cNvPr>
          <p:cNvSpPr>
            <a:spLocks noGrp="1"/>
          </p:cNvSpPr>
          <p:nvPr>
            <p:ph idx="1"/>
          </p:nvPr>
        </p:nvSpPr>
        <p:spPr>
          <a:xfrm>
            <a:off x="406400" y="814635"/>
            <a:ext cx="11379200" cy="5713250"/>
          </a:xfrm>
        </p:spPr>
        <p:txBody>
          <a:bodyPr/>
          <a:lstStyle/>
          <a:p>
            <a:r>
              <a:rPr lang="en-US" dirty="0"/>
              <a:t>TSP’s will receive an email whether response is Yes or No: </a:t>
            </a:r>
          </a:p>
          <a:p>
            <a:r>
              <a:rPr lang="en-US" sz="2400" dirty="0"/>
              <a:t>Subject:  Substation CORVETTE_PV Self-Limiting Facility Details</a:t>
            </a:r>
          </a:p>
          <a:p>
            <a:r>
              <a:rPr lang="en-US" sz="1800" dirty="0">
                <a:effectLst/>
                <a:latin typeface="Calibri" panose="020F0502020204030204" pitchFamily="34" charset="0"/>
                <a:ea typeface="Calibri" panose="020F0502020204030204" pitchFamily="34" charset="0"/>
              </a:rPr>
              <a:t>Body: Substation SUBNAME has the following Self-Limiting Facility details</a:t>
            </a:r>
          </a:p>
          <a:p>
            <a:pPr marL="800100" lvl="2">
              <a:spcBef>
                <a:spcPts val="0"/>
              </a:spcBef>
            </a:pPr>
            <a:r>
              <a:rPr lang="en-US" sz="1800" dirty="0">
                <a:effectLst/>
                <a:latin typeface="Calibri" panose="020F0502020204030204" pitchFamily="34" charset="0"/>
                <a:ea typeface="Calibri" panose="020F0502020204030204" pitchFamily="34" charset="0"/>
              </a:rPr>
              <a:t> </a:t>
            </a:r>
          </a:p>
          <a:p>
            <a:pPr marL="800100" lvl="2">
              <a:spcBef>
                <a:spcPts val="0"/>
              </a:spcBef>
            </a:pPr>
            <a:r>
              <a:rPr lang="en-US" sz="1800" dirty="0">
                <a:effectLst/>
                <a:latin typeface="Calibri" panose="020F0502020204030204" pitchFamily="34" charset="0"/>
                <a:ea typeface="Calibri" panose="020F0502020204030204" pitchFamily="34" charset="0"/>
              </a:rPr>
              <a:t>This substation is scheduled:</a:t>
            </a:r>
          </a:p>
          <a:p>
            <a:pPr marL="800100" lvl="2">
              <a:spcBef>
                <a:spcPts val="0"/>
              </a:spcBef>
            </a:pPr>
            <a:r>
              <a:rPr lang="en-US" sz="1800" dirty="0">
                <a:effectLst/>
                <a:latin typeface="Calibri" panose="020F0502020204030204" pitchFamily="34" charset="0"/>
                <a:ea typeface="Calibri" panose="020F0502020204030204" pitchFamily="34" charset="0"/>
              </a:rPr>
              <a:t>• For Production Load Date: 09/30/2028</a:t>
            </a:r>
          </a:p>
          <a:p>
            <a:pPr marL="800100" lvl="2">
              <a:spcBef>
                <a:spcPts val="0"/>
              </a:spcBef>
            </a:pPr>
            <a:r>
              <a:rPr lang="en-US" sz="1800" dirty="0">
                <a:effectLst/>
                <a:latin typeface="Calibri" panose="020F0502020204030204" pitchFamily="34" charset="0"/>
                <a:ea typeface="Calibri" panose="020F0502020204030204" pitchFamily="34" charset="0"/>
              </a:rPr>
              <a:t>• Self-Limiting Facility: </a:t>
            </a:r>
            <a:r>
              <a:rPr lang="en-US" sz="1800" dirty="0">
                <a:effectLst/>
                <a:highlight>
                  <a:srgbClr val="FFFF00"/>
                </a:highlight>
                <a:latin typeface="Calibri" panose="020F0502020204030204" pitchFamily="34" charset="0"/>
                <a:ea typeface="Calibri" panose="020F0502020204030204" pitchFamily="34" charset="0"/>
              </a:rPr>
              <a:t>No or Yes</a:t>
            </a:r>
          </a:p>
          <a:p>
            <a:pPr marL="800100" lvl="2">
              <a:spcBef>
                <a:spcPts val="0"/>
              </a:spcBef>
            </a:pPr>
            <a:r>
              <a:rPr lang="en-US" sz="1800" dirty="0">
                <a:effectLst/>
                <a:latin typeface="Calibri" panose="020F0502020204030204" pitchFamily="34" charset="0"/>
                <a:ea typeface="Calibri" panose="020F0502020204030204" pitchFamily="34" charset="0"/>
              </a:rPr>
              <a:t>• Injection Limit:  111  - only if Yes</a:t>
            </a:r>
          </a:p>
          <a:p>
            <a:pPr marL="800100" lvl="2">
              <a:spcBef>
                <a:spcPts val="0"/>
              </a:spcBef>
            </a:pPr>
            <a:r>
              <a:rPr lang="en-US" sz="1800" dirty="0">
                <a:effectLst/>
                <a:latin typeface="Calibri" panose="020F0502020204030204" pitchFamily="34" charset="0"/>
                <a:ea typeface="Calibri" panose="020F0502020204030204" pitchFamily="34" charset="0"/>
              </a:rPr>
              <a:t>• Withdrawal Limit: 99 - only if Yes</a:t>
            </a:r>
          </a:p>
          <a:p>
            <a:pPr marL="800100" lvl="2">
              <a:spcBef>
                <a:spcPts val="0"/>
              </a:spcBef>
            </a:pPr>
            <a:r>
              <a:rPr lang="en-US" sz="1800" dirty="0">
                <a:effectLst/>
                <a:latin typeface="Calibri" panose="020F0502020204030204" pitchFamily="34" charset="0"/>
                <a:ea typeface="Calibri" panose="020F0502020204030204" pitchFamily="34" charset="0"/>
              </a:rPr>
              <a:t> </a:t>
            </a:r>
          </a:p>
          <a:p>
            <a:pPr marL="800100" lvl="2">
              <a:spcBef>
                <a:spcPts val="0"/>
              </a:spcBef>
            </a:pPr>
            <a:r>
              <a:rPr lang="en-US" sz="1800" dirty="0">
                <a:effectLst/>
                <a:latin typeface="Calibri" panose="020F0502020204030204" pitchFamily="34" charset="0"/>
                <a:ea typeface="Calibri" panose="020F0502020204030204" pitchFamily="34" charset="0"/>
              </a:rPr>
              <a:t>Sincerely, </a:t>
            </a:r>
          </a:p>
          <a:p>
            <a:pPr marL="800100" lvl="2">
              <a:spcBef>
                <a:spcPts val="0"/>
              </a:spcBef>
            </a:pPr>
            <a:r>
              <a:rPr lang="en-US" sz="1800" dirty="0">
                <a:effectLst/>
                <a:latin typeface="Calibri" panose="020F0502020204030204" pitchFamily="34" charset="0"/>
                <a:ea typeface="Calibri" panose="020F0502020204030204" pitchFamily="34" charset="0"/>
              </a:rPr>
              <a:t>ERCOT Resource Services</a:t>
            </a:r>
          </a:p>
          <a:p>
            <a:r>
              <a:rPr lang="en-US" dirty="0"/>
              <a:t>This email is to satisfy 3.8.7 (1)</a:t>
            </a:r>
          </a:p>
          <a:p>
            <a:r>
              <a:rPr lang="en-US" sz="1800" dirty="0">
                <a:effectLst/>
                <a:latin typeface="Times New Roman" panose="02020603050405020304" pitchFamily="18" charset="0"/>
                <a:ea typeface="Times New Roman" panose="02020603050405020304" pitchFamily="18" charset="0"/>
              </a:rPr>
              <a:t>(1) A Resource Entity or Interconnecting Entity (IE) for a Self-Limiting Facility may establish a MW Injection or MW Withdrawal limit by submitting an attestation in a form designated by ERCOT through the Resource Registration process.  </a:t>
            </a:r>
            <a:r>
              <a:rPr lang="en-US" sz="1800" dirty="0">
                <a:effectLst/>
                <a:highlight>
                  <a:srgbClr val="FFFF00"/>
                </a:highlight>
                <a:latin typeface="Times New Roman" panose="02020603050405020304" pitchFamily="18" charset="0"/>
                <a:ea typeface="Times New Roman" panose="02020603050405020304" pitchFamily="18" charset="0"/>
              </a:rPr>
              <a:t>The Resource Entity or IE shall simultaneously provide a copy of the attestation to the interconnecting Transmission and/or Distribution Service Provider (TDSP).</a:t>
            </a:r>
            <a:r>
              <a:rPr lang="en-US" sz="1800" dirty="0">
                <a:effectLst/>
                <a:latin typeface="Times New Roman" panose="02020603050405020304" pitchFamily="18" charset="0"/>
                <a:ea typeface="Times New Roman" panose="02020603050405020304" pitchFamily="18" charset="0"/>
              </a:rPr>
              <a:t>  </a:t>
            </a:r>
            <a:r>
              <a:rPr lang="en-US" sz="1800" dirty="0">
                <a:effectLst/>
                <a:highlight>
                  <a:srgbClr val="FFFF00"/>
                </a:highlight>
                <a:latin typeface="Times New Roman" panose="02020603050405020304" pitchFamily="18" charset="0"/>
                <a:ea typeface="Times New Roman" panose="02020603050405020304" pitchFamily="18" charset="0"/>
              </a:rPr>
              <a:t>All registered generators or Energy Storage Systems (ESSs) within a Self-Limiting Facility shall be represented by a single Resource Entity and a single QSE</a:t>
            </a:r>
            <a:r>
              <a:rPr lang="en-US" sz="1800" dirty="0">
                <a:effectLst/>
                <a:latin typeface="Times New Roman" panose="02020603050405020304" pitchFamily="18" charset="0"/>
                <a:ea typeface="Times New Roman" panose="02020603050405020304" pitchFamily="18" charset="0"/>
              </a:rPr>
              <a:t>.</a:t>
            </a:r>
          </a:p>
          <a:p>
            <a:endParaRPr lang="en-US" dirty="0"/>
          </a:p>
          <a:p>
            <a:pPr marL="457200" lvl="1" indent="0">
              <a:buNone/>
            </a:pPr>
            <a:endParaRPr lang="en-US" dirty="0"/>
          </a:p>
        </p:txBody>
      </p:sp>
      <p:sp>
        <p:nvSpPr>
          <p:cNvPr id="4" name="Slide Number Placeholder 3">
            <a:extLst>
              <a:ext uri="{FF2B5EF4-FFF2-40B4-BE49-F238E27FC236}">
                <a16:creationId xmlns:a16="http://schemas.microsoft.com/office/drawing/2014/main" id="{08A535F8-800E-92D6-6984-3C7DDE0302A3}"/>
              </a:ext>
            </a:extLst>
          </p:cNvPr>
          <p:cNvSpPr>
            <a:spLocks noGrp="1"/>
          </p:cNvSpPr>
          <p:nvPr>
            <p:ph type="sldNum" sz="quarter" idx="4"/>
          </p:nvPr>
        </p:nvSpPr>
        <p:spPr/>
        <p:txBody>
          <a:bodyPr/>
          <a:lstStyle/>
          <a:p>
            <a:fld id="{1D93BD3E-1E9A-4970-A6F7-E7AC52762E0C}" type="slidenum">
              <a:rPr lang="en-US" smtClean="0"/>
              <a:pPr/>
              <a:t>7</a:t>
            </a:fld>
            <a:endParaRPr lang="en-US" dirty="0"/>
          </a:p>
        </p:txBody>
      </p:sp>
    </p:spTree>
    <p:extLst>
      <p:ext uri="{BB962C8B-B14F-4D97-AF65-F5344CB8AC3E}">
        <p14:creationId xmlns:p14="http://schemas.microsoft.com/office/powerpoint/2010/main" val="615491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43682"/>
            <a:ext cx="9829800" cy="975518"/>
          </a:xfrm>
        </p:spPr>
        <p:txBody>
          <a:bodyPr/>
          <a:lstStyle/>
          <a:p>
            <a:r>
              <a:rPr lang="en-US" dirty="0"/>
              <a:t>Active RR’s</a:t>
            </a:r>
          </a:p>
        </p:txBody>
      </p:sp>
      <p:sp>
        <p:nvSpPr>
          <p:cNvPr id="3" name="Content Placeholder 2"/>
          <p:cNvSpPr>
            <a:spLocks noGrp="1"/>
          </p:cNvSpPr>
          <p:nvPr>
            <p:ph idx="1"/>
          </p:nvPr>
        </p:nvSpPr>
        <p:spPr>
          <a:xfrm>
            <a:off x="443621" y="1373125"/>
            <a:ext cx="8915400" cy="4799075"/>
          </a:xfrm>
        </p:spPr>
        <p:txBody>
          <a:bodyPr/>
          <a:lstStyle/>
          <a:p>
            <a:r>
              <a:rPr lang="en-US" sz="2400" dirty="0"/>
              <a:t>PGRR112 - Dynamic Data Model and Full Interconnection Study (FIS) Deadline for Quarterly Stability Assessment – in review at ROS.</a:t>
            </a:r>
          </a:p>
          <a:p>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8</a:t>
            </a:fld>
            <a:endParaRPr lang="en-US">
              <a:solidFill>
                <a:prstClr val="black">
                  <a:tint val="75000"/>
                </a:prstClr>
              </a:solidFill>
            </a:endParaRPr>
          </a:p>
        </p:txBody>
      </p:sp>
    </p:spTree>
    <p:extLst>
      <p:ext uri="{BB962C8B-B14F-4D97-AF65-F5344CB8AC3E}">
        <p14:creationId xmlns:p14="http://schemas.microsoft.com/office/powerpoint/2010/main" val="3587259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43682"/>
            <a:ext cx="9753600" cy="670718"/>
          </a:xfrm>
        </p:spPr>
        <p:txBody>
          <a:bodyPr/>
          <a:lstStyle/>
          <a:p>
            <a:r>
              <a:rPr lang="en-US" dirty="0"/>
              <a:t>Other contact information</a:t>
            </a:r>
          </a:p>
        </p:txBody>
      </p:sp>
      <p:sp>
        <p:nvSpPr>
          <p:cNvPr id="3" name="Content Placeholder 2"/>
          <p:cNvSpPr>
            <a:spLocks noGrp="1"/>
          </p:cNvSpPr>
          <p:nvPr>
            <p:ph idx="1"/>
          </p:nvPr>
        </p:nvSpPr>
        <p:spPr>
          <a:xfrm>
            <a:off x="609600" y="1143000"/>
            <a:ext cx="8534400" cy="4511040"/>
          </a:xfrm>
        </p:spPr>
        <p:txBody>
          <a:bodyPr/>
          <a:lstStyle/>
          <a:p>
            <a:r>
              <a:rPr lang="en-US" dirty="0">
                <a:hlinkClick r:id="rId3"/>
              </a:rPr>
              <a:t>ResourceIntegrationDepartment@ercot.com</a:t>
            </a:r>
            <a:r>
              <a:rPr lang="en-US" dirty="0"/>
              <a:t> is distribution list for Resource Integration department</a:t>
            </a:r>
          </a:p>
          <a:p>
            <a:r>
              <a:rPr lang="en-US" dirty="0"/>
              <a:t>Mailing List</a:t>
            </a:r>
          </a:p>
          <a:p>
            <a:pPr lvl="1"/>
            <a:r>
              <a:rPr lang="en-US" sz="2400" dirty="0"/>
              <a:t>RESOURCE_INTEGRATION@LISTS.ERCOT.COM</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Tree>
    <p:extLst>
      <p:ext uri="{BB962C8B-B14F-4D97-AF65-F5344CB8AC3E}">
        <p14:creationId xmlns:p14="http://schemas.microsoft.com/office/powerpoint/2010/main" val="3304018122"/>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side pages">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D3683894B5264EB8E83338F6BA777E" ma:contentTypeVersion="0" ma:contentTypeDescription="Create a new document." ma:contentTypeScope="" ma:versionID="6d9fae79e75f4a0e2854e81853c40662">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6933135-FA74-4199-91D5-29F71F2AA50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163D459-1C05-483F-85D1-C9E478EC32CC}">
  <ds:schemaRefs>
    <ds:schemaRef ds:uri="http://purl.org/dc/terms/"/>
    <ds:schemaRef ds:uri="http://schemas.openxmlformats.org/package/2006/metadata/core-properties"/>
    <ds:schemaRef ds:uri="http://purl.org/dc/dcmitype/"/>
    <ds:schemaRef ds:uri="c34af464-7aa1-4edd-9be4-83dffc1cb926"/>
    <ds:schemaRef ds:uri="http://purl.org/dc/elements/1.1/"/>
    <ds:schemaRef ds:uri="http://schemas.microsoft.com/office/2006/metadata/properties"/>
    <ds:schemaRef ds:uri="http://schemas.microsoft.com/office/2006/documentManagement/type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39968CB8-5FF8-44D7-A459-A3FC34AC4F7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90751</TotalTime>
  <Words>825</Words>
  <Application>Microsoft Office PowerPoint</Application>
  <PresentationFormat>Widescreen</PresentationFormat>
  <Paragraphs>96</Paragraphs>
  <Slides>13</Slides>
  <Notes>7</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13</vt:i4>
      </vt:variant>
    </vt:vector>
  </HeadingPairs>
  <TitlesOfParts>
    <vt:vector size="19" baseType="lpstr">
      <vt:lpstr>Arial</vt:lpstr>
      <vt:lpstr>Calibri</vt:lpstr>
      <vt:lpstr>Times New Roman</vt:lpstr>
      <vt:lpstr>1_Custom Design</vt:lpstr>
      <vt:lpstr>Inside pages</vt:lpstr>
      <vt:lpstr>2_Custom Design</vt:lpstr>
      <vt:lpstr>PowerPoint Presentation</vt:lpstr>
      <vt:lpstr>Quarterly Stability Assessment (QSA)  </vt:lpstr>
      <vt:lpstr>Quarterly Stability Assessment (QSA)  </vt:lpstr>
      <vt:lpstr>RIOO-IS and RARF </vt:lpstr>
      <vt:lpstr>GINR MISC</vt:lpstr>
      <vt:lpstr>Self-Limiting Facilities 1</vt:lpstr>
      <vt:lpstr>Self-Limiting Facilities 2</vt:lpstr>
      <vt:lpstr>Active RR’s</vt:lpstr>
      <vt:lpstr>Other contact information</vt:lpstr>
      <vt:lpstr>Questions?</vt:lpstr>
      <vt:lpstr>PowerPoint Presentation</vt:lpstr>
      <vt:lpstr>PowerPoint Presentation</vt:lpstr>
      <vt:lpstr>PowerPoint Presentation</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Fernandes, Jenifer</cp:lastModifiedBy>
  <cp:revision>764</cp:revision>
  <cp:lastPrinted>2018-07-25T14:31:19Z</cp:lastPrinted>
  <dcterms:created xsi:type="dcterms:W3CDTF">2016-01-21T15:20:31Z</dcterms:created>
  <dcterms:modified xsi:type="dcterms:W3CDTF">2024-02-21T02:01:27Z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0x010100D9D3683894B5264EB8E83338F6BA777E</vt:lpwstr>
  </property>
  <property fmtid="{D5CDD505-2E9C-101B-9397-08002B2CF9AE}" pid="3" name="MSIP_Label_7084cbda-52b8-46fb-a7b7-cb5bd465ed85_Enabled">
    <vt:lpwstr>true</vt:lpwstr>
  </property>
  <property fmtid="{D5CDD505-2E9C-101B-9397-08002B2CF9AE}" pid="4" name="MSIP_Label_7084cbda-52b8-46fb-a7b7-cb5bd465ed85_SetDate">
    <vt:lpwstr>2023-08-17T18:39:49Z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0942f964-1bf9-4ff5-a10d-74a7b62a81cf</vt:lpwstr>
  </property>
  <property fmtid="{D5CDD505-2E9C-101B-9397-08002B2CF9AE}" pid="9" name="MSIP_Label_7084cbda-52b8-46fb-a7b7-cb5bd465ed85_ContentBits">
    <vt:lpwstr>0</vt:lpwstr>
  </property>
</Properties>
</file>