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9"/>
  </p:notesMasterIdLst>
  <p:handoutMasterIdLst>
    <p:handoutMasterId r:id="rId10"/>
  </p:handoutMasterIdLst>
  <p:sldIdLst>
    <p:sldId id="771" r:id="rId6"/>
    <p:sldId id="857" r:id="rId7"/>
    <p:sldId id="258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A804766-E0CA-A751-9EE0-B4A010419F60}" name="Kezell, David" initials="KD" userId="S::David.Kezell@ercot.com::6898da4d-9120-4741-b3d6-9b38d60b5201" providerId="AD"/>
  <p188:author id="{B3806ADB-CCE3-9F62-B6AB-9CA0213768CE}" name="Hobbs, Kristi" initials="HK" userId="S::kristi.hobbs@ercot.com::45fa9b2e-da9b-4b50-957a-fe4d3344e9ad" providerId="AD"/>
  <p188:author id="{C67EA1EE-602E-1950-5915-6A6BAA847F4F}" name="Vegas, Pablo" initials="VP" userId="S::pablo.vegas@ercot.com::bf5444ec-a519-4b41-8e26-97ace468ad7d" providerId="AD"/>
  <p188:author id="{6DD874F0-B37C-CFC7-31CE-55252CE43A07}" name="Rainwater, Kim" initials="RK" userId="S::kimberly.rainwater@ercot.com::be443df6-42fd-4714-a296-fee19198b7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6EA83C-E5C3-446B-9578-DFC0C4A755C7}" v="14" dt="2023-12-08T22:38:40.275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46" autoAdjust="0"/>
  </p:normalViewPr>
  <p:slideViewPr>
    <p:cSldViewPr showGuides="1">
      <p:cViewPr varScale="1">
        <p:scale>
          <a:sx n="110" d="100"/>
          <a:sy n="110" d="100"/>
        </p:scale>
        <p:origin x="94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35644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1"/>
                </a:solidFill>
              </a:rPr>
              <a:t>Item 10.1</a:t>
            </a: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564603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Item 10.1: System Planning and Weatherization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Kristi Hobbs</a:t>
            </a:r>
          </a:p>
          <a:p>
            <a:r>
              <a:rPr lang="en-US" sz="1700" dirty="0"/>
              <a:t>Vice President, System Planning and Weatherization</a:t>
            </a:r>
          </a:p>
          <a:p>
            <a:endParaRPr lang="en-US" dirty="0"/>
          </a:p>
          <a:p>
            <a:r>
              <a:rPr lang="en-US" dirty="0"/>
              <a:t>Reliability and Markets Committee Meeting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February 26,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93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D607D-B9E3-0BD5-B9A7-C72BD47E1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Monthly Outlook on Resource Adequacy (MORA)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D4A7A-DAFD-16F8-C34C-7977DFAEB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020" y="735110"/>
            <a:ext cx="8432180" cy="5715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March/April 2024 reports published; 7 p.m. is the riskiest hour for March, whereas for April the riskiest hour is 8 p.m. Low wind scenarios</a:t>
            </a:r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 lvl="1">
              <a:spcBef>
                <a:spcPts val="600"/>
              </a:spcBef>
            </a:pPr>
            <a:endParaRPr lang="en-US" sz="2000" dirty="0"/>
          </a:p>
          <a:p>
            <a:pPr lvl="1" indent="-342900">
              <a:spcBef>
                <a:spcPts val="600"/>
              </a:spcBef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02384A-B728-0CED-7C13-456C398408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57F218-4B84-1249-EBDD-1F58C9CFF59B}"/>
              </a:ext>
            </a:extLst>
          </p:cNvPr>
          <p:cNvSpPr txBox="1"/>
          <p:nvPr/>
        </p:nvSpPr>
        <p:spPr>
          <a:xfrm>
            <a:off x="2943477" y="6453397"/>
            <a:ext cx="45720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>
                <a:cs typeface="Arial"/>
              </a:rPr>
              <a:t>CAFOR is Capacity Available for Operating Reserves</a:t>
            </a:r>
            <a:endParaRPr lang="en-US">
              <a:cs typeface="Arial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C4850AB-5BA8-3309-F078-579BF79A22D9}"/>
              </a:ext>
            </a:extLst>
          </p:cNvPr>
          <p:cNvGrpSpPr/>
          <p:nvPr/>
        </p:nvGrpSpPr>
        <p:grpSpPr>
          <a:xfrm>
            <a:off x="424929" y="5109297"/>
            <a:ext cx="4693032" cy="344424"/>
            <a:chOff x="424929" y="5109297"/>
            <a:chExt cx="4693032" cy="344424"/>
          </a:xfrm>
        </p:grpSpPr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E8528DFB-45AB-EE9C-802A-CB21AE762A14}"/>
                </a:ext>
              </a:extLst>
            </p:cNvPr>
            <p:cNvSpPr/>
            <p:nvPr/>
          </p:nvSpPr>
          <p:spPr>
            <a:xfrm>
              <a:off x="424929" y="5109297"/>
              <a:ext cx="352647" cy="202018"/>
            </a:xfrm>
            <a:prstGeom prst="rightArrow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4CAFFEB4-2EDD-0B41-D3EA-CC5438161494}"/>
                </a:ext>
              </a:extLst>
            </p:cNvPr>
            <p:cNvSpPr/>
            <p:nvPr/>
          </p:nvSpPr>
          <p:spPr>
            <a:xfrm>
              <a:off x="4765314" y="5251703"/>
              <a:ext cx="352647" cy="202018"/>
            </a:xfrm>
            <a:prstGeom prst="rightArrow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D33D68E-8ACA-9AC1-A70C-29758A90B04C}"/>
              </a:ext>
            </a:extLst>
          </p:cNvPr>
          <p:cNvSpPr txBox="1"/>
          <p:nvPr/>
        </p:nvSpPr>
        <p:spPr>
          <a:xfrm>
            <a:off x="91907" y="1881967"/>
            <a:ext cx="675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March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7866C8-E8DF-A928-9F42-B4E2084932A7}"/>
              </a:ext>
            </a:extLst>
          </p:cNvPr>
          <p:cNvSpPr txBox="1"/>
          <p:nvPr/>
        </p:nvSpPr>
        <p:spPr>
          <a:xfrm>
            <a:off x="4561808" y="1878549"/>
            <a:ext cx="584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April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392A635-D4F6-8EDE-B91B-38878C3D7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73" y="1407488"/>
            <a:ext cx="3615113" cy="471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BE162E6-73F3-88A4-BA7E-C81D060FAF55}"/>
              </a:ext>
            </a:extLst>
          </p:cNvPr>
          <p:cNvSpPr/>
          <p:nvPr/>
        </p:nvSpPr>
        <p:spPr>
          <a:xfrm>
            <a:off x="2495549" y="5107690"/>
            <a:ext cx="954971" cy="203625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0.26%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4BEF932-FA2D-02F4-1364-C078576D3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525" y="1407488"/>
            <a:ext cx="3582743" cy="471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6E07370C-6BBF-CFEE-E83A-7DB4ED135697}"/>
              </a:ext>
            </a:extLst>
          </p:cNvPr>
          <p:cNvSpPr/>
          <p:nvPr/>
        </p:nvSpPr>
        <p:spPr>
          <a:xfrm>
            <a:off x="6826995" y="5244883"/>
            <a:ext cx="914400" cy="205629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2.3%</a:t>
            </a:r>
          </a:p>
        </p:txBody>
      </p:sp>
    </p:spTree>
    <p:extLst>
      <p:ext uri="{BB962C8B-B14F-4D97-AF65-F5344CB8AC3E}">
        <p14:creationId xmlns:p14="http://schemas.microsoft.com/office/powerpoint/2010/main" val="2681455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D607D-B9E3-0BD5-B9A7-C72BD47E1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Monthly Outlook on Resource Adequacy (MORA)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D4A7A-DAFD-16F8-C34C-7977DFAEB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75934"/>
            <a:ext cx="8458200" cy="757583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1600" dirty="0"/>
              <a:t>Low wind scenarios for March and April indicate a small increase in the risk of emergency conditions; the risk increase is lower for April due to increasing evening-hour solar generation that helps offset the reduced wind.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en-US" sz="1800" dirty="0"/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 lvl="1">
              <a:spcBef>
                <a:spcPts val="600"/>
              </a:spcBef>
            </a:pPr>
            <a:endParaRPr lang="en-US" sz="1800" dirty="0"/>
          </a:p>
          <a:p>
            <a:pPr lvl="1">
              <a:spcBef>
                <a:spcPts val="600"/>
              </a:spcBef>
            </a:pPr>
            <a:endParaRPr lang="en-US" sz="2000" dirty="0"/>
          </a:p>
          <a:p>
            <a:pPr lvl="1" indent="-342900">
              <a:spcBef>
                <a:spcPts val="600"/>
              </a:spcBef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02384A-B728-0CED-7C13-456C398408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57F218-4B84-1249-EBDD-1F58C9CFF59B}"/>
              </a:ext>
            </a:extLst>
          </p:cNvPr>
          <p:cNvSpPr txBox="1"/>
          <p:nvPr/>
        </p:nvSpPr>
        <p:spPr>
          <a:xfrm>
            <a:off x="2943477" y="6453397"/>
            <a:ext cx="45720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>
                <a:cs typeface="Arial"/>
              </a:rPr>
              <a:t>CAFOR is Capacity Available for Operating Reserves</a:t>
            </a:r>
            <a:endParaRPr lang="en-US">
              <a:cs typeface="Arial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AA81061-944A-2835-3F96-79DA4347F5A9}"/>
              </a:ext>
            </a:extLst>
          </p:cNvPr>
          <p:cNvGrpSpPr/>
          <p:nvPr/>
        </p:nvGrpSpPr>
        <p:grpSpPr>
          <a:xfrm>
            <a:off x="195252" y="1450977"/>
            <a:ext cx="8607350" cy="4689664"/>
            <a:chOff x="195252" y="1483251"/>
            <a:chExt cx="8607350" cy="4689664"/>
          </a:xfrm>
        </p:grpSpPr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E8528DFB-45AB-EE9C-802A-CB21AE762A14}"/>
                </a:ext>
              </a:extLst>
            </p:cNvPr>
            <p:cNvSpPr/>
            <p:nvPr/>
          </p:nvSpPr>
          <p:spPr>
            <a:xfrm>
              <a:off x="582342" y="5206093"/>
              <a:ext cx="352647" cy="202018"/>
            </a:xfrm>
            <a:prstGeom prst="rightArrow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4CAFFEB4-2EDD-0B41-D3EA-CC5438161494}"/>
                </a:ext>
              </a:extLst>
            </p:cNvPr>
            <p:cNvSpPr/>
            <p:nvPr/>
          </p:nvSpPr>
          <p:spPr>
            <a:xfrm>
              <a:off x="4847380" y="5318029"/>
              <a:ext cx="352647" cy="202018"/>
            </a:xfrm>
            <a:prstGeom prst="rightArrow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D33D68E-8ACA-9AC1-A70C-29758A90B04C}"/>
                </a:ext>
              </a:extLst>
            </p:cNvPr>
            <p:cNvSpPr txBox="1"/>
            <p:nvPr/>
          </p:nvSpPr>
          <p:spPr>
            <a:xfrm>
              <a:off x="195252" y="1881073"/>
              <a:ext cx="7485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March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67866C8-E8DF-A928-9F42-B4E2084932A7}"/>
                </a:ext>
              </a:extLst>
            </p:cNvPr>
            <p:cNvSpPr txBox="1"/>
            <p:nvPr/>
          </p:nvSpPr>
          <p:spPr>
            <a:xfrm>
              <a:off x="4615940" y="1867791"/>
              <a:ext cx="6391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April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D848283-61C5-A431-5D43-86CF8233B59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9956" y="1619633"/>
              <a:ext cx="3499982" cy="45532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671755EE-75D8-B977-CDF4-32D56DD64A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8854" y="1483251"/>
              <a:ext cx="3573748" cy="46896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98EDBC5-DD65-8661-7282-339E5EA9615E}"/>
                </a:ext>
              </a:extLst>
            </p:cNvPr>
            <p:cNvSpPr/>
            <p:nvPr/>
          </p:nvSpPr>
          <p:spPr>
            <a:xfrm>
              <a:off x="2623074" y="5216851"/>
              <a:ext cx="880208" cy="17654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6.67%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B3D8E8D-C64D-E73E-A027-A2A6723C9083}"/>
                </a:ext>
              </a:extLst>
            </p:cNvPr>
            <p:cNvSpPr/>
            <p:nvPr/>
          </p:nvSpPr>
          <p:spPr>
            <a:xfrm>
              <a:off x="6932412" y="5318029"/>
              <a:ext cx="880208" cy="17654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4.94%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241065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E67F4EE16A18419FE01514384CC1F9" ma:contentTypeVersion="11" ma:contentTypeDescription="Create a new document." ma:contentTypeScope="" ma:versionID="ac13712fc79612bc09d9c6a705e53ae6">
  <xsd:schema xmlns:xsd="http://www.w3.org/2001/XMLSchema" xmlns:xs="http://www.w3.org/2001/XMLSchema" xmlns:p="http://schemas.microsoft.com/office/2006/metadata/properties" xmlns:ns2="e2257810-e4bb-4c65-8e8e-6b23c0112f39" xmlns:ns3="79909e63-488d-4d0b-a2b6-1d172e132796" targetNamespace="http://schemas.microsoft.com/office/2006/metadata/properties" ma:root="true" ma:fieldsID="3de2fa5cff36359638d78ccf47d1fc20" ns2:_="" ns3:_="">
    <xsd:import namespace="e2257810-e4bb-4c65-8e8e-6b23c0112f39"/>
    <xsd:import namespace="79909e63-488d-4d0b-a2b6-1d172e1327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57810-e4bb-4c65-8e8e-6b23c0112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09e63-488d-4d0b-a2b6-1d172e13279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47836f0e-995d-4ce3-8d90-b527c04171bc}" ma:internalName="TaxCatchAll" ma:showField="CatchAllData" ma:web="79909e63-488d-4d0b-a2b6-1d172e1327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2257810-e4bb-4c65-8e8e-6b23c0112f39">
      <Terms xmlns="http://schemas.microsoft.com/office/infopath/2007/PartnerControls"/>
    </lcf76f155ced4ddcb4097134ff3c332f>
    <TaxCatchAll xmlns="79909e63-488d-4d0b-a2b6-1d172e132796" xsi:nil="true"/>
  </documentManagement>
</p:properties>
</file>

<file path=customXml/itemProps1.xml><?xml version="1.0" encoding="utf-8"?>
<ds:datastoreItem xmlns:ds="http://schemas.openxmlformats.org/officeDocument/2006/customXml" ds:itemID="{6A592682-028B-48CE-8544-182B4D1A32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57810-e4bb-4c65-8e8e-6b23c0112f39"/>
    <ds:schemaRef ds:uri="79909e63-488d-4d0b-a2b6-1d172e1327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schemas.openxmlformats.org/package/2006/metadata/core-properties"/>
    <ds:schemaRef ds:uri="79909e63-488d-4d0b-a2b6-1d172e132796"/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www.w3.org/XML/1998/namespace"/>
    <ds:schemaRef ds:uri="e2257810-e4bb-4c65-8e8e-6b23c0112f39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20689</TotalTime>
  <Words>144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Cover Slide</vt:lpstr>
      <vt:lpstr>Horizontal Theme</vt:lpstr>
      <vt:lpstr>PowerPoint Presentation</vt:lpstr>
      <vt:lpstr>Monthly Outlook on Resource Adequacy (MORA)</vt:lpstr>
      <vt:lpstr>Monthly Outlook on Resource Adequacy (MORA)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565</cp:revision>
  <cp:lastPrinted>2023-12-05T17:18:47Z</cp:lastPrinted>
  <dcterms:created xsi:type="dcterms:W3CDTF">2016-01-21T15:20:31Z</dcterms:created>
  <dcterms:modified xsi:type="dcterms:W3CDTF">2024-02-16T15:35:46Z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0x010100F1E67F4EE16A18419FE01514384CC1F9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2023-08-04T16:54:14Z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05750a31-42b5-44cb-8b8d-40f3e890957c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ediaServiceImageTags">
    <vt:lpwstr/>
  </property>
</Properties>
</file>