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317" r:id="rId7"/>
    <p:sldId id="340" r:id="rId8"/>
    <p:sldId id="341" r:id="rId9"/>
    <p:sldId id="333" r:id="rId10"/>
    <p:sldId id="328" r:id="rId11"/>
    <p:sldId id="301" r:id="rId12"/>
    <p:sldId id="327" r:id="rId13"/>
    <p:sldId id="329" r:id="rId14"/>
    <p:sldId id="330" r:id="rId15"/>
    <p:sldId id="339" r:id="rId16"/>
    <p:sldId id="33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174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2/14/2024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6/22/23</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677656"/>
          </a:xfrm>
          <a:prstGeom prst="rect">
            <a:avLst/>
          </a:prstGeom>
          <a:noFill/>
        </p:spPr>
        <p:txBody>
          <a:bodyPr wrap="square" rtlCol="0">
            <a:spAutoFit/>
          </a:bodyPr>
          <a:lstStyle/>
          <a:p>
            <a:r>
              <a:rPr lang="en-US" sz="2000" b="1" dirty="0">
                <a:solidFill>
                  <a:schemeClr val="tx2"/>
                </a:solidFill>
              </a:rPr>
              <a:t>ERCOT Workshop</a:t>
            </a:r>
          </a:p>
          <a:p>
            <a:r>
              <a:rPr lang="en-US" sz="2000" b="1" dirty="0">
                <a:solidFill>
                  <a:schemeClr val="tx2"/>
                </a:solidFill>
              </a:rPr>
              <a:t>RTC+B: Modifications to RUC Capacity Short Calculations</a:t>
            </a:r>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a:p>
            <a:r>
              <a:rPr lang="en-US" dirty="0">
                <a:solidFill>
                  <a:schemeClr val="tx2"/>
                </a:solidFill>
              </a:rPr>
              <a:t>February 19, 2024</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5: QSE with ESR has RRS-PFR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1476338919"/>
              </p:ext>
            </p:extLst>
          </p:nvPr>
        </p:nvGraphicFramePr>
        <p:xfrm>
          <a:off x="283373" y="809820"/>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186521704"/>
              </p:ext>
            </p:extLst>
          </p:nvPr>
        </p:nvGraphicFramePr>
        <p:xfrm>
          <a:off x="277678" y="2167465"/>
          <a:ext cx="6180645" cy="1352550"/>
        </p:xfrm>
        <a:graphic>
          <a:graphicData uri="http://schemas.openxmlformats.org/drawingml/2006/table">
            <a:tbl>
              <a:tblPr firstRow="1" bandRow="1">
                <a:tableStyleId>{5C22544A-7EE6-4342-B048-85BDC9FD1C3A}</a:tableStyleId>
              </a:tblPr>
              <a:tblGrid>
                <a:gridCol w="431457">
                  <a:extLst>
                    <a:ext uri="{9D8B030D-6E8A-4147-A177-3AD203B41FA5}">
                      <a16:colId xmlns:a16="http://schemas.microsoft.com/office/drawing/2014/main" val="3235458324"/>
                    </a:ext>
                  </a:extLst>
                </a:gridCol>
                <a:gridCol w="431457">
                  <a:extLst>
                    <a:ext uri="{9D8B030D-6E8A-4147-A177-3AD203B41FA5}">
                      <a16:colId xmlns:a16="http://schemas.microsoft.com/office/drawing/2014/main" val="1289003559"/>
                    </a:ext>
                  </a:extLst>
                </a:gridCol>
                <a:gridCol w="431457">
                  <a:extLst>
                    <a:ext uri="{9D8B030D-6E8A-4147-A177-3AD203B41FA5}">
                      <a16:colId xmlns:a16="http://schemas.microsoft.com/office/drawing/2014/main" val="3487074095"/>
                    </a:ext>
                  </a:extLst>
                </a:gridCol>
                <a:gridCol w="431457">
                  <a:extLst>
                    <a:ext uri="{9D8B030D-6E8A-4147-A177-3AD203B41FA5}">
                      <a16:colId xmlns:a16="http://schemas.microsoft.com/office/drawing/2014/main" val="553692891"/>
                    </a:ext>
                  </a:extLst>
                </a:gridCol>
                <a:gridCol w="431457">
                  <a:extLst>
                    <a:ext uri="{9D8B030D-6E8A-4147-A177-3AD203B41FA5}">
                      <a16:colId xmlns:a16="http://schemas.microsoft.com/office/drawing/2014/main" val="3922277380"/>
                    </a:ext>
                  </a:extLst>
                </a:gridCol>
                <a:gridCol w="457200">
                  <a:extLst>
                    <a:ext uri="{9D8B030D-6E8A-4147-A177-3AD203B41FA5}">
                      <a16:colId xmlns:a16="http://schemas.microsoft.com/office/drawing/2014/main" val="3015645169"/>
                    </a:ext>
                  </a:extLst>
                </a:gridCol>
                <a:gridCol w="548640">
                  <a:extLst>
                    <a:ext uri="{9D8B030D-6E8A-4147-A177-3AD203B41FA5}">
                      <a16:colId xmlns:a16="http://schemas.microsoft.com/office/drawing/2014/main" val="3641832752"/>
                    </a:ext>
                  </a:extLst>
                </a:gridCol>
                <a:gridCol w="548640">
                  <a:extLst>
                    <a:ext uri="{9D8B030D-6E8A-4147-A177-3AD203B41FA5}">
                      <a16:colId xmlns:a16="http://schemas.microsoft.com/office/drawing/2014/main" val="2428934304"/>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10">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FFR (MW)</a:t>
                      </a:r>
                    </a:p>
                  </a:txBody>
                  <a:tcPr marL="45720" marR="45720"/>
                </a:tc>
                <a:tc>
                  <a:txBody>
                    <a:bodyPr/>
                    <a:lstStyle/>
                    <a:p>
                      <a:r>
                        <a:rPr lang="en-US" sz="1000" dirty="0"/>
                        <a:t>Qual.</a:t>
                      </a:r>
                    </a:p>
                    <a:p>
                      <a:r>
                        <a:rPr lang="en-US" sz="1000" dirty="0"/>
                        <a:t>PFR (MW)</a:t>
                      </a:r>
                    </a:p>
                  </a:txBody>
                  <a:tcPr marL="45720" marR="45720"/>
                </a:tc>
                <a:tc>
                  <a:txBody>
                    <a:bodyPr/>
                    <a:lstStyle/>
                    <a:p>
                      <a:r>
                        <a:rPr lang="en-US" sz="1000" dirty="0"/>
                        <a:t>Qual.</a:t>
                      </a:r>
                    </a:p>
                    <a:p>
                      <a:r>
                        <a:rPr lang="en-US" sz="1000" dirty="0"/>
                        <a:t>ECRS (MW)</a:t>
                      </a:r>
                    </a:p>
                  </a:txBody>
                  <a:tcPr marL="45720" marR="45720"/>
                </a:tc>
                <a:tc>
                  <a:txBody>
                    <a:bodyPr/>
                    <a:lstStyle/>
                    <a:p>
                      <a:r>
                        <a:rPr lang="en-US" sz="1000" dirty="0"/>
                        <a:t>HBSOC (h)</a:t>
                      </a:r>
                    </a:p>
                    <a:p>
                      <a:r>
                        <a:rPr lang="en-US" sz="1000" dirty="0"/>
                        <a:t>(MWh)</a:t>
                      </a:r>
                    </a:p>
                  </a:txBody>
                  <a:tcPr marL="45720" marR="45720"/>
                </a:tc>
                <a:tc>
                  <a:txBody>
                    <a:bodyPr/>
                    <a:lstStyle/>
                    <a:p>
                      <a:r>
                        <a:rPr lang="en-US" sz="1000" dirty="0"/>
                        <a:t>HBSOC (h+1)</a:t>
                      </a:r>
                    </a:p>
                    <a:p>
                      <a:r>
                        <a:rPr lang="en-US" sz="1000" dirty="0"/>
                        <a:t>(MWh)</a:t>
                      </a:r>
                    </a:p>
                  </a:txBody>
                  <a:tcPr marL="45720" marR="45720"/>
                </a:tc>
                <a:tc>
                  <a:txBody>
                    <a:bodyPr/>
                    <a:lstStyle/>
                    <a:p>
                      <a:r>
                        <a:rPr lang="en-US" sz="1000" dirty="0"/>
                        <a:t>ASMWCAPABILITY </a:t>
                      </a:r>
                      <a:r>
                        <a:rPr lang="en-US" sz="1000" baseline="-25000" dirty="0" err="1"/>
                        <a:t>ruc,q,h,PFR,ESR</a:t>
                      </a:r>
                      <a:r>
                        <a:rPr lang="en-US" sz="1000" dirty="0"/>
                        <a:t> </a:t>
                      </a:r>
                    </a:p>
                    <a:p>
                      <a:r>
                        <a:rPr lang="en-US" sz="1000" dirty="0"/>
                        <a:t>(MW)</a:t>
                      </a:r>
                    </a:p>
                  </a:txBody>
                  <a:tcPr marL="45720" marR="45720"/>
                </a:tc>
                <a:tc>
                  <a:txBody>
                    <a:bodyPr/>
                    <a:lstStyle/>
                    <a:p>
                      <a:r>
                        <a:rPr lang="en-US" sz="1000" dirty="0"/>
                        <a:t>ASMWCAPUSED </a:t>
                      </a:r>
                      <a:r>
                        <a:rPr lang="en-US" sz="1000" strike="noStrike" baseline="-25000" dirty="0" err="1"/>
                        <a:t>ruc,q,h,PFR,ESR</a:t>
                      </a:r>
                      <a:r>
                        <a:rPr lang="en-US" sz="1000" dirty="0"/>
                        <a:t> </a:t>
                      </a:r>
                    </a:p>
                    <a:p>
                      <a:r>
                        <a:rPr lang="en-US" sz="1000" dirty="0"/>
                        <a:t>(MW)</a:t>
                      </a:r>
                    </a:p>
                  </a:txBody>
                  <a:tcPr marL="45720" marR="45720"/>
                </a:tc>
                <a:extLst>
                  <a:ext uri="{0D108BD9-81ED-4DB2-BD59-A6C34878D82A}">
                    <a16:rowId xmlns:a16="http://schemas.microsoft.com/office/drawing/2014/main" val="4178506005"/>
                  </a:ext>
                </a:extLst>
              </a:tr>
              <a:tr h="274320">
                <a:tc>
                  <a:txBody>
                    <a:bodyPr/>
                    <a:lstStyle/>
                    <a:p>
                      <a:r>
                        <a:rPr lang="en-US" sz="1000" dirty="0"/>
                        <a:t>ESR</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1905000" y="5731943"/>
            <a:ext cx="6934200" cy="738664"/>
          </a:xfrm>
          <a:prstGeom prst="rect">
            <a:avLst/>
          </a:prstGeom>
          <a:noFill/>
        </p:spPr>
        <p:txBody>
          <a:bodyPr wrap="square" rtlCol="0">
            <a:spAutoFit/>
          </a:bodyPr>
          <a:lstStyle/>
          <a:p>
            <a:r>
              <a:rPr lang="en-US" sz="1400" dirty="0"/>
              <a:t>Summary: </a:t>
            </a:r>
          </a:p>
          <a:p>
            <a:pPr marL="342900" indent="-342900">
              <a:buAutoNum type="alphaLcParenR"/>
            </a:pPr>
            <a:r>
              <a:rPr lang="en-US" sz="1400" dirty="0"/>
              <a:t>QSE is short by 100 MW charging. The 100 MW charging required is not backed by MW Energy Purchase</a:t>
            </a:r>
          </a:p>
        </p:txBody>
      </p:sp>
      <p:graphicFrame>
        <p:nvGraphicFramePr>
          <p:cNvPr id="11" name="Table 10">
            <a:extLst>
              <a:ext uri="{FF2B5EF4-FFF2-40B4-BE49-F238E27FC236}">
                <a16:creationId xmlns:a16="http://schemas.microsoft.com/office/drawing/2014/main" id="{A0A70A81-0A08-83C7-46AB-84D902D1D8AA}"/>
              </a:ext>
            </a:extLst>
          </p:cNvPr>
          <p:cNvGraphicFramePr>
            <a:graphicFrameLocks noGrp="1"/>
          </p:cNvGraphicFramePr>
          <p:nvPr>
            <p:extLst>
              <p:ext uri="{D42A27DB-BD31-4B8C-83A1-F6EECF244321}">
                <p14:modId xmlns:p14="http://schemas.microsoft.com/office/powerpoint/2010/main" val="499511862"/>
              </p:ext>
            </p:extLst>
          </p:nvPr>
        </p:nvGraphicFramePr>
        <p:xfrm>
          <a:off x="277678" y="4354758"/>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highlight>
                            <a:srgbClr val="FFFF00"/>
                          </a:highlight>
                        </a:rPr>
                        <a:t>100</a:t>
                      </a:r>
                    </a:p>
                  </a:txBody>
                  <a:tcPr marL="45720" marR="45720"/>
                </a:tc>
                <a:tc>
                  <a:txBody>
                    <a:bodyPr/>
                    <a:lstStyle/>
                    <a:p>
                      <a:r>
                        <a:rPr lang="en-US" sz="1000" dirty="0">
                          <a:highlight>
                            <a:srgbClr val="FFFF00"/>
                          </a:highlight>
                        </a:rPr>
                        <a:t>100</a:t>
                      </a:r>
                    </a:p>
                  </a:txBody>
                  <a:tcPr marL="45720" marR="45720"/>
                </a:tc>
                <a:extLst>
                  <a:ext uri="{0D108BD9-81ED-4DB2-BD59-A6C34878D82A}">
                    <a16:rowId xmlns:a16="http://schemas.microsoft.com/office/drawing/2014/main" val="1744737214"/>
                  </a:ext>
                </a:extLst>
              </a:tr>
            </a:tbl>
          </a:graphicData>
        </a:graphic>
      </p:graphicFrame>
      <p:sp>
        <p:nvSpPr>
          <p:cNvPr id="9" name="TextBox 8">
            <a:extLst>
              <a:ext uri="{FF2B5EF4-FFF2-40B4-BE49-F238E27FC236}">
                <a16:creationId xmlns:a16="http://schemas.microsoft.com/office/drawing/2014/main" id="{7A4DFC10-097E-1ADA-893F-48640B0F4B9E}"/>
              </a:ext>
            </a:extLst>
          </p:cNvPr>
          <p:cNvSpPr txBox="1"/>
          <p:nvPr/>
        </p:nvSpPr>
        <p:spPr>
          <a:xfrm>
            <a:off x="2857500" y="3551075"/>
            <a:ext cx="5334000" cy="738664"/>
          </a:xfrm>
          <a:prstGeom prst="rect">
            <a:avLst/>
          </a:prstGeom>
          <a:noFill/>
          <a:ln>
            <a:solidFill>
              <a:schemeClr val="accent1"/>
            </a:solidFill>
          </a:ln>
        </p:spPr>
        <p:txBody>
          <a:bodyPr wrap="square" rtlCol="0">
            <a:spAutoFit/>
          </a:bodyPr>
          <a:lstStyle/>
          <a:p>
            <a:r>
              <a:rPr lang="en-US" sz="1400" dirty="0"/>
              <a:t>All AS Deployment Factors = 1 except PFR Deployment Factor=0</a:t>
            </a:r>
          </a:p>
          <a:p>
            <a:r>
              <a:rPr lang="en-US" sz="1400" dirty="0"/>
              <a:t>FFR Duration = 0.25 hour</a:t>
            </a:r>
          </a:p>
          <a:p>
            <a:r>
              <a:rPr lang="en-US" sz="1400" dirty="0"/>
              <a:t>Energy, RU, RD, RRS-PFR, ECRS, NSPIN Duration = 1 hour</a:t>
            </a:r>
          </a:p>
        </p:txBody>
      </p:sp>
    </p:spTree>
    <p:extLst>
      <p:ext uri="{BB962C8B-B14F-4D97-AF65-F5344CB8AC3E}">
        <p14:creationId xmlns:p14="http://schemas.microsoft.com/office/powerpoint/2010/main" val="150796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6: QSE with ESR has RRS-FFR, RRS-PFR, ECRSS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nvGraphicFramePr>
        <p:xfrm>
          <a:off x="283373" y="809820"/>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30</a:t>
                      </a:r>
                    </a:p>
                  </a:txBody>
                  <a:tcPr marL="45720" marR="45720"/>
                </a:tc>
                <a:tc>
                  <a:txBody>
                    <a:bodyPr/>
                    <a:lstStyle/>
                    <a:p>
                      <a:r>
                        <a:rPr lang="en-US" sz="1000" dirty="0"/>
                        <a:t>0</a:t>
                      </a:r>
                    </a:p>
                  </a:txBody>
                  <a:tcPr marL="45720" marR="45720"/>
                </a:tc>
                <a:tc>
                  <a:txBody>
                    <a:bodyPr/>
                    <a:lstStyle/>
                    <a:p>
                      <a:r>
                        <a:rPr lang="en-US" sz="1000" dirty="0"/>
                        <a:t>20</a:t>
                      </a:r>
                    </a:p>
                  </a:txBody>
                  <a:tcPr marL="45720" marR="45720"/>
                </a:tc>
                <a:tc>
                  <a:txBody>
                    <a:bodyPr/>
                    <a:lstStyle/>
                    <a:p>
                      <a:r>
                        <a:rPr lang="en-US" sz="1000" dirty="0"/>
                        <a:t>0</a:t>
                      </a:r>
                    </a:p>
                  </a:txBody>
                  <a:tcPr marL="45720" marR="45720"/>
                </a:tc>
                <a:tc>
                  <a:txBody>
                    <a:bodyPr/>
                    <a:lstStyle/>
                    <a:p>
                      <a:r>
                        <a:rPr lang="en-US" sz="1000" dirty="0"/>
                        <a:t>10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nvGraphicFramePr>
        <p:xfrm>
          <a:off x="277678" y="2167465"/>
          <a:ext cx="8649525" cy="1352550"/>
        </p:xfrm>
        <a:graphic>
          <a:graphicData uri="http://schemas.openxmlformats.org/drawingml/2006/table">
            <a:tbl>
              <a:tblPr firstRow="1" bandRow="1">
                <a:tableStyleId>{5C22544A-7EE6-4342-B048-85BDC9FD1C3A}</a:tableStyleId>
              </a:tblPr>
              <a:tblGrid>
                <a:gridCol w="431457">
                  <a:extLst>
                    <a:ext uri="{9D8B030D-6E8A-4147-A177-3AD203B41FA5}">
                      <a16:colId xmlns:a16="http://schemas.microsoft.com/office/drawing/2014/main" val="3235458324"/>
                    </a:ext>
                  </a:extLst>
                </a:gridCol>
                <a:gridCol w="431457">
                  <a:extLst>
                    <a:ext uri="{9D8B030D-6E8A-4147-A177-3AD203B41FA5}">
                      <a16:colId xmlns:a16="http://schemas.microsoft.com/office/drawing/2014/main" val="1289003559"/>
                    </a:ext>
                  </a:extLst>
                </a:gridCol>
                <a:gridCol w="431457">
                  <a:extLst>
                    <a:ext uri="{9D8B030D-6E8A-4147-A177-3AD203B41FA5}">
                      <a16:colId xmlns:a16="http://schemas.microsoft.com/office/drawing/2014/main" val="3487074095"/>
                    </a:ext>
                  </a:extLst>
                </a:gridCol>
                <a:gridCol w="431457">
                  <a:extLst>
                    <a:ext uri="{9D8B030D-6E8A-4147-A177-3AD203B41FA5}">
                      <a16:colId xmlns:a16="http://schemas.microsoft.com/office/drawing/2014/main" val="553692891"/>
                    </a:ext>
                  </a:extLst>
                </a:gridCol>
                <a:gridCol w="431457">
                  <a:extLst>
                    <a:ext uri="{9D8B030D-6E8A-4147-A177-3AD203B41FA5}">
                      <a16:colId xmlns:a16="http://schemas.microsoft.com/office/drawing/2014/main" val="3922277380"/>
                    </a:ext>
                  </a:extLst>
                </a:gridCol>
                <a:gridCol w="457200">
                  <a:extLst>
                    <a:ext uri="{9D8B030D-6E8A-4147-A177-3AD203B41FA5}">
                      <a16:colId xmlns:a16="http://schemas.microsoft.com/office/drawing/2014/main" val="3015645169"/>
                    </a:ext>
                  </a:extLst>
                </a:gridCol>
                <a:gridCol w="548640">
                  <a:extLst>
                    <a:ext uri="{9D8B030D-6E8A-4147-A177-3AD203B41FA5}">
                      <a16:colId xmlns:a16="http://schemas.microsoft.com/office/drawing/2014/main" val="3641832752"/>
                    </a:ext>
                  </a:extLst>
                </a:gridCol>
                <a:gridCol w="548640">
                  <a:extLst>
                    <a:ext uri="{9D8B030D-6E8A-4147-A177-3AD203B41FA5}">
                      <a16:colId xmlns:a16="http://schemas.microsoft.com/office/drawing/2014/main" val="2428934304"/>
                    </a:ext>
                  </a:extLst>
                </a:gridCol>
                <a:gridCol w="1280160">
                  <a:extLst>
                    <a:ext uri="{9D8B030D-6E8A-4147-A177-3AD203B41FA5}">
                      <a16:colId xmlns:a16="http://schemas.microsoft.com/office/drawing/2014/main" val="4082569567"/>
                    </a:ext>
                  </a:extLst>
                </a:gridCol>
                <a:gridCol w="1188720">
                  <a:extLst>
                    <a:ext uri="{9D8B030D-6E8A-4147-A177-3AD203B41FA5}">
                      <a16:colId xmlns:a16="http://schemas.microsoft.com/office/drawing/2014/main" val="3499910673"/>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12">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FFR (MW)</a:t>
                      </a:r>
                    </a:p>
                  </a:txBody>
                  <a:tcPr marL="45720" marR="45720"/>
                </a:tc>
                <a:tc>
                  <a:txBody>
                    <a:bodyPr/>
                    <a:lstStyle/>
                    <a:p>
                      <a:r>
                        <a:rPr lang="en-US" sz="1000" dirty="0"/>
                        <a:t>Qual.</a:t>
                      </a:r>
                    </a:p>
                    <a:p>
                      <a:r>
                        <a:rPr lang="en-US" sz="1000" dirty="0"/>
                        <a:t>PFR (MW)</a:t>
                      </a:r>
                    </a:p>
                  </a:txBody>
                  <a:tcPr marL="45720" marR="45720"/>
                </a:tc>
                <a:tc>
                  <a:txBody>
                    <a:bodyPr/>
                    <a:lstStyle/>
                    <a:p>
                      <a:r>
                        <a:rPr lang="en-US" sz="1000" dirty="0"/>
                        <a:t>Qual.</a:t>
                      </a:r>
                    </a:p>
                    <a:p>
                      <a:r>
                        <a:rPr lang="en-US" sz="1000" dirty="0"/>
                        <a:t>ECRS (MW)</a:t>
                      </a:r>
                    </a:p>
                  </a:txBody>
                  <a:tcPr marL="45720" marR="45720"/>
                </a:tc>
                <a:tc>
                  <a:txBody>
                    <a:bodyPr/>
                    <a:lstStyle/>
                    <a:p>
                      <a:r>
                        <a:rPr lang="en-US" sz="1000" dirty="0"/>
                        <a:t>HBSOC (h)</a:t>
                      </a:r>
                    </a:p>
                    <a:p>
                      <a:r>
                        <a:rPr lang="en-US" sz="1000" dirty="0"/>
                        <a:t>(MWh)</a:t>
                      </a:r>
                    </a:p>
                  </a:txBody>
                  <a:tcPr marL="45720" marR="45720"/>
                </a:tc>
                <a:tc>
                  <a:txBody>
                    <a:bodyPr/>
                    <a:lstStyle/>
                    <a:p>
                      <a:r>
                        <a:rPr lang="en-US" sz="1000" dirty="0"/>
                        <a:t>HBSOC (h+1)</a:t>
                      </a:r>
                    </a:p>
                    <a:p>
                      <a:r>
                        <a:rPr lang="en-US" sz="1000" dirty="0"/>
                        <a:t>(MWh)</a:t>
                      </a:r>
                    </a:p>
                  </a:txBody>
                  <a:tcPr marL="45720" marR="45720"/>
                </a:tc>
                <a:tc>
                  <a:txBody>
                    <a:bodyPr/>
                    <a:lstStyle/>
                    <a:p>
                      <a:r>
                        <a:rPr lang="en-US" sz="1000" dirty="0"/>
                        <a:t>ASMWCAPABILITY </a:t>
                      </a:r>
                      <a:r>
                        <a:rPr lang="en-US" sz="1000" baseline="-25000" dirty="0" err="1"/>
                        <a:t>ruc,q,h,FFR,ESR</a:t>
                      </a:r>
                      <a:r>
                        <a:rPr lang="en-US" sz="1000" dirty="0"/>
                        <a:t> </a:t>
                      </a:r>
                    </a:p>
                    <a:p>
                      <a:r>
                        <a:rPr lang="en-US" sz="1000" dirty="0"/>
                        <a:t>(MW)</a:t>
                      </a:r>
                    </a:p>
                  </a:txBody>
                  <a:tcPr marL="45720" marR="45720"/>
                </a:tc>
                <a:tc>
                  <a:txBody>
                    <a:bodyPr/>
                    <a:lstStyle/>
                    <a:p>
                      <a:r>
                        <a:rPr lang="en-US" sz="1000" dirty="0"/>
                        <a:t>ASMWCAPUSED </a:t>
                      </a:r>
                      <a:r>
                        <a:rPr lang="en-US" sz="1000" strike="noStrike" baseline="-25000" dirty="0" err="1"/>
                        <a:t>ruc,q,h,FFR,ESR</a:t>
                      </a:r>
                      <a:r>
                        <a:rPr lang="en-US" sz="1000" dirty="0"/>
                        <a:t> </a:t>
                      </a:r>
                    </a:p>
                    <a:p>
                      <a:r>
                        <a:rPr lang="en-US" sz="1000" dirty="0"/>
                        <a:t>(MW)</a:t>
                      </a:r>
                    </a:p>
                  </a:txBody>
                  <a:tcPr marL="45720" marR="45720"/>
                </a:tc>
                <a:tc>
                  <a:txBody>
                    <a:bodyPr/>
                    <a:lstStyle/>
                    <a:p>
                      <a:r>
                        <a:rPr lang="en-US" sz="1000" dirty="0"/>
                        <a:t>ASMWCAPABILITY </a:t>
                      </a:r>
                      <a:r>
                        <a:rPr lang="en-US" sz="1000" baseline="-25000" dirty="0" err="1"/>
                        <a:t>ruc,q,h,PFR,ESR</a:t>
                      </a:r>
                      <a:r>
                        <a:rPr lang="en-US" sz="1000" dirty="0"/>
                        <a:t> </a:t>
                      </a:r>
                    </a:p>
                    <a:p>
                      <a:r>
                        <a:rPr lang="en-US" sz="1000" dirty="0"/>
                        <a:t>(MW)</a:t>
                      </a:r>
                    </a:p>
                  </a:txBody>
                  <a:tcPr marL="45720" marR="45720"/>
                </a:tc>
                <a:tc>
                  <a:txBody>
                    <a:bodyPr/>
                    <a:lstStyle/>
                    <a:p>
                      <a:r>
                        <a:rPr lang="en-US" sz="1000" dirty="0"/>
                        <a:t>ASMWCAPUSED </a:t>
                      </a:r>
                      <a:r>
                        <a:rPr lang="en-US" sz="1000" strike="noStrike" baseline="-25000" dirty="0" err="1"/>
                        <a:t>ruc,q,h,PFR,ESR</a:t>
                      </a:r>
                      <a:r>
                        <a:rPr lang="en-US" sz="1000" dirty="0"/>
                        <a:t> </a:t>
                      </a:r>
                    </a:p>
                    <a:p>
                      <a:r>
                        <a:rPr lang="en-US" sz="1000" dirty="0"/>
                        <a:t>(MW)</a:t>
                      </a:r>
                    </a:p>
                  </a:txBody>
                  <a:tcPr marL="45720" marR="45720"/>
                </a:tc>
                <a:extLst>
                  <a:ext uri="{0D108BD9-81ED-4DB2-BD59-A6C34878D82A}">
                    <a16:rowId xmlns:a16="http://schemas.microsoft.com/office/drawing/2014/main" val="4178506005"/>
                  </a:ext>
                </a:extLst>
              </a:tr>
              <a:tr h="274320">
                <a:tc>
                  <a:txBody>
                    <a:bodyPr/>
                    <a:lstStyle/>
                    <a:p>
                      <a:r>
                        <a:rPr lang="en-US" sz="1000" dirty="0"/>
                        <a:t>ESR</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50</a:t>
                      </a:r>
                    </a:p>
                  </a:txBody>
                  <a:tcPr marL="45720" marR="45720"/>
                </a:tc>
                <a:tc>
                  <a:txBody>
                    <a:bodyPr/>
                    <a:lstStyle/>
                    <a:p>
                      <a:r>
                        <a:rPr lang="en-US" sz="1000" dirty="0"/>
                        <a:t>200</a:t>
                      </a:r>
                    </a:p>
                  </a:txBody>
                  <a:tcPr marL="45720" marR="45720"/>
                </a:tc>
                <a:tc>
                  <a:txBody>
                    <a:bodyPr/>
                    <a:lstStyle/>
                    <a:p>
                      <a:r>
                        <a:rPr lang="en-US" sz="1000" dirty="0"/>
                        <a:t>30</a:t>
                      </a:r>
                    </a:p>
                  </a:txBody>
                  <a:tcPr marL="45720" marR="45720"/>
                </a:tc>
                <a:tc>
                  <a:txBody>
                    <a:bodyPr/>
                    <a:lstStyle/>
                    <a:p>
                      <a:r>
                        <a:rPr lang="en-US" sz="1000" dirty="0"/>
                        <a:t>200</a:t>
                      </a:r>
                    </a:p>
                  </a:txBody>
                  <a:tcPr marL="45720" marR="45720"/>
                </a:tc>
                <a:tc>
                  <a:txBody>
                    <a:bodyPr/>
                    <a:lstStyle/>
                    <a:p>
                      <a:r>
                        <a:rPr lang="en-US" sz="1000" dirty="0"/>
                        <a:t>20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1905000" y="5731943"/>
            <a:ext cx="6934200" cy="523220"/>
          </a:xfrm>
          <a:prstGeom prst="rect">
            <a:avLst/>
          </a:prstGeom>
          <a:noFill/>
        </p:spPr>
        <p:txBody>
          <a:bodyPr wrap="square" rtlCol="0">
            <a:spAutoFit/>
          </a:bodyPr>
          <a:lstStyle/>
          <a:p>
            <a:r>
              <a:rPr lang="en-US" sz="1400" dirty="0"/>
              <a:t>Summary: </a:t>
            </a:r>
          </a:p>
          <a:p>
            <a:pPr marL="342900" indent="-342900">
              <a:buAutoNum type="alphaLcParenR"/>
            </a:pPr>
            <a:r>
              <a:rPr lang="en-US" sz="1400" dirty="0"/>
              <a:t>QSE is NOT short.</a:t>
            </a:r>
          </a:p>
        </p:txBody>
      </p:sp>
      <p:graphicFrame>
        <p:nvGraphicFramePr>
          <p:cNvPr id="6" name="Table 5">
            <a:extLst>
              <a:ext uri="{FF2B5EF4-FFF2-40B4-BE49-F238E27FC236}">
                <a16:creationId xmlns:a16="http://schemas.microsoft.com/office/drawing/2014/main" id="{5A0D3095-473A-ECA1-8977-5FE78C62AF76}"/>
              </a:ext>
            </a:extLst>
          </p:cNvPr>
          <p:cNvGraphicFramePr>
            <a:graphicFrameLocks noGrp="1"/>
          </p:cNvGraphicFramePr>
          <p:nvPr/>
        </p:nvGraphicFramePr>
        <p:xfrm>
          <a:off x="277678" y="3514920"/>
          <a:ext cx="2468880" cy="822960"/>
        </p:xfrm>
        <a:graphic>
          <a:graphicData uri="http://schemas.openxmlformats.org/drawingml/2006/table">
            <a:tbl>
              <a:tblPr bandRow="1">
                <a:tableStyleId>{5C22544A-7EE6-4342-B048-85BDC9FD1C3A}</a:tableStyleId>
              </a:tblPr>
              <a:tblGrid>
                <a:gridCol w="1280160">
                  <a:extLst>
                    <a:ext uri="{9D8B030D-6E8A-4147-A177-3AD203B41FA5}">
                      <a16:colId xmlns:a16="http://schemas.microsoft.com/office/drawing/2014/main" val="4082569567"/>
                    </a:ext>
                  </a:extLst>
                </a:gridCol>
                <a:gridCol w="1188720">
                  <a:extLst>
                    <a:ext uri="{9D8B030D-6E8A-4147-A177-3AD203B41FA5}">
                      <a16:colId xmlns:a16="http://schemas.microsoft.com/office/drawing/2014/main" val="3499910673"/>
                    </a:ext>
                  </a:extLst>
                </a:gridCol>
              </a:tblGrid>
              <a:tr h="548640">
                <a:tc>
                  <a:txBody>
                    <a:bodyPr/>
                    <a:lstStyle/>
                    <a:p>
                      <a:r>
                        <a:rPr lang="en-US" sz="1000" dirty="0"/>
                        <a:t>ASMWCAPABILITY </a:t>
                      </a:r>
                      <a:r>
                        <a:rPr lang="en-US" sz="1000" baseline="-25000" dirty="0" err="1"/>
                        <a:t>ruc,q,h,ecr,ESR</a:t>
                      </a:r>
                      <a:r>
                        <a:rPr lang="en-US" sz="1000" dirty="0"/>
                        <a:t> (MW)</a:t>
                      </a:r>
                    </a:p>
                  </a:txBody>
                  <a:tcPr marL="45720" marR="45720"/>
                </a:tc>
                <a:tc>
                  <a:txBody>
                    <a:bodyPr/>
                    <a:lstStyle/>
                    <a:p>
                      <a:r>
                        <a:rPr lang="en-US" sz="1000" dirty="0"/>
                        <a:t>ASMWCAPUSED </a:t>
                      </a:r>
                      <a:r>
                        <a:rPr lang="en-US" sz="1000" strike="noStrike" baseline="-25000" dirty="0" err="1"/>
                        <a:t>ruc,q,h,ecr,ESR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100</a:t>
                      </a:r>
                    </a:p>
                  </a:txBody>
                  <a:tcPr marL="45720" marR="45720"/>
                </a:tc>
                <a:tc>
                  <a:txBody>
                    <a:bodyPr/>
                    <a:lstStyle/>
                    <a:p>
                      <a:r>
                        <a:rPr lang="en-US" sz="1000" dirty="0"/>
                        <a:t>10</a:t>
                      </a:r>
                    </a:p>
                  </a:txBody>
                  <a:tcPr marL="45720" marR="45720"/>
                </a:tc>
                <a:extLst>
                  <a:ext uri="{0D108BD9-81ED-4DB2-BD59-A6C34878D82A}">
                    <a16:rowId xmlns:a16="http://schemas.microsoft.com/office/drawing/2014/main" val="1744737214"/>
                  </a:ext>
                </a:extLst>
              </a:tr>
            </a:tbl>
          </a:graphicData>
        </a:graphic>
      </p:graphicFrame>
      <p:graphicFrame>
        <p:nvGraphicFramePr>
          <p:cNvPr id="11" name="Table 10">
            <a:extLst>
              <a:ext uri="{FF2B5EF4-FFF2-40B4-BE49-F238E27FC236}">
                <a16:creationId xmlns:a16="http://schemas.microsoft.com/office/drawing/2014/main" id="{A0A70A81-0A08-83C7-46AB-84D902D1D8AA}"/>
              </a:ext>
            </a:extLst>
          </p:cNvPr>
          <p:cNvGraphicFramePr>
            <a:graphicFrameLocks noGrp="1"/>
          </p:cNvGraphicFramePr>
          <p:nvPr>
            <p:extLst>
              <p:ext uri="{D42A27DB-BD31-4B8C-83A1-F6EECF244321}">
                <p14:modId xmlns:p14="http://schemas.microsoft.com/office/powerpoint/2010/main" val="2156908539"/>
              </p:ext>
            </p:extLst>
          </p:nvPr>
        </p:nvGraphicFramePr>
        <p:xfrm>
          <a:off x="277678" y="4354758"/>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0</a:t>
                      </a:r>
                    </a:p>
                  </a:txBody>
                  <a:tcPr marL="45720" marR="45720"/>
                </a:tc>
                <a:tc>
                  <a:txBody>
                    <a:bodyPr/>
                    <a:lstStyle/>
                    <a:p>
                      <a:r>
                        <a:rPr lang="en-US" sz="1000" dirty="0"/>
                        <a:t>0</a:t>
                      </a:r>
                    </a:p>
                  </a:txBody>
                  <a:tcPr marL="45720" marR="45720"/>
                </a:tc>
                <a:tc>
                  <a:txBody>
                    <a:bodyPr/>
                    <a:lstStyle/>
                    <a:p>
                      <a:r>
                        <a:rPr lang="en-US" sz="1000" dirty="0"/>
                        <a:t>60</a:t>
                      </a:r>
                    </a:p>
                  </a:txBody>
                  <a:tcPr marL="45720" marR="45720"/>
                </a:tc>
                <a:tc>
                  <a:txBody>
                    <a:bodyPr/>
                    <a:lstStyle/>
                    <a:p>
                      <a:r>
                        <a:rPr lang="en-US" sz="1000" dirty="0"/>
                        <a:t>12.5</a:t>
                      </a:r>
                    </a:p>
                  </a:txBody>
                  <a:tcPr marL="45720" marR="45720"/>
                </a:tc>
                <a:tc>
                  <a:txBody>
                    <a:bodyPr/>
                    <a:lstStyle/>
                    <a:p>
                      <a:r>
                        <a:rPr lang="en-US" sz="1000" dirty="0"/>
                        <a:t>0</a:t>
                      </a:r>
                    </a:p>
                  </a:txBody>
                  <a:tcPr marL="45720" marR="45720"/>
                </a:tc>
                <a:tc>
                  <a:txBody>
                    <a:bodyPr/>
                    <a:lstStyle/>
                    <a:p>
                      <a:r>
                        <a:rPr lang="en-US" sz="1000" dirty="0"/>
                        <a:t>72.5</a:t>
                      </a:r>
                    </a:p>
                  </a:txBody>
                  <a:tcPr marL="45720" marR="45720"/>
                </a:tc>
                <a:tc>
                  <a:txBody>
                    <a:bodyPr/>
                    <a:lstStyle/>
                    <a:p>
                      <a:r>
                        <a:rPr lang="en-US" sz="1000" dirty="0"/>
                        <a:t>60</a:t>
                      </a:r>
                    </a:p>
                  </a:txBody>
                  <a:tcPr marL="45720" marR="45720"/>
                </a:tc>
                <a:tc>
                  <a:txBody>
                    <a:bodyPr/>
                    <a:lstStyle/>
                    <a:p>
                      <a:r>
                        <a:rPr lang="en-US" sz="1000" dirty="0">
                          <a:highlight>
                            <a:srgbClr val="FFFF00"/>
                          </a:highlight>
                        </a:rPr>
                        <a:t>0</a:t>
                      </a:r>
                    </a:p>
                  </a:txBody>
                  <a:tcPr marL="45720" marR="45720"/>
                </a:tc>
                <a:tc>
                  <a:txBody>
                    <a:bodyPr/>
                    <a:lstStyle/>
                    <a:p>
                      <a:r>
                        <a:rPr lang="en-US" sz="1000" dirty="0">
                          <a:highlight>
                            <a:srgbClr val="FFFF00"/>
                          </a:highlight>
                        </a:rPr>
                        <a:t>0</a:t>
                      </a:r>
                    </a:p>
                  </a:txBody>
                  <a:tcPr marL="45720" marR="45720"/>
                </a:tc>
                <a:extLst>
                  <a:ext uri="{0D108BD9-81ED-4DB2-BD59-A6C34878D82A}">
                    <a16:rowId xmlns:a16="http://schemas.microsoft.com/office/drawing/2014/main" val="1744737214"/>
                  </a:ext>
                </a:extLst>
              </a:tr>
            </a:tbl>
          </a:graphicData>
        </a:graphic>
      </p:graphicFrame>
      <p:sp>
        <p:nvSpPr>
          <p:cNvPr id="9" name="TextBox 8">
            <a:extLst>
              <a:ext uri="{FF2B5EF4-FFF2-40B4-BE49-F238E27FC236}">
                <a16:creationId xmlns:a16="http://schemas.microsoft.com/office/drawing/2014/main" id="{7A4DFC10-097E-1ADA-893F-48640B0F4B9E}"/>
              </a:ext>
            </a:extLst>
          </p:cNvPr>
          <p:cNvSpPr txBox="1"/>
          <p:nvPr/>
        </p:nvSpPr>
        <p:spPr>
          <a:xfrm>
            <a:off x="2971800" y="3571128"/>
            <a:ext cx="5334000" cy="738664"/>
          </a:xfrm>
          <a:prstGeom prst="rect">
            <a:avLst/>
          </a:prstGeom>
          <a:noFill/>
          <a:ln>
            <a:solidFill>
              <a:schemeClr val="accent1"/>
            </a:solidFill>
          </a:ln>
        </p:spPr>
        <p:txBody>
          <a:bodyPr wrap="square" rtlCol="0">
            <a:spAutoFit/>
          </a:bodyPr>
          <a:lstStyle/>
          <a:p>
            <a:r>
              <a:rPr lang="en-US" sz="1400" dirty="0"/>
              <a:t>All AS Deployment Factors = 1</a:t>
            </a:r>
          </a:p>
          <a:p>
            <a:r>
              <a:rPr lang="en-US" sz="1400" dirty="0"/>
              <a:t>FFR Duration = 0.25 hour</a:t>
            </a:r>
          </a:p>
          <a:p>
            <a:r>
              <a:rPr lang="en-US" sz="1400" dirty="0"/>
              <a:t>Energy, RU, RD, RRS-PFR, ECRS, NSPIN Duration = 1 hour</a:t>
            </a:r>
          </a:p>
        </p:txBody>
      </p:sp>
    </p:spTree>
    <p:extLst>
      <p:ext uri="{BB962C8B-B14F-4D97-AF65-F5344CB8AC3E}">
        <p14:creationId xmlns:p14="http://schemas.microsoft.com/office/powerpoint/2010/main" val="2724557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7: QSE with ESR has RRS-FFR, RRS-PFR, ECRSS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12</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1649028923"/>
              </p:ext>
            </p:extLst>
          </p:nvPr>
        </p:nvGraphicFramePr>
        <p:xfrm>
          <a:off x="283373" y="838200"/>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30</a:t>
                      </a:r>
                    </a:p>
                  </a:txBody>
                  <a:tcPr marL="45720" marR="45720"/>
                </a:tc>
                <a:tc>
                  <a:txBody>
                    <a:bodyPr/>
                    <a:lstStyle/>
                    <a:p>
                      <a:r>
                        <a:rPr lang="en-US" sz="1000" dirty="0"/>
                        <a:t>0</a:t>
                      </a:r>
                    </a:p>
                  </a:txBody>
                  <a:tcPr marL="45720" marR="45720"/>
                </a:tc>
                <a:tc>
                  <a:txBody>
                    <a:bodyPr/>
                    <a:lstStyle/>
                    <a:p>
                      <a:r>
                        <a:rPr lang="en-US" sz="1000" dirty="0"/>
                        <a:t>20</a:t>
                      </a:r>
                    </a:p>
                  </a:txBody>
                  <a:tcPr marL="45720" marR="45720"/>
                </a:tc>
                <a:tc>
                  <a:txBody>
                    <a:bodyPr/>
                    <a:lstStyle/>
                    <a:p>
                      <a:r>
                        <a:rPr lang="en-US" sz="1000" dirty="0"/>
                        <a:t>0</a:t>
                      </a:r>
                    </a:p>
                  </a:txBody>
                  <a:tcPr marL="45720" marR="45720"/>
                </a:tc>
                <a:tc>
                  <a:txBody>
                    <a:bodyPr/>
                    <a:lstStyle/>
                    <a:p>
                      <a:r>
                        <a:rPr lang="en-US" sz="1000" dirty="0"/>
                        <a:t>10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2208287720"/>
              </p:ext>
            </p:extLst>
          </p:nvPr>
        </p:nvGraphicFramePr>
        <p:xfrm>
          <a:off x="277678" y="2208645"/>
          <a:ext cx="8649525" cy="1352550"/>
        </p:xfrm>
        <a:graphic>
          <a:graphicData uri="http://schemas.openxmlformats.org/drawingml/2006/table">
            <a:tbl>
              <a:tblPr firstRow="1" bandRow="1">
                <a:tableStyleId>{5C22544A-7EE6-4342-B048-85BDC9FD1C3A}</a:tableStyleId>
              </a:tblPr>
              <a:tblGrid>
                <a:gridCol w="431457">
                  <a:extLst>
                    <a:ext uri="{9D8B030D-6E8A-4147-A177-3AD203B41FA5}">
                      <a16:colId xmlns:a16="http://schemas.microsoft.com/office/drawing/2014/main" val="3235458324"/>
                    </a:ext>
                  </a:extLst>
                </a:gridCol>
                <a:gridCol w="431457">
                  <a:extLst>
                    <a:ext uri="{9D8B030D-6E8A-4147-A177-3AD203B41FA5}">
                      <a16:colId xmlns:a16="http://schemas.microsoft.com/office/drawing/2014/main" val="1289003559"/>
                    </a:ext>
                  </a:extLst>
                </a:gridCol>
                <a:gridCol w="431457">
                  <a:extLst>
                    <a:ext uri="{9D8B030D-6E8A-4147-A177-3AD203B41FA5}">
                      <a16:colId xmlns:a16="http://schemas.microsoft.com/office/drawing/2014/main" val="3487074095"/>
                    </a:ext>
                  </a:extLst>
                </a:gridCol>
                <a:gridCol w="431457">
                  <a:extLst>
                    <a:ext uri="{9D8B030D-6E8A-4147-A177-3AD203B41FA5}">
                      <a16:colId xmlns:a16="http://schemas.microsoft.com/office/drawing/2014/main" val="553692891"/>
                    </a:ext>
                  </a:extLst>
                </a:gridCol>
                <a:gridCol w="431457">
                  <a:extLst>
                    <a:ext uri="{9D8B030D-6E8A-4147-A177-3AD203B41FA5}">
                      <a16:colId xmlns:a16="http://schemas.microsoft.com/office/drawing/2014/main" val="3922277380"/>
                    </a:ext>
                  </a:extLst>
                </a:gridCol>
                <a:gridCol w="457200">
                  <a:extLst>
                    <a:ext uri="{9D8B030D-6E8A-4147-A177-3AD203B41FA5}">
                      <a16:colId xmlns:a16="http://schemas.microsoft.com/office/drawing/2014/main" val="3015645169"/>
                    </a:ext>
                  </a:extLst>
                </a:gridCol>
                <a:gridCol w="548640">
                  <a:extLst>
                    <a:ext uri="{9D8B030D-6E8A-4147-A177-3AD203B41FA5}">
                      <a16:colId xmlns:a16="http://schemas.microsoft.com/office/drawing/2014/main" val="3641832752"/>
                    </a:ext>
                  </a:extLst>
                </a:gridCol>
                <a:gridCol w="548640">
                  <a:extLst>
                    <a:ext uri="{9D8B030D-6E8A-4147-A177-3AD203B41FA5}">
                      <a16:colId xmlns:a16="http://schemas.microsoft.com/office/drawing/2014/main" val="2428934304"/>
                    </a:ext>
                  </a:extLst>
                </a:gridCol>
                <a:gridCol w="1280160">
                  <a:extLst>
                    <a:ext uri="{9D8B030D-6E8A-4147-A177-3AD203B41FA5}">
                      <a16:colId xmlns:a16="http://schemas.microsoft.com/office/drawing/2014/main" val="4082569567"/>
                    </a:ext>
                  </a:extLst>
                </a:gridCol>
                <a:gridCol w="1188720">
                  <a:extLst>
                    <a:ext uri="{9D8B030D-6E8A-4147-A177-3AD203B41FA5}">
                      <a16:colId xmlns:a16="http://schemas.microsoft.com/office/drawing/2014/main" val="3499910673"/>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12">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FFR (MW)</a:t>
                      </a:r>
                    </a:p>
                  </a:txBody>
                  <a:tcPr marL="45720" marR="45720"/>
                </a:tc>
                <a:tc>
                  <a:txBody>
                    <a:bodyPr/>
                    <a:lstStyle/>
                    <a:p>
                      <a:r>
                        <a:rPr lang="en-US" sz="1000" dirty="0"/>
                        <a:t>Qual.</a:t>
                      </a:r>
                    </a:p>
                    <a:p>
                      <a:r>
                        <a:rPr lang="en-US" sz="1000" dirty="0"/>
                        <a:t>PFR (MW)</a:t>
                      </a:r>
                    </a:p>
                  </a:txBody>
                  <a:tcPr marL="45720" marR="45720"/>
                </a:tc>
                <a:tc>
                  <a:txBody>
                    <a:bodyPr/>
                    <a:lstStyle/>
                    <a:p>
                      <a:r>
                        <a:rPr lang="en-US" sz="1000" dirty="0"/>
                        <a:t>Qual.</a:t>
                      </a:r>
                    </a:p>
                    <a:p>
                      <a:r>
                        <a:rPr lang="en-US" sz="1000" dirty="0"/>
                        <a:t>ECRS (MW)</a:t>
                      </a:r>
                    </a:p>
                  </a:txBody>
                  <a:tcPr marL="45720" marR="45720"/>
                </a:tc>
                <a:tc>
                  <a:txBody>
                    <a:bodyPr/>
                    <a:lstStyle/>
                    <a:p>
                      <a:r>
                        <a:rPr lang="en-US" sz="1000" dirty="0"/>
                        <a:t>HBSOC (h)</a:t>
                      </a:r>
                    </a:p>
                    <a:p>
                      <a:r>
                        <a:rPr lang="en-US" sz="1000" dirty="0"/>
                        <a:t>(MWh)</a:t>
                      </a:r>
                    </a:p>
                  </a:txBody>
                  <a:tcPr marL="45720" marR="45720"/>
                </a:tc>
                <a:tc>
                  <a:txBody>
                    <a:bodyPr/>
                    <a:lstStyle/>
                    <a:p>
                      <a:r>
                        <a:rPr lang="en-US" sz="1000" dirty="0"/>
                        <a:t>HBSOC (h+1)</a:t>
                      </a:r>
                    </a:p>
                    <a:p>
                      <a:r>
                        <a:rPr lang="en-US" sz="1000" dirty="0"/>
                        <a:t>(MWh)</a:t>
                      </a:r>
                    </a:p>
                  </a:txBody>
                  <a:tcPr marL="45720" marR="45720"/>
                </a:tc>
                <a:tc>
                  <a:txBody>
                    <a:bodyPr/>
                    <a:lstStyle/>
                    <a:p>
                      <a:r>
                        <a:rPr lang="en-US" sz="1000" dirty="0"/>
                        <a:t>ASMWCAPABILITY </a:t>
                      </a:r>
                      <a:r>
                        <a:rPr lang="en-US" sz="1000" baseline="-25000" dirty="0" err="1"/>
                        <a:t>ruc,q,h,FFR,ESR</a:t>
                      </a:r>
                      <a:r>
                        <a:rPr lang="en-US" sz="1000" dirty="0"/>
                        <a:t> </a:t>
                      </a:r>
                    </a:p>
                    <a:p>
                      <a:r>
                        <a:rPr lang="en-US" sz="1000" dirty="0"/>
                        <a:t>(MW)</a:t>
                      </a:r>
                    </a:p>
                  </a:txBody>
                  <a:tcPr marL="45720" marR="45720"/>
                </a:tc>
                <a:tc>
                  <a:txBody>
                    <a:bodyPr/>
                    <a:lstStyle/>
                    <a:p>
                      <a:r>
                        <a:rPr lang="en-US" sz="1000" dirty="0"/>
                        <a:t>ASMWCAPUSED </a:t>
                      </a:r>
                      <a:r>
                        <a:rPr lang="en-US" sz="1000" strike="noStrike" baseline="-25000" dirty="0" err="1"/>
                        <a:t>ruc,q,h,FFR,ESR</a:t>
                      </a:r>
                      <a:r>
                        <a:rPr lang="en-US" sz="1000" dirty="0"/>
                        <a:t> </a:t>
                      </a:r>
                    </a:p>
                    <a:p>
                      <a:r>
                        <a:rPr lang="en-US" sz="1000" dirty="0"/>
                        <a:t>(MW)</a:t>
                      </a:r>
                    </a:p>
                  </a:txBody>
                  <a:tcPr marL="45720" marR="45720"/>
                </a:tc>
                <a:tc>
                  <a:txBody>
                    <a:bodyPr/>
                    <a:lstStyle/>
                    <a:p>
                      <a:r>
                        <a:rPr lang="en-US" sz="1000" dirty="0"/>
                        <a:t>ASMWCAPABILITY </a:t>
                      </a:r>
                      <a:r>
                        <a:rPr lang="en-US" sz="1000" baseline="-25000" dirty="0" err="1"/>
                        <a:t>ruc,q,h,PFR,ESR</a:t>
                      </a:r>
                      <a:r>
                        <a:rPr lang="en-US" sz="1000" dirty="0"/>
                        <a:t> </a:t>
                      </a:r>
                    </a:p>
                    <a:p>
                      <a:r>
                        <a:rPr lang="en-US" sz="1000" dirty="0"/>
                        <a:t>(MW)</a:t>
                      </a:r>
                    </a:p>
                  </a:txBody>
                  <a:tcPr marL="45720" marR="45720"/>
                </a:tc>
                <a:tc>
                  <a:txBody>
                    <a:bodyPr/>
                    <a:lstStyle/>
                    <a:p>
                      <a:r>
                        <a:rPr lang="en-US" sz="1000" dirty="0"/>
                        <a:t>ASMWCAPUSED </a:t>
                      </a:r>
                      <a:r>
                        <a:rPr lang="en-US" sz="1000" strike="noStrike" baseline="-25000" dirty="0" err="1"/>
                        <a:t>ruc,q,h,PFR,ESR</a:t>
                      </a:r>
                      <a:r>
                        <a:rPr lang="en-US" sz="1000" dirty="0"/>
                        <a:t> </a:t>
                      </a:r>
                    </a:p>
                    <a:p>
                      <a:r>
                        <a:rPr lang="en-US" sz="1000" dirty="0"/>
                        <a:t>(MW)</a:t>
                      </a:r>
                    </a:p>
                  </a:txBody>
                  <a:tcPr marL="45720" marR="45720"/>
                </a:tc>
                <a:extLst>
                  <a:ext uri="{0D108BD9-81ED-4DB2-BD59-A6C34878D82A}">
                    <a16:rowId xmlns:a16="http://schemas.microsoft.com/office/drawing/2014/main" val="4178506005"/>
                  </a:ext>
                </a:extLst>
              </a:tr>
              <a:tr h="274320">
                <a:tc>
                  <a:txBody>
                    <a:bodyPr/>
                    <a:lstStyle/>
                    <a:p>
                      <a:r>
                        <a:rPr lang="en-US" sz="1000" dirty="0"/>
                        <a:t>ESR</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70</a:t>
                      </a:r>
                    </a:p>
                  </a:txBody>
                  <a:tcPr marL="45720" marR="45720"/>
                </a:tc>
                <a:tc>
                  <a:txBody>
                    <a:bodyPr/>
                    <a:lstStyle/>
                    <a:p>
                      <a:r>
                        <a:rPr lang="en-US" sz="1000" dirty="0"/>
                        <a:t>200</a:t>
                      </a:r>
                    </a:p>
                  </a:txBody>
                  <a:tcPr marL="45720" marR="45720"/>
                </a:tc>
                <a:tc>
                  <a:txBody>
                    <a:bodyPr/>
                    <a:lstStyle/>
                    <a:p>
                      <a:r>
                        <a:rPr lang="en-US" sz="1000" dirty="0"/>
                        <a:t>30</a:t>
                      </a:r>
                    </a:p>
                  </a:txBody>
                  <a:tcPr marL="45720" marR="45720"/>
                </a:tc>
                <a:tc>
                  <a:txBody>
                    <a:bodyPr/>
                    <a:lstStyle/>
                    <a:p>
                      <a:r>
                        <a:rPr lang="en-US" sz="1000" dirty="0"/>
                        <a:t>200</a:t>
                      </a:r>
                    </a:p>
                  </a:txBody>
                  <a:tcPr marL="45720" marR="45720"/>
                </a:tc>
                <a:tc>
                  <a:txBody>
                    <a:bodyPr/>
                    <a:lstStyle/>
                    <a:p>
                      <a:r>
                        <a:rPr lang="en-US" sz="1000" dirty="0"/>
                        <a:t>20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2094491" y="5778509"/>
            <a:ext cx="6349010" cy="954107"/>
          </a:xfrm>
          <a:prstGeom prst="rect">
            <a:avLst/>
          </a:prstGeom>
          <a:noFill/>
        </p:spPr>
        <p:txBody>
          <a:bodyPr wrap="square" rtlCol="0">
            <a:spAutoFit/>
          </a:bodyPr>
          <a:lstStyle/>
          <a:p>
            <a:r>
              <a:rPr lang="en-US" sz="1400" dirty="0"/>
              <a:t>Summary: </a:t>
            </a:r>
          </a:p>
          <a:p>
            <a:r>
              <a:rPr lang="en-US" sz="1400" dirty="0"/>
              <a:t>a) QSE is short by 7.5 MW. The difference in HBSOC combined with AS Deployment Factors is not sufficient to support QSE AS position</a:t>
            </a:r>
          </a:p>
          <a:p>
            <a:r>
              <a:rPr lang="en-US" sz="1400" dirty="0"/>
              <a:t> </a:t>
            </a:r>
          </a:p>
        </p:txBody>
      </p:sp>
      <p:graphicFrame>
        <p:nvGraphicFramePr>
          <p:cNvPr id="6" name="Table 5">
            <a:extLst>
              <a:ext uri="{FF2B5EF4-FFF2-40B4-BE49-F238E27FC236}">
                <a16:creationId xmlns:a16="http://schemas.microsoft.com/office/drawing/2014/main" id="{5A0D3095-473A-ECA1-8977-5FE78C62AF76}"/>
              </a:ext>
            </a:extLst>
          </p:cNvPr>
          <p:cNvGraphicFramePr>
            <a:graphicFrameLocks noGrp="1"/>
          </p:cNvGraphicFramePr>
          <p:nvPr>
            <p:extLst>
              <p:ext uri="{D42A27DB-BD31-4B8C-83A1-F6EECF244321}">
                <p14:modId xmlns:p14="http://schemas.microsoft.com/office/powerpoint/2010/main" val="1793879734"/>
              </p:ext>
            </p:extLst>
          </p:nvPr>
        </p:nvGraphicFramePr>
        <p:xfrm>
          <a:off x="277678" y="3554268"/>
          <a:ext cx="2468880" cy="822960"/>
        </p:xfrm>
        <a:graphic>
          <a:graphicData uri="http://schemas.openxmlformats.org/drawingml/2006/table">
            <a:tbl>
              <a:tblPr bandRow="1">
                <a:tableStyleId>{5C22544A-7EE6-4342-B048-85BDC9FD1C3A}</a:tableStyleId>
              </a:tblPr>
              <a:tblGrid>
                <a:gridCol w="1280160">
                  <a:extLst>
                    <a:ext uri="{9D8B030D-6E8A-4147-A177-3AD203B41FA5}">
                      <a16:colId xmlns:a16="http://schemas.microsoft.com/office/drawing/2014/main" val="4082569567"/>
                    </a:ext>
                  </a:extLst>
                </a:gridCol>
                <a:gridCol w="1188720">
                  <a:extLst>
                    <a:ext uri="{9D8B030D-6E8A-4147-A177-3AD203B41FA5}">
                      <a16:colId xmlns:a16="http://schemas.microsoft.com/office/drawing/2014/main" val="3499910673"/>
                    </a:ext>
                  </a:extLst>
                </a:gridCol>
              </a:tblGrid>
              <a:tr h="548640">
                <a:tc>
                  <a:txBody>
                    <a:bodyPr/>
                    <a:lstStyle/>
                    <a:p>
                      <a:r>
                        <a:rPr lang="en-US" sz="1000" dirty="0"/>
                        <a:t>ASMWCAPABILITY </a:t>
                      </a:r>
                      <a:r>
                        <a:rPr lang="en-US" sz="1000" baseline="-25000" dirty="0" err="1"/>
                        <a:t>ruc,q,h,ecr,ESR</a:t>
                      </a:r>
                      <a:r>
                        <a:rPr lang="en-US" sz="1000" dirty="0"/>
                        <a:t> (MW)</a:t>
                      </a:r>
                    </a:p>
                  </a:txBody>
                  <a:tcPr marL="45720" marR="45720"/>
                </a:tc>
                <a:tc>
                  <a:txBody>
                    <a:bodyPr/>
                    <a:lstStyle/>
                    <a:p>
                      <a:r>
                        <a:rPr lang="en-US" sz="1000" dirty="0"/>
                        <a:t>ASMWCAPUSED </a:t>
                      </a:r>
                      <a:r>
                        <a:rPr lang="en-US" sz="1000" strike="noStrike" baseline="-25000" dirty="0" err="1"/>
                        <a:t>ruc,q,h,ecr,ESR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100</a:t>
                      </a:r>
                    </a:p>
                  </a:txBody>
                  <a:tcPr marL="45720" marR="45720"/>
                </a:tc>
                <a:tc>
                  <a:txBody>
                    <a:bodyPr/>
                    <a:lstStyle/>
                    <a:p>
                      <a:r>
                        <a:rPr lang="en-US" sz="1000" dirty="0"/>
                        <a:t>2.5</a:t>
                      </a:r>
                    </a:p>
                  </a:txBody>
                  <a:tcPr marL="45720" marR="45720"/>
                </a:tc>
                <a:extLst>
                  <a:ext uri="{0D108BD9-81ED-4DB2-BD59-A6C34878D82A}">
                    <a16:rowId xmlns:a16="http://schemas.microsoft.com/office/drawing/2014/main" val="1744737214"/>
                  </a:ext>
                </a:extLst>
              </a:tr>
            </a:tbl>
          </a:graphicData>
        </a:graphic>
      </p:graphicFrame>
      <p:graphicFrame>
        <p:nvGraphicFramePr>
          <p:cNvPr id="11" name="Table 10">
            <a:extLst>
              <a:ext uri="{FF2B5EF4-FFF2-40B4-BE49-F238E27FC236}">
                <a16:creationId xmlns:a16="http://schemas.microsoft.com/office/drawing/2014/main" id="{A0A70A81-0A08-83C7-46AB-84D902D1D8AA}"/>
              </a:ext>
            </a:extLst>
          </p:cNvPr>
          <p:cNvGraphicFramePr>
            <a:graphicFrameLocks noGrp="1"/>
          </p:cNvGraphicFramePr>
          <p:nvPr>
            <p:extLst>
              <p:ext uri="{D42A27DB-BD31-4B8C-83A1-F6EECF244321}">
                <p14:modId xmlns:p14="http://schemas.microsoft.com/office/powerpoint/2010/main" val="4152560954"/>
              </p:ext>
            </p:extLst>
          </p:nvPr>
        </p:nvGraphicFramePr>
        <p:xfrm>
          <a:off x="271041" y="4384891"/>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7.5</a:t>
                      </a:r>
                    </a:p>
                  </a:txBody>
                  <a:tcPr marL="45720" marR="45720"/>
                </a:tc>
                <a:tc>
                  <a:txBody>
                    <a:bodyPr/>
                    <a:lstStyle/>
                    <a:p>
                      <a:r>
                        <a:rPr lang="en-US" sz="1000" dirty="0"/>
                        <a:t>0</a:t>
                      </a:r>
                    </a:p>
                  </a:txBody>
                  <a:tcPr marL="45720" marR="45720"/>
                </a:tc>
                <a:tc>
                  <a:txBody>
                    <a:bodyPr/>
                    <a:lstStyle/>
                    <a:p>
                      <a:r>
                        <a:rPr lang="en-US" sz="1000" dirty="0"/>
                        <a:t>52.5</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52.5</a:t>
                      </a:r>
                    </a:p>
                  </a:txBody>
                  <a:tcPr marL="45720" marR="45720"/>
                </a:tc>
                <a:tc>
                  <a:txBody>
                    <a:bodyPr/>
                    <a:lstStyle/>
                    <a:p>
                      <a:r>
                        <a:rPr lang="en-US" sz="1000" dirty="0"/>
                        <a:t>60</a:t>
                      </a:r>
                    </a:p>
                  </a:txBody>
                  <a:tcPr marL="45720" marR="45720"/>
                </a:tc>
                <a:tc>
                  <a:txBody>
                    <a:bodyPr/>
                    <a:lstStyle/>
                    <a:p>
                      <a:r>
                        <a:rPr lang="en-US" sz="1000" dirty="0">
                          <a:highlight>
                            <a:srgbClr val="FFFF00"/>
                          </a:highlight>
                        </a:rPr>
                        <a:t>7.5</a:t>
                      </a:r>
                    </a:p>
                  </a:txBody>
                  <a:tcPr marL="45720" marR="45720"/>
                </a:tc>
                <a:tc>
                  <a:txBody>
                    <a:bodyPr/>
                    <a:lstStyle/>
                    <a:p>
                      <a:r>
                        <a:rPr lang="en-US" sz="1000" dirty="0">
                          <a:highlight>
                            <a:srgbClr val="FFFF00"/>
                          </a:highlight>
                        </a:rPr>
                        <a:t>7.5</a:t>
                      </a:r>
                    </a:p>
                  </a:txBody>
                  <a:tcPr marL="45720" marR="45720"/>
                </a:tc>
                <a:extLst>
                  <a:ext uri="{0D108BD9-81ED-4DB2-BD59-A6C34878D82A}">
                    <a16:rowId xmlns:a16="http://schemas.microsoft.com/office/drawing/2014/main" val="1744737214"/>
                  </a:ext>
                </a:extLst>
              </a:tr>
            </a:tbl>
          </a:graphicData>
        </a:graphic>
      </p:graphicFrame>
      <p:sp>
        <p:nvSpPr>
          <p:cNvPr id="9" name="TextBox 8">
            <a:extLst>
              <a:ext uri="{FF2B5EF4-FFF2-40B4-BE49-F238E27FC236}">
                <a16:creationId xmlns:a16="http://schemas.microsoft.com/office/drawing/2014/main" id="{4B7B0C5C-D53F-284A-9E98-2BF1F9529461}"/>
              </a:ext>
            </a:extLst>
          </p:cNvPr>
          <p:cNvSpPr txBox="1"/>
          <p:nvPr/>
        </p:nvSpPr>
        <p:spPr>
          <a:xfrm>
            <a:off x="2971800" y="3571128"/>
            <a:ext cx="5334000" cy="738664"/>
          </a:xfrm>
          <a:prstGeom prst="rect">
            <a:avLst/>
          </a:prstGeom>
          <a:noFill/>
          <a:ln>
            <a:solidFill>
              <a:schemeClr val="accent1"/>
            </a:solidFill>
          </a:ln>
        </p:spPr>
        <p:txBody>
          <a:bodyPr wrap="square" rtlCol="0">
            <a:spAutoFit/>
          </a:bodyPr>
          <a:lstStyle/>
          <a:p>
            <a:r>
              <a:rPr lang="en-US" sz="1400" dirty="0"/>
              <a:t>All AS Deployment Factors = 1</a:t>
            </a:r>
          </a:p>
          <a:p>
            <a:r>
              <a:rPr lang="en-US" sz="1400" dirty="0"/>
              <a:t>FFR Duration = 0.25 hour</a:t>
            </a:r>
          </a:p>
          <a:p>
            <a:r>
              <a:rPr lang="en-US" sz="1400" dirty="0"/>
              <a:t>RU, RD, RRS-PFR, ECRS, NSPIN Duration = 1 hour</a:t>
            </a:r>
          </a:p>
        </p:txBody>
      </p:sp>
    </p:spTree>
    <p:extLst>
      <p:ext uri="{BB962C8B-B14F-4D97-AF65-F5344CB8AC3E}">
        <p14:creationId xmlns:p14="http://schemas.microsoft.com/office/powerpoint/2010/main" val="55842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Background: RUC Capacity Short Calculation</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782782"/>
            <a:ext cx="8686800" cy="5052221"/>
          </a:xfrm>
        </p:spPr>
        <p:txBody>
          <a:bodyPr/>
          <a:lstStyle/>
          <a:p>
            <a:pPr marL="0" marR="0" indent="0">
              <a:spcBef>
                <a:spcPts val="0"/>
              </a:spcBef>
              <a:spcAft>
                <a:spcPts val="0"/>
              </a:spcAft>
              <a:buNone/>
            </a:pPr>
            <a:r>
              <a:rPr lang="en-US" sz="1800" dirty="0">
                <a:latin typeface="Calibri" panose="020F0502020204030204" pitchFamily="34" charset="0"/>
                <a:ea typeface="Times New Roman" panose="02020603050405020304" pitchFamily="18" charset="0"/>
              </a:rPr>
              <a:t>Under</a:t>
            </a:r>
            <a:r>
              <a:rPr lang="en-US" sz="1800" dirty="0">
                <a:effectLst/>
                <a:latin typeface="Calibri" panose="020F0502020204030204" pitchFamily="34" charset="0"/>
                <a:ea typeface="Times New Roman" panose="02020603050405020304" pitchFamily="18" charset="0"/>
              </a:rPr>
              <a:t> the RTC+B Project, the Reliability Unit Commitment (RUC) process is being modified to co-optimize energy and Ancillary Service (AS) procurements to meet the forecasted Load and AS requirements. </a:t>
            </a:r>
            <a:endParaRPr lang="en-US" sz="1800" dirty="0">
              <a:effectLst/>
              <a:latin typeface="Times New Roman" panose="02020603050405020304" pitchFamily="18" charset="0"/>
              <a:ea typeface="SimSun" panose="02010600030101010101" pitchFamily="2" charset="-122"/>
            </a:endParaRPr>
          </a:p>
          <a:p>
            <a:pPr marL="342900" marR="0" lvl="0" indent="-342900">
              <a:lnSpc>
                <a:spcPct val="115000"/>
              </a:lnSpc>
              <a:spcBef>
                <a:spcPts val="0"/>
              </a:spcBef>
              <a:spcAft>
                <a:spcPts val="0"/>
              </a:spcAft>
              <a:buFont typeface="+mj-lt"/>
              <a:buAutoNum type="alphaLcParenR"/>
            </a:pPr>
            <a:r>
              <a:rPr lang="en-US" sz="1800" dirty="0">
                <a:effectLst/>
                <a:latin typeface="Calibri" panose="020F0502020204030204" pitchFamily="34" charset="0"/>
                <a:ea typeface="Times New Roman" panose="02020603050405020304" pitchFamily="18" charset="0"/>
                <a:cs typeface="Calibri" panose="020F0502020204030204" pitchFamily="34" charset="0"/>
              </a:rPr>
              <a:t>The binding outputs of the RUC process (including ERCOT Operator approval) are commitment instructions to Generation Resources (GRs). RUC committed GRs are eligible for Make-Whole payments.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pPr>
            <a:r>
              <a:rPr lang="en-US" sz="1800" dirty="0">
                <a:effectLst/>
                <a:latin typeface="Calibri" panose="020F0502020204030204" pitchFamily="34" charset="0"/>
                <a:ea typeface="Times New Roman" panose="02020603050405020304" pitchFamily="18" charset="0"/>
                <a:cs typeface="Calibri" panose="020F0502020204030204" pitchFamily="34" charset="0"/>
              </a:rPr>
              <a:t>A RUC committed GR is eligible to receive Make-Whole payment if the revenues (from energy and AS) is less than the approved costs (for details, please refer Section 5 of the Nodal Protocols).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pPr>
            <a:r>
              <a:rPr lang="en-US" sz="1800" dirty="0">
                <a:effectLst/>
                <a:latin typeface="Calibri" panose="020F0502020204030204" pitchFamily="34" charset="0"/>
                <a:ea typeface="Times New Roman" panose="02020603050405020304" pitchFamily="18" charset="0"/>
                <a:cs typeface="Calibri" panose="020F0502020204030204" pitchFamily="34" charset="0"/>
              </a:rPr>
              <a:t>Under the RTC+B Project, the Make-Whole payments made to RUC committed GRs (cost of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RUCing</a:t>
            </a:r>
            <a:r>
              <a:rPr lang="en-US" sz="1800" dirty="0">
                <a:effectLst/>
                <a:latin typeface="Calibri" panose="020F0502020204030204" pitchFamily="34" charset="0"/>
                <a:ea typeface="Times New Roman" panose="02020603050405020304" pitchFamily="18" charset="0"/>
                <a:cs typeface="Calibri" panose="020F0502020204030204" pitchFamily="34" charset="0"/>
              </a:rPr>
              <a:t>” a GR), are recovered through Make-Whole Charges applied to QSEs in the following sequence: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800" dirty="0">
                <a:effectLst/>
                <a:latin typeface="Calibri" panose="020F0502020204030204" pitchFamily="34" charset="0"/>
                <a:ea typeface="Times New Roman" panose="02020603050405020304" pitchFamily="18" charset="0"/>
                <a:cs typeface="Calibri" panose="020F0502020204030204" pitchFamily="34" charset="0"/>
              </a:rPr>
              <a:t>First: QSEs that are short on energy or AS for the RUC committed hours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800" dirty="0">
                <a:effectLst/>
                <a:latin typeface="Calibri" panose="020F0502020204030204" pitchFamily="34" charset="0"/>
                <a:ea typeface="Times New Roman" panose="02020603050405020304" pitchFamily="18" charset="0"/>
                <a:cs typeface="Calibri" panose="020F0502020204030204" pitchFamily="34" charset="0"/>
              </a:rPr>
              <a:t>Then: If the charges collected from QSEs that are insufficient, then the remainder is collected from all QSEs on a Load Ratio Share (LRS) basis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Font typeface="+mj-lt"/>
              <a:buAutoNum type="alphaLcPeriod"/>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If there are </a:t>
            </a: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no RUC committed GRs</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for a particular hour, there is NO MAKE-WHOLE CHARGE to a QSE, even if that QSE is short on energy and/or AS for that hour. The QSE may receive energy and AS imbalance charges in Real-Time.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8401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Reasons for Modification to RUC Capacity Short Calcs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28600" y="990600"/>
            <a:ext cx="8686800" cy="5052221"/>
          </a:xfrm>
        </p:spPr>
        <p:txBody>
          <a:bodyPr/>
          <a:lstStyle/>
          <a:p>
            <a:pPr marL="0" marR="0" indent="0">
              <a:spcBef>
                <a:spcPts val="0"/>
              </a:spcBef>
              <a:spcAft>
                <a:spcPts val="0"/>
              </a:spcAft>
              <a:buNone/>
            </a:pPr>
            <a:r>
              <a:rPr lang="en-US" sz="1600" dirty="0">
                <a:effectLst/>
                <a:latin typeface="Calibri" panose="020F0502020204030204" pitchFamily="34" charset="0"/>
                <a:ea typeface="Times New Roman" panose="02020603050405020304" pitchFamily="18" charset="0"/>
              </a:rPr>
              <a:t>Currently approved RTC+B related protocols (NPRR1009, NPRR1014, NPRR1029, NPRR1032, and NPRR1139) has changes to incorporate QSE-level energy and AS shortage calculation.</a:t>
            </a:r>
            <a:endParaRPr lang="en-US" sz="1600" dirty="0">
              <a:effectLst/>
              <a:latin typeface="Times New Roman" panose="02020603050405020304" pitchFamily="18" charset="0"/>
              <a:ea typeface="SimSun" panose="02010600030101010101" pitchFamily="2" charset="-122"/>
            </a:endParaRPr>
          </a:p>
          <a:p>
            <a:pPr marL="0" marR="0" indent="0">
              <a:spcBef>
                <a:spcPts val="0"/>
              </a:spcBef>
              <a:spcAft>
                <a:spcPts val="0"/>
              </a:spcAft>
              <a:buNone/>
            </a:pPr>
            <a:r>
              <a:rPr lang="en-US" sz="1600" dirty="0">
                <a:effectLst/>
                <a:latin typeface="Calibri" panose="020F0502020204030204" pitchFamily="34" charset="0"/>
                <a:ea typeface="Times New Roman" panose="02020603050405020304" pitchFamily="18" charset="0"/>
              </a:rPr>
              <a:t> </a:t>
            </a:r>
            <a:endParaRPr lang="en-US" sz="1600" dirty="0">
              <a:effectLst/>
              <a:latin typeface="Times New Roman" panose="02020603050405020304" pitchFamily="18" charset="0"/>
              <a:ea typeface="SimSun" panose="02010600030101010101" pitchFamily="2" charset="-122"/>
            </a:endParaRPr>
          </a:p>
          <a:p>
            <a:pPr marL="0" marR="0" indent="0">
              <a:spcBef>
                <a:spcPts val="0"/>
              </a:spcBef>
              <a:spcAft>
                <a:spcPts val="0"/>
              </a:spcAft>
              <a:buNone/>
            </a:pPr>
            <a:r>
              <a:rPr lang="en-US" sz="1600" dirty="0">
                <a:effectLst/>
                <a:latin typeface="Calibri" panose="020F0502020204030204" pitchFamily="34" charset="0"/>
                <a:ea typeface="Times New Roman" panose="02020603050405020304" pitchFamily="18" charset="0"/>
              </a:rPr>
              <a:t>After the RTC+B Project was restarted, the NPRRs approved while the project was on hold (e.g., NPRR1093) were reviewed to analyze any impacts to the RTC+B Project. In this process the following items came up that impacted the RUC Capacity Short calculation:</a:t>
            </a:r>
            <a:endParaRPr lang="en-US" sz="16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SimSun" panose="02010600030101010101" pitchFamily="2" charset="-122"/>
                <a:cs typeface="Times New Roman" panose="02020603050405020304" pitchFamily="18" charset="0"/>
              </a:rPr>
              <a:t>Certain limitations in the approved RTC+B protocol changes:</a:t>
            </a:r>
            <a:endParaRPr lang="en-US" sz="1600" dirty="0">
              <a:effectLst/>
              <a:latin typeface="Times New Roman" panose="02020603050405020304" pitchFamily="18" charset="0"/>
              <a:ea typeface="SimSun" panose="02010600030101010101" pitchFamily="2" charset="-122"/>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SimSun" panose="02010600030101010101" pitchFamily="2" charset="-122"/>
                <a:cs typeface="Times New Roman" panose="02020603050405020304" pitchFamily="18" charset="0"/>
              </a:rPr>
              <a:t>AS subtypes were not originally considered. For example, a QSE with RRS-PFR position could cover it with UFR or FFR, which should not be allowed.</a:t>
            </a:r>
            <a:endParaRPr lang="en-US" sz="1600" dirty="0">
              <a:effectLst/>
              <a:latin typeface="Times New Roman" panose="02020603050405020304" pitchFamily="18" charset="0"/>
              <a:ea typeface="SimSun" panose="02010600030101010101" pitchFamily="2" charset="-122"/>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SimSun" panose="02010600030101010101" pitchFamily="2" charset="-122"/>
                <a:cs typeface="Times New Roman" panose="02020603050405020304" pitchFamily="18" charset="0"/>
              </a:rPr>
              <a:t>Logic for Reg-Down had a deficiency where it could be possible for the same Resource capacity to be used for Reg-Down as well as any other Up AS types/subtypes (Reg-Up, RRS-FFR,RRS-UFR,RRS-PFR, ECRSS, NSPINS).</a:t>
            </a:r>
            <a:endParaRPr lang="en-US" sz="1600" dirty="0">
              <a:effectLst/>
              <a:latin typeface="Times New Roman" panose="02020603050405020304" pitchFamily="18" charset="0"/>
              <a:ea typeface="SimSun" panose="02010600030101010101" pitchFamily="2" charset="-122"/>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SimSun" panose="02010600030101010101" pitchFamily="2" charset="-122"/>
                <a:cs typeface="Times New Roman" panose="02020603050405020304" pitchFamily="18" charset="0"/>
              </a:rPr>
              <a:t>Logic for an Energy Storage Resource (ESR) providing AS when charging.</a:t>
            </a:r>
            <a:endParaRPr lang="en-US" sz="16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SimSun" panose="02010600030101010101" pitchFamily="2" charset="-122"/>
                <a:cs typeface="Times New Roman" panose="02020603050405020304" pitchFamily="18" charset="0"/>
              </a:rPr>
              <a:t>The need to incorporate ESR SOC considerations based on NPRR 1204.</a:t>
            </a:r>
            <a:endParaRPr lang="en-US" sz="1600" dirty="0">
              <a:effectLst/>
              <a:latin typeface="Times New Roman" panose="02020603050405020304" pitchFamily="18" charset="0"/>
              <a:ea typeface="SimSun" panose="02010600030101010101" pitchFamily="2" charset="-122"/>
            </a:endParaRPr>
          </a:p>
          <a:p>
            <a:pPr marL="0" marR="0" indent="0">
              <a:spcBef>
                <a:spcPts val="0"/>
              </a:spcBef>
              <a:spcAft>
                <a:spcPts val="0"/>
              </a:spcAft>
              <a:buNone/>
            </a:pPr>
            <a:r>
              <a:rPr lang="en-US" sz="1600" dirty="0">
                <a:effectLst/>
                <a:latin typeface="Calibri" panose="020F0502020204030204" pitchFamily="34" charset="0"/>
                <a:ea typeface="Times New Roman" panose="02020603050405020304" pitchFamily="18" charset="0"/>
              </a:rPr>
              <a:t> </a:t>
            </a:r>
            <a:endParaRPr lang="en-US" sz="1600" dirty="0">
              <a:effectLst/>
              <a:latin typeface="Times New Roman" panose="02020603050405020304" pitchFamily="18" charset="0"/>
              <a:ea typeface="SimSun" panose="02010600030101010101" pitchFamily="2" charset="-122"/>
            </a:endParaRPr>
          </a:p>
          <a:p>
            <a:pPr marL="0" indent="0">
              <a:buNone/>
            </a:pPr>
            <a:r>
              <a:rPr lang="en-US" sz="1600" b="1" u="sng" dirty="0">
                <a:effectLst/>
                <a:latin typeface="Calibri" panose="020F0502020204030204" pitchFamily="34" charset="0"/>
                <a:ea typeface="Times New Roman" panose="02020603050405020304" pitchFamily="18" charset="0"/>
              </a:rPr>
              <a:t>An NPRR to modify the RUC Capacity Short calculations will be developed after discussions at RTCBTF.</a:t>
            </a:r>
            <a:endParaRPr lang="en-US" sz="2000" b="1" u="sng"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02758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Overview of Modification to RUC Capacity Short Calcs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902889"/>
            <a:ext cx="8686800" cy="5052221"/>
          </a:xfrm>
        </p:spPr>
        <p:txBody>
          <a:bodyPr/>
          <a:lstStyle/>
          <a:p>
            <a:pPr marL="0" marR="0" indent="0">
              <a:spcBef>
                <a:spcPts val="0"/>
              </a:spcBef>
              <a:spcAft>
                <a:spcPts val="0"/>
              </a:spcAft>
              <a:buNone/>
            </a:pPr>
            <a:r>
              <a:rPr lang="en-US" sz="1600" dirty="0">
                <a:effectLst/>
                <a:latin typeface="Calibri" panose="020F0502020204030204" pitchFamily="34" charset="0"/>
                <a:ea typeface="Times New Roman" panose="02020603050405020304" pitchFamily="18" charset="0"/>
              </a:rPr>
              <a:t>The modifications are to address the issues described in the previous slide</a:t>
            </a:r>
          </a:p>
          <a:p>
            <a:pPr marL="0" marR="0" indent="0">
              <a:spcBef>
                <a:spcPts val="0"/>
              </a:spcBef>
              <a:spcAft>
                <a:spcPts val="0"/>
              </a:spcAft>
              <a:buNone/>
            </a:pPr>
            <a:endParaRPr lang="en-US" sz="1600" dirty="0">
              <a:latin typeface="Calibri" panose="020F0502020204030204" pitchFamily="34" charset="0"/>
              <a:ea typeface="Times New Roman" panose="02020603050405020304" pitchFamily="18" charset="0"/>
            </a:endParaRPr>
          </a:p>
          <a:p>
            <a:pPr marL="0" marR="0" indent="0">
              <a:spcBef>
                <a:spcPts val="0"/>
              </a:spcBef>
              <a:spcAft>
                <a:spcPts val="0"/>
              </a:spcAft>
              <a:buNone/>
            </a:pPr>
            <a:r>
              <a:rPr lang="en-US" sz="1600" dirty="0">
                <a:effectLst/>
                <a:latin typeface="Calibri" panose="020F0502020204030204" pitchFamily="34" charset="0"/>
                <a:ea typeface="SimSun" panose="02010600030101010101" pitchFamily="2" charset="-122"/>
                <a:cs typeface="Calibri" panose="020F0502020204030204" pitchFamily="34" charset="0"/>
              </a:rPr>
              <a:t>The RUC Capacity Short calculation process, in basic terms, is just an accounting procedure. It determines, for a particular hour using information from a “RUC Snapshot” and information from an “end of the Adjustment Period Snapshot”, if the Resources in the QSE’s portfolio can cover the QSE’s energy and AS position for that particular hour.</a:t>
            </a:r>
          </a:p>
          <a:p>
            <a:pPr marL="0" marR="0" indent="0">
              <a:spcBef>
                <a:spcPts val="0"/>
              </a:spcBef>
              <a:spcAft>
                <a:spcPts val="0"/>
              </a:spcAft>
              <a:buNone/>
            </a:pPr>
            <a:r>
              <a:rPr lang="en-US" sz="1600" dirty="0">
                <a:effectLst/>
                <a:latin typeface="Calibri" panose="020F0502020204030204" pitchFamily="34" charset="0"/>
                <a:ea typeface="SimSun" panose="02010600030101010101" pitchFamily="2" charset="-122"/>
                <a:cs typeface="Calibri" panose="020F0502020204030204" pitchFamily="34" charset="0"/>
              </a:rPr>
              <a:t> </a:t>
            </a:r>
          </a:p>
          <a:p>
            <a:pPr marL="0" marR="0" indent="0">
              <a:spcBef>
                <a:spcPts val="0"/>
              </a:spcBef>
              <a:spcAft>
                <a:spcPts val="0"/>
              </a:spcAft>
              <a:buNone/>
            </a:pPr>
            <a:r>
              <a:rPr lang="en-US" sz="1600" dirty="0">
                <a:effectLst/>
                <a:latin typeface="Calibri" panose="020F0502020204030204" pitchFamily="34" charset="0"/>
                <a:ea typeface="SimSun" panose="02010600030101010101" pitchFamily="2" charset="-122"/>
                <a:cs typeface="Calibri" panose="020F0502020204030204" pitchFamily="34" charset="0"/>
              </a:rPr>
              <a:t>In summary, the structure of this section remains the same. However, some of the bill determinant calculations change.  The table below summarizes the changes to the grey box Section 5.7.4.1.1. </a:t>
            </a:r>
          </a:p>
          <a:p>
            <a:pPr marL="0" marR="0" indent="0">
              <a:spcBef>
                <a:spcPts val="0"/>
              </a:spcBef>
              <a:spcAft>
                <a:spcPts val="0"/>
              </a:spcAft>
              <a:buNone/>
            </a:pPr>
            <a:endParaRPr lang="en-US" sz="1600" dirty="0">
              <a:effectLst/>
              <a:latin typeface="Times New Roman" panose="02020603050405020304" pitchFamily="18" charset="0"/>
              <a:ea typeface="SimSun" panose="02010600030101010101" pitchFamily="2" charset="-122"/>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a:extLst>
              <a:ext uri="{FF2B5EF4-FFF2-40B4-BE49-F238E27FC236}">
                <a16:creationId xmlns:a16="http://schemas.microsoft.com/office/drawing/2014/main" id="{F4DCB596-CF4B-1452-FC2E-7C21F43BEAB5}"/>
              </a:ext>
            </a:extLst>
          </p:cNvPr>
          <p:cNvGraphicFramePr>
            <a:graphicFrameLocks noGrp="1"/>
          </p:cNvGraphicFramePr>
          <p:nvPr>
            <p:extLst>
              <p:ext uri="{D42A27DB-BD31-4B8C-83A1-F6EECF244321}">
                <p14:modId xmlns:p14="http://schemas.microsoft.com/office/powerpoint/2010/main" val="3422371022"/>
              </p:ext>
            </p:extLst>
          </p:nvPr>
        </p:nvGraphicFramePr>
        <p:xfrm>
          <a:off x="240890" y="3253363"/>
          <a:ext cx="8458200" cy="3341290"/>
        </p:xfrm>
        <a:graphic>
          <a:graphicData uri="http://schemas.openxmlformats.org/drawingml/2006/table">
            <a:tbl>
              <a:tblPr firstRow="1" firstCol="1" bandRow="1">
                <a:tableStyleId>{5C22544A-7EE6-4342-B048-85BDC9FD1C3A}</a:tableStyleId>
              </a:tblPr>
              <a:tblGrid>
                <a:gridCol w="1447799">
                  <a:extLst>
                    <a:ext uri="{9D8B030D-6E8A-4147-A177-3AD203B41FA5}">
                      <a16:colId xmlns:a16="http://schemas.microsoft.com/office/drawing/2014/main" val="4194083589"/>
                    </a:ext>
                  </a:extLst>
                </a:gridCol>
                <a:gridCol w="7010401">
                  <a:extLst>
                    <a:ext uri="{9D8B030D-6E8A-4147-A177-3AD203B41FA5}">
                      <a16:colId xmlns:a16="http://schemas.microsoft.com/office/drawing/2014/main" val="3926137029"/>
                    </a:ext>
                  </a:extLst>
                </a:gridCol>
              </a:tblGrid>
              <a:tr h="154768">
                <a:tc>
                  <a:txBody>
                    <a:bodyPr/>
                    <a:lstStyle/>
                    <a:p>
                      <a:pPr marL="0" marR="0">
                        <a:spcBef>
                          <a:spcPts val="0"/>
                        </a:spcBef>
                        <a:spcAft>
                          <a:spcPts val="0"/>
                        </a:spcAft>
                      </a:pPr>
                      <a:r>
                        <a:rPr lang="en-US" sz="1000" dirty="0">
                          <a:effectLst/>
                        </a:rPr>
                        <a:t>Section</a:t>
                      </a:r>
                      <a:endParaRPr lang="en-US" sz="1000" dirty="0">
                        <a:effectLst/>
                        <a:latin typeface="Times New Roman" panose="02020603050405020304" pitchFamily="18" charset="0"/>
                        <a:ea typeface="SimSun" panose="02010600030101010101" pitchFamily="2" charset="-122"/>
                      </a:endParaRPr>
                    </a:p>
                  </a:txBody>
                  <a:tcPr marL="58038" marR="58038" marT="0" marB="0"/>
                </a:tc>
                <a:tc>
                  <a:txBody>
                    <a:bodyPr/>
                    <a:lstStyle/>
                    <a:p>
                      <a:pPr marL="0" marR="0">
                        <a:spcBef>
                          <a:spcPts val="0"/>
                        </a:spcBef>
                        <a:spcAft>
                          <a:spcPts val="0"/>
                        </a:spcAft>
                      </a:pPr>
                      <a:r>
                        <a:rPr lang="en-US" sz="1000">
                          <a:effectLst/>
                        </a:rPr>
                        <a:t>Description of Proposed Change</a:t>
                      </a:r>
                      <a:endParaRPr lang="en-US" sz="1000">
                        <a:effectLst/>
                        <a:latin typeface="Times New Roman" panose="02020603050405020304" pitchFamily="18" charset="0"/>
                        <a:ea typeface="SimSun" panose="02010600030101010101" pitchFamily="2" charset="-122"/>
                      </a:endParaRPr>
                    </a:p>
                  </a:txBody>
                  <a:tcPr marL="58038" marR="58038" marT="0" marB="0"/>
                </a:tc>
                <a:extLst>
                  <a:ext uri="{0D108BD9-81ED-4DB2-BD59-A6C34878D82A}">
                    <a16:rowId xmlns:a16="http://schemas.microsoft.com/office/drawing/2014/main" val="4154182944"/>
                  </a:ext>
                </a:extLst>
              </a:tr>
              <a:tr h="1220007">
                <a:tc>
                  <a:txBody>
                    <a:bodyPr/>
                    <a:lstStyle/>
                    <a:p>
                      <a:pPr marL="0" marR="0">
                        <a:spcBef>
                          <a:spcPts val="0"/>
                        </a:spcBef>
                        <a:spcAft>
                          <a:spcPts val="0"/>
                        </a:spcAft>
                      </a:pPr>
                      <a:r>
                        <a:rPr lang="en-US" sz="1000" dirty="0">
                          <a:effectLst/>
                        </a:rPr>
                        <a:t> </a:t>
                      </a:r>
                    </a:p>
                    <a:p>
                      <a:pPr marL="0" marR="0">
                        <a:spcBef>
                          <a:spcPts val="0"/>
                        </a:spcBef>
                        <a:spcAft>
                          <a:spcPts val="0"/>
                        </a:spcAft>
                      </a:pPr>
                      <a:r>
                        <a:rPr lang="en-US" sz="1000" dirty="0">
                          <a:effectLst/>
                        </a:rPr>
                        <a:t>5.7.4.1.1 (11) and (14) : Ancillary Service Shortfall:</a:t>
                      </a:r>
                    </a:p>
                    <a:p>
                      <a:pPr marL="0" marR="0">
                        <a:spcBef>
                          <a:spcPts val="0"/>
                        </a:spcBef>
                        <a:spcAft>
                          <a:spcPts val="0"/>
                        </a:spcAft>
                      </a:pPr>
                      <a:r>
                        <a:rPr lang="en-US" sz="1000" dirty="0">
                          <a:effectLst/>
                        </a:rPr>
                        <a:t>@RUC snapshot and,</a:t>
                      </a:r>
                    </a:p>
                    <a:p>
                      <a:pPr marL="0" marR="0">
                        <a:spcBef>
                          <a:spcPts val="0"/>
                        </a:spcBef>
                        <a:spcAft>
                          <a:spcPts val="0"/>
                        </a:spcAft>
                      </a:pPr>
                      <a:r>
                        <a:rPr lang="en-US" sz="1000" dirty="0">
                          <a:effectLst/>
                        </a:rPr>
                        <a:t>@ end of Adjustment Period.</a:t>
                      </a:r>
                    </a:p>
                    <a:p>
                      <a:pPr marL="0" marR="0">
                        <a:spcBef>
                          <a:spcPts val="0"/>
                        </a:spcBef>
                        <a:spcAft>
                          <a:spcPts val="0"/>
                        </a:spcAft>
                      </a:pPr>
                      <a:r>
                        <a:rPr lang="en-US" sz="1000" dirty="0">
                          <a:effectLst/>
                        </a:rPr>
                        <a:t> </a:t>
                      </a:r>
                      <a:endParaRPr lang="en-US" sz="1000" dirty="0">
                        <a:effectLst/>
                        <a:latin typeface="Times New Roman" panose="02020603050405020304" pitchFamily="18" charset="0"/>
                        <a:ea typeface="SimSun" panose="02010600030101010101" pitchFamily="2" charset="-122"/>
                      </a:endParaRPr>
                    </a:p>
                  </a:txBody>
                  <a:tcPr marL="58038" marR="58038" marT="0" marB="0"/>
                </a:tc>
                <a:tc>
                  <a:txBody>
                    <a:bodyPr/>
                    <a:lstStyle/>
                    <a:p>
                      <a:pPr marL="0" marR="0">
                        <a:spcBef>
                          <a:spcPts val="0"/>
                        </a:spcBef>
                        <a:spcAft>
                          <a:spcPts val="0"/>
                        </a:spcAft>
                      </a:pPr>
                      <a:r>
                        <a:rPr lang="en-US" sz="1000" dirty="0">
                          <a:effectLst/>
                        </a:rPr>
                        <a:t>These two sections describe how the Ancillary Service (AS) shortfall in MW for a QSE is calculated according to the RUC Snapshot and, again, at the end of the Adjustment Period.</a:t>
                      </a:r>
                    </a:p>
                    <a:p>
                      <a:pPr marL="0" marR="0">
                        <a:spcBef>
                          <a:spcPts val="0"/>
                        </a:spcBef>
                        <a:spcAft>
                          <a:spcPts val="0"/>
                        </a:spcAft>
                      </a:pPr>
                      <a:r>
                        <a:rPr lang="en-US" sz="1000" dirty="0">
                          <a:effectLst/>
                        </a:rPr>
                        <a:t> </a:t>
                      </a:r>
                    </a:p>
                    <a:p>
                      <a:pPr marL="0" marR="0">
                        <a:spcBef>
                          <a:spcPts val="0"/>
                        </a:spcBef>
                        <a:spcAft>
                          <a:spcPts val="0"/>
                        </a:spcAft>
                      </a:pPr>
                      <a:r>
                        <a:rPr lang="en-US" sz="1000" dirty="0">
                          <a:effectLst/>
                        </a:rPr>
                        <a:t>Changes to section 5.7.4.1.1 (11) and (14):</a:t>
                      </a:r>
                    </a:p>
                    <a:p>
                      <a:pPr marL="342900" marR="0" lvl="0" indent="-342900">
                        <a:lnSpc>
                          <a:spcPct val="115000"/>
                        </a:lnSpc>
                        <a:spcBef>
                          <a:spcPts val="0"/>
                        </a:spcBef>
                        <a:spcAft>
                          <a:spcPts val="1000"/>
                        </a:spcAft>
                        <a:buFont typeface="Symbol" panose="05050102010706020507" pitchFamily="18" charset="2"/>
                        <a:buChar char=""/>
                      </a:pPr>
                      <a:r>
                        <a:rPr lang="en-US" sz="1000" dirty="0">
                          <a:effectLst/>
                        </a:rPr>
                        <a:t>RUCASFSNAP, RUCASFADJ: The procedure by which the AS  shortfall is calculated at the RUC Snapshot and at the end of the Adjustment Period will be revamped and is described in later sections.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038" marR="58038" marT="0" marB="0"/>
                </a:tc>
                <a:extLst>
                  <a:ext uri="{0D108BD9-81ED-4DB2-BD59-A6C34878D82A}">
                    <a16:rowId xmlns:a16="http://schemas.microsoft.com/office/drawing/2014/main" val="466016027"/>
                  </a:ext>
                </a:extLst>
              </a:tr>
              <a:tr h="1966515">
                <a:tc>
                  <a:txBody>
                    <a:bodyPr/>
                    <a:lstStyle/>
                    <a:p>
                      <a:pPr marL="0" marR="0">
                        <a:spcBef>
                          <a:spcPts val="0"/>
                        </a:spcBef>
                        <a:spcAft>
                          <a:spcPts val="0"/>
                        </a:spcAft>
                      </a:pPr>
                      <a:r>
                        <a:rPr lang="en-US" sz="1000" dirty="0">
                          <a:effectLst/>
                        </a:rPr>
                        <a:t> </a:t>
                      </a:r>
                    </a:p>
                    <a:p>
                      <a:pPr marL="0" marR="0">
                        <a:spcBef>
                          <a:spcPts val="0"/>
                        </a:spcBef>
                        <a:spcAft>
                          <a:spcPts val="0"/>
                        </a:spcAft>
                      </a:pPr>
                      <a:r>
                        <a:rPr lang="en-US" sz="1000" dirty="0">
                          <a:effectLst/>
                        </a:rPr>
                        <a:t>5.7.4.1.1 (10)  and (13) : Overall Shortfall :</a:t>
                      </a:r>
                    </a:p>
                    <a:p>
                      <a:pPr marL="0" marR="0">
                        <a:spcBef>
                          <a:spcPts val="0"/>
                        </a:spcBef>
                        <a:spcAft>
                          <a:spcPts val="0"/>
                        </a:spcAft>
                      </a:pPr>
                      <a:r>
                        <a:rPr lang="en-US" sz="1000" dirty="0">
                          <a:effectLst/>
                        </a:rPr>
                        <a:t>@RUC snapshot and,</a:t>
                      </a:r>
                    </a:p>
                    <a:p>
                      <a:pPr marL="0" marR="0">
                        <a:spcBef>
                          <a:spcPts val="0"/>
                        </a:spcBef>
                        <a:spcAft>
                          <a:spcPts val="0"/>
                        </a:spcAft>
                      </a:pPr>
                      <a:r>
                        <a:rPr lang="en-US" sz="1000" dirty="0">
                          <a:effectLst/>
                        </a:rPr>
                        <a:t>@ end of Adjustment Period.</a:t>
                      </a:r>
                    </a:p>
                    <a:p>
                      <a:pPr marL="0" marR="0">
                        <a:spcBef>
                          <a:spcPts val="0"/>
                        </a:spcBef>
                        <a:spcAft>
                          <a:spcPts val="0"/>
                        </a:spcAft>
                      </a:pPr>
                      <a:r>
                        <a:rPr lang="en-US" sz="1000" dirty="0">
                          <a:effectLst/>
                        </a:rPr>
                        <a:t> </a:t>
                      </a:r>
                      <a:endParaRPr lang="en-US" sz="1000" dirty="0">
                        <a:effectLst/>
                        <a:latin typeface="Times New Roman" panose="02020603050405020304" pitchFamily="18" charset="0"/>
                        <a:ea typeface="SimSun" panose="02010600030101010101" pitchFamily="2" charset="-122"/>
                      </a:endParaRPr>
                    </a:p>
                  </a:txBody>
                  <a:tcPr marL="58038" marR="58038" marT="0" marB="0"/>
                </a:tc>
                <a:tc>
                  <a:txBody>
                    <a:bodyPr/>
                    <a:lstStyle/>
                    <a:p>
                      <a:pPr marL="0" marR="0">
                        <a:spcBef>
                          <a:spcPts val="0"/>
                        </a:spcBef>
                        <a:spcAft>
                          <a:spcPts val="0"/>
                        </a:spcAft>
                      </a:pPr>
                      <a:r>
                        <a:rPr lang="en-US" sz="1000" dirty="0">
                          <a:effectLst/>
                        </a:rPr>
                        <a:t>These two sections describe how the overall shortfall in MW for a QSE is calculated according to the RUC Snapshot and, again,  at the end of the Adjustment Period.</a:t>
                      </a:r>
                    </a:p>
                    <a:p>
                      <a:pPr marL="0" marR="0">
                        <a:spcBef>
                          <a:spcPts val="0"/>
                        </a:spcBef>
                        <a:spcAft>
                          <a:spcPts val="0"/>
                        </a:spcAft>
                      </a:pPr>
                      <a:r>
                        <a:rPr lang="en-US" sz="1000" dirty="0">
                          <a:effectLst/>
                        </a:rPr>
                        <a:t> </a:t>
                      </a:r>
                    </a:p>
                    <a:p>
                      <a:pPr marL="0" marR="0">
                        <a:spcBef>
                          <a:spcPts val="0"/>
                        </a:spcBef>
                        <a:spcAft>
                          <a:spcPts val="0"/>
                        </a:spcAft>
                      </a:pPr>
                      <a:r>
                        <a:rPr lang="en-US" sz="1000" dirty="0">
                          <a:effectLst/>
                        </a:rPr>
                        <a:t>Changes to section 5.7.4.1.1 (10) and (13):</a:t>
                      </a:r>
                    </a:p>
                    <a:p>
                      <a:pPr marL="342900" marR="0" lvl="0" indent="-342900">
                        <a:lnSpc>
                          <a:spcPct val="115000"/>
                        </a:lnSpc>
                        <a:spcBef>
                          <a:spcPts val="0"/>
                        </a:spcBef>
                        <a:spcAft>
                          <a:spcPts val="0"/>
                        </a:spcAft>
                        <a:buFont typeface="Symbol" panose="05050102010706020507" pitchFamily="18" charset="2"/>
                        <a:buChar char=""/>
                      </a:pPr>
                      <a:r>
                        <a:rPr lang="en-US" sz="1000" dirty="0">
                          <a:effectLst/>
                        </a:rPr>
                        <a:t>RUCCAPSNAP, RUCCAPADJ, each has two new terms ESRASSNAP, ESRASADJ (QSE AS MW Position covered by ESRs) and ESRMWSNAP, ESRMWADJ (MW discharge/charge to support QSE AS MW Position coverage as well as respect COP SOC values) at the RUC Snapshot and at the end of the Adjustment Period. The terms ESRASSNAP and, ESRMWSNAP are described later. The terms ESRASADJ and ESRMWADJ are the same calculation but evaluated at the end of the Adjustment Period</a:t>
                      </a:r>
                      <a:endParaRPr lang="en-US" sz="900" dirty="0">
                        <a:effectLst/>
                      </a:endParaRPr>
                    </a:p>
                    <a:p>
                      <a:pPr marL="342900" marR="0" lvl="0" indent="-342900">
                        <a:lnSpc>
                          <a:spcPct val="115000"/>
                        </a:lnSpc>
                        <a:spcBef>
                          <a:spcPts val="0"/>
                        </a:spcBef>
                        <a:spcAft>
                          <a:spcPts val="1000"/>
                        </a:spcAft>
                        <a:buFont typeface="Symbol" panose="05050102010706020507" pitchFamily="18" charset="2"/>
                        <a:buChar char=""/>
                      </a:pPr>
                      <a:r>
                        <a:rPr lang="en-US" sz="1000" dirty="0">
                          <a:effectLst/>
                        </a:rPr>
                        <a:t>In RCAPSNAP and, RCAPADJ, the HSL of ESRs in the QSEs portfolio is removed. This is replaced by ESRMWSNAP and ESRMWADJ in RUCCAPSNAP and RUCCAPADJ, respectively.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038" marR="58038" marT="0" marB="0"/>
                </a:tc>
                <a:extLst>
                  <a:ext uri="{0D108BD9-81ED-4DB2-BD59-A6C34878D82A}">
                    <a16:rowId xmlns:a16="http://schemas.microsoft.com/office/drawing/2014/main" val="809217152"/>
                  </a:ext>
                </a:extLst>
              </a:tr>
            </a:tbl>
          </a:graphicData>
        </a:graphic>
      </p:graphicFrame>
    </p:spTree>
    <p:extLst>
      <p:ext uri="{BB962C8B-B14F-4D97-AF65-F5344CB8AC3E}">
        <p14:creationId xmlns:p14="http://schemas.microsoft.com/office/powerpoint/2010/main" val="216007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Process Flow : RUC Capacity Short Calculation</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5</a:t>
            </a:fld>
            <a:endParaRPr lang="en-US" dirty="0"/>
          </a:p>
        </p:txBody>
      </p:sp>
      <mc:AlternateContent xmlns:mc="http://schemas.openxmlformats.org/markup-compatibility/2006" xmlns:a14="http://schemas.microsoft.com/office/drawing/2010/main">
        <mc:Choice Requires="a14">
          <p:sp>
            <p:nvSpPr>
              <p:cNvPr id="12" name="Text Box 2">
                <a:extLst>
                  <a:ext uri="{FF2B5EF4-FFF2-40B4-BE49-F238E27FC236}">
                    <a16:creationId xmlns:a16="http://schemas.microsoft.com/office/drawing/2014/main" id="{B46C3DF8-4A2A-4BF7-8CEF-4384C7DB79F2}"/>
                  </a:ext>
                </a:extLst>
              </p:cNvPr>
              <p:cNvSpPr txBox="1">
                <a:spLocks noGrp="1"/>
              </p:cNvSpPr>
              <p:nvPr>
                <p:ph idx="1"/>
              </p:nvPr>
            </p:nvSpPr>
            <p:spPr>
              <a:xfrm>
                <a:off x="266700" y="803672"/>
                <a:ext cx="8686800" cy="5368528"/>
              </a:xfrm>
              <a:prstGeom prst="rect">
                <a:avLst/>
              </a:prstGeom>
              <a:solidFill>
                <a:schemeClr val="lt1"/>
              </a:solidFill>
              <a:ln w="6350">
                <a:solidFill>
                  <a:prstClr val="black"/>
                </a:solidFill>
              </a:ln>
            </p:spPr>
            <p:txBody>
              <a:bodyPr rot="0" spcFirstLastPara="0" vert="horz" wrap="square" lIns="9144" tIns="9144" rIns="9144" bIns="9144" numCol="1" spcCol="0" rtlCol="0" fromWordArt="0" anchor="t" anchorCtr="0" forceAA="0" compatLnSpc="1">
                <a:prstTxWarp prst="textNoShape">
                  <a:avLst/>
                </a:prstTxWarp>
                <a:noAutofit/>
              </a:bodyPr>
              <a:lstStyle/>
              <a:p>
                <a:pPr marL="0" marR="0" indent="0">
                  <a:spcBef>
                    <a:spcPts val="0"/>
                  </a:spcBef>
                  <a:spcAft>
                    <a:spcPts val="0"/>
                  </a:spcAft>
                  <a:buNone/>
                </a:pPr>
                <a:r>
                  <a:rPr lang="en-US" sz="1600" dirty="0">
                    <a:effectLst/>
                    <a:latin typeface="Times New Roman" panose="02020603050405020304" pitchFamily="18" charset="0"/>
                    <a:ea typeface="SimSun" panose="02010600030101010101" pitchFamily="2" charset="-122"/>
                  </a:rPr>
                  <a:t>INPUTS: For each hour in the RUC Snapshot;</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Day-Ahead posting of AS Deployment Factors</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Resource Registered Qualified AS MW Amounts for each AS subtype</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QSE’s RTAML</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QSE DAM energy and AS awards &amp; QSE </a:t>
                </a:r>
                <a:r>
                  <a:rPr lang="en-US" sz="1400" dirty="0">
                    <a:latin typeface="Calibri" panose="020F0502020204030204" pitchFamily="34" charset="0"/>
                    <a:ea typeface="Calibri" panose="020F0502020204030204" pitchFamily="34" charset="0"/>
                    <a:cs typeface="Times New Roman" panose="02020603050405020304" pitchFamily="18" charset="0"/>
                  </a:rPr>
                  <a:t>s</a:t>
                </a:r>
                <a:r>
                  <a:rPr lang="en-US" sz="1400" dirty="0">
                    <a:effectLst/>
                    <a:latin typeface="Calibri" panose="020F0502020204030204" pitchFamily="34" charset="0"/>
                    <a:ea typeface="Calibri" panose="020F0502020204030204" pitchFamily="34" charset="0"/>
                    <a:cs typeface="Times New Roman" panose="02020603050405020304" pitchFamily="18" charset="0"/>
                  </a:rPr>
                  <a:t>ubmitted data</a:t>
                </a:r>
                <a:r>
                  <a:rPr lang="en-US" sz="2000" dirty="0">
                    <a:effectLst/>
                    <a:latin typeface="Times New Roman" panose="02020603050405020304" pitchFamily="18" charset="0"/>
                    <a:ea typeface="SimSun" panose="02010600030101010101" pitchFamily="2" charset="-122"/>
                  </a:rPr>
                  <a:t> </a:t>
                </a:r>
                <a:r>
                  <a:rPr lang="en-US" sz="1400" dirty="0">
                    <a:effectLst/>
                    <a:latin typeface="Times New Roman" panose="02020603050405020304" pitchFamily="18" charset="0"/>
                    <a:ea typeface="SimSun" panose="02010600030101010101" pitchFamily="2" charset="-122"/>
                  </a:rPr>
                  <a:t>(energy and Capacity Trades, AS Trades, QSE’s Resource COP data, QSE’s Resource AS Offers, and DC Tie Imports)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600" dirty="0">
                  <a:effectLst/>
                  <a:latin typeface="Times New Roman" panose="02020603050405020304" pitchFamily="18" charset="0"/>
                  <a:ea typeface="SimSun" panose="02010600030101010101" pitchFamily="2" charset="-122"/>
                </a:endParaRPr>
              </a:p>
              <a:p>
                <a:pPr marL="0" marR="0" indent="0">
                  <a:spcBef>
                    <a:spcPts val="0"/>
                  </a:spcBef>
                  <a:spcAft>
                    <a:spcPts val="0"/>
                  </a:spcAft>
                  <a:buNone/>
                </a:pPr>
                <a:endParaRPr lang="en-US" sz="1600" dirty="0">
                  <a:latin typeface="Times New Roman" panose="02020603050405020304" pitchFamily="18" charset="0"/>
                  <a:ea typeface="SimSun" panose="02010600030101010101" pitchFamily="2" charset="-122"/>
                </a:endParaRPr>
              </a:p>
              <a:p>
                <a:pPr marL="0" marR="0" indent="0">
                  <a:spcBef>
                    <a:spcPts val="0"/>
                  </a:spcBef>
                  <a:spcAft>
                    <a:spcPts val="0"/>
                  </a:spcAft>
                  <a:buNone/>
                </a:pPr>
                <a:r>
                  <a:rPr lang="en-US" sz="1600" dirty="0">
                    <a:effectLst/>
                    <a:latin typeface="Times New Roman" panose="02020603050405020304" pitchFamily="18" charset="0"/>
                    <a:ea typeface="SimSun" panose="02010600030101010101" pitchFamily="2" charset="-122"/>
                  </a:rPr>
                  <a:t>PROCESSING/CALCULATIONS: For each hour in the RUC Snapshot;</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Calculate for each Resource, per hour, the AS MW Capability, by AS subtype (ASMWCAPABILITY)</a:t>
                </a:r>
              </a:p>
              <a:p>
                <a:pPr marL="228600" marR="0" indent="-228600">
                  <a:lnSpc>
                    <a:spcPct val="107000"/>
                  </a:lnSpc>
                  <a:spcBef>
                    <a:spcPts val="0"/>
                  </a:spcBef>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Perform calculations (using optimization technique) to determine:</a:t>
                </a:r>
              </a:p>
              <a:p>
                <a:pPr marL="457200" marR="0" indent="-228600">
                  <a:lnSpc>
                    <a:spcPct val="107000"/>
                  </a:lnSpc>
                  <a:spcBef>
                    <a:spcPts val="0"/>
                  </a:spcBef>
                  <a:buFont typeface="+mj-lt"/>
                  <a:buAutoNum type="alphaLcParenR"/>
                </a:pPr>
                <a:r>
                  <a:rPr lang="en-US" sz="1400" dirty="0">
                    <a:effectLst/>
                    <a:latin typeface="Calibri" panose="020F0502020204030204" pitchFamily="34" charset="0"/>
                    <a:ea typeface="Calibri" panose="020F0502020204030204" pitchFamily="34" charset="0"/>
                    <a:cs typeface="Times New Roman" panose="02020603050405020304" pitchFamily="18" charset="0"/>
                  </a:rPr>
                  <a:t>ASMWCAPUSED :  Calculated amount of a Resource capacity used to cover its QSE AS position, per hour.</a:t>
                </a:r>
              </a:p>
              <a:p>
                <a:pPr marL="457200" marR="0" indent="-228600">
                  <a:lnSpc>
                    <a:spcPct val="107000"/>
                  </a:lnSpc>
                  <a:spcBef>
                    <a:spcPts val="0"/>
                  </a:spcBef>
                  <a:buFont typeface="+mj-lt"/>
                  <a:buAutoNum type="alphaLcParenR"/>
                </a:pPr>
                <a:r>
                  <a:rPr lang="en-US" sz="1400" dirty="0">
                    <a:effectLst/>
                    <a:latin typeface="Calibri" panose="020F0502020204030204" pitchFamily="34" charset="0"/>
                    <a:ea typeface="Calibri" panose="020F0502020204030204" pitchFamily="34" charset="0"/>
                    <a:cs typeface="Times New Roman" panose="02020603050405020304" pitchFamily="18" charset="0"/>
                  </a:rPr>
                  <a:t>ESRMWSNAP: Calculated total MW discharge/charge, per QSE, per hour, required to support hourly AS position taking into account deployment factors and difference in consecutive hours HBSOC.</a:t>
                </a:r>
              </a:p>
              <a:p>
                <a:pPr marL="457200" marR="0" indent="-228600">
                  <a:lnSpc>
                    <a:spcPct val="107000"/>
                  </a:lnSpc>
                  <a:spcBef>
                    <a:spcPts val="0"/>
                  </a:spcBef>
                  <a:buFont typeface="+mj-lt"/>
                  <a:buAutoNum type="alphaLcParenR"/>
                </a:pPr>
                <a:r>
                  <a:rPr lang="en-US" sz="1400" dirty="0">
                    <a:effectLst/>
                    <a:latin typeface="Calibri" panose="020F0502020204030204" pitchFamily="34" charset="0"/>
                    <a:ea typeface="Calibri" panose="020F0502020204030204" pitchFamily="34" charset="0"/>
                    <a:cs typeface="Times New Roman" panose="02020603050405020304" pitchFamily="18" charset="0"/>
                  </a:rPr>
                  <a:t>ESRASSNAP: Calculated QSE’s AS MW position covered by the QSE’s ESR portfolio</a:t>
                </a:r>
              </a:p>
              <a:p>
                <a:pPr marL="228600" marR="0" indent="-228600">
                  <a:lnSpc>
                    <a:spcPct val="107000"/>
                  </a:lnSpc>
                  <a:spcBef>
                    <a:spcPts val="0"/>
                  </a:spcBef>
                  <a:buFont typeface="+mj-lt"/>
                  <a:buAutoNum type="arabicPeriod" startAt="3"/>
                </a:pPr>
                <a:r>
                  <a:rPr lang="en-US" sz="1400" dirty="0">
                    <a:effectLst/>
                    <a:latin typeface="Calibri" panose="020F0502020204030204" pitchFamily="34" charset="0"/>
                    <a:ea typeface="Calibri" panose="020F0502020204030204" pitchFamily="34" charset="0"/>
                    <a:cs typeface="Calibri" panose="020F0502020204030204" pitchFamily="34" charset="0"/>
                  </a:rPr>
                  <a:t>QSE AS MW shortage (RUCASFSNAP):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4350" lvl="1" indent="0">
                  <a:spcBef>
                    <a:spcPts val="0"/>
                  </a:spcBef>
                  <a:buNone/>
                </a:pPr>
                <a:r>
                  <a:rPr lang="en-US" sz="1400" dirty="0">
                    <a:effectLst/>
                    <a:latin typeface="Calibri" panose="020F0502020204030204" pitchFamily="34" charset="0"/>
                    <a:ea typeface="SimSun" panose="02010600030101010101" pitchFamily="2" charset="-122"/>
                  </a:rPr>
                  <a:t>RUCASFSNAP</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ruc</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q,i</a:t>
                </a:r>
                <a:r>
                  <a:rPr lang="en-US" sz="1400" dirty="0">
                    <a:effectLst/>
                    <a:latin typeface="Calibri" panose="020F0502020204030204" pitchFamily="34" charset="0"/>
                    <a:ea typeface="SimSun" panose="02010600030101010101" pitchFamily="2" charset="-122"/>
                  </a:rPr>
                  <a:t> =QSE total AS position – </a:t>
                </a:r>
                <a:r>
                  <a:rPr lang="en-US" sz="2000" dirty="0">
                    <a:effectLst/>
                    <a:latin typeface="Calibri" panose="020F0502020204030204" pitchFamily="34" charset="0"/>
                    <a:ea typeface="SimSun" panose="02010600030101010101" pitchFamily="2" charset="-122"/>
                  </a:rPr>
                  <a:t> </a:t>
                </a:r>
                <a14:m>
                  <m:oMath xmlns:m="http://schemas.openxmlformats.org/officeDocument/2006/math">
                    <m:nary>
                      <m:naryPr>
                        <m:chr m:val="∑"/>
                        <m:limLoc m:val="undOvr"/>
                        <m:supHide m:val="on"/>
                        <m:ctrlPr>
                          <a:rPr lang="en-US" sz="1400" i="1">
                            <a:effectLst/>
                            <a:latin typeface="Cambria Math" panose="02040503050406030204" pitchFamily="18" charset="0"/>
                            <a:cs typeface="Calibri" panose="020F0502020204030204" pitchFamily="34" charset="0"/>
                          </a:rPr>
                        </m:ctrlPr>
                      </m:naryPr>
                      <m:sub>
                        <m:r>
                          <a:rPr lang="en-US" sz="1400" i="1">
                            <a:effectLst/>
                            <a:latin typeface="Cambria Math" panose="02040503050406030204" pitchFamily="18" charset="0"/>
                            <a:ea typeface="SimSun" panose="02010600030101010101" pitchFamily="2" charset="-122"/>
                            <a:cs typeface="Calibri" panose="020F0502020204030204" pitchFamily="34" charset="0"/>
                          </a:rPr>
                          <m:t>𝑟</m:t>
                        </m:r>
                        <m:r>
                          <a:rPr lang="en-US" sz="1400" i="1">
                            <a:effectLst/>
                            <a:latin typeface="Cambria Math" panose="02040503050406030204" pitchFamily="18" charset="0"/>
                            <a:ea typeface="SimSun" panose="02010600030101010101" pitchFamily="2" charset="-122"/>
                            <a:cs typeface="Calibri" panose="020F0502020204030204" pitchFamily="34" charset="0"/>
                          </a:rPr>
                          <m:t>∈</m:t>
                        </m:r>
                        <m:r>
                          <a:rPr lang="en-US" sz="1400" i="1">
                            <a:effectLst/>
                            <a:latin typeface="Cambria Math" panose="02040503050406030204" pitchFamily="18" charset="0"/>
                            <a:ea typeface="SimSun" panose="02010600030101010101" pitchFamily="2" charset="-122"/>
                            <a:cs typeface="Calibri" panose="020F0502020204030204" pitchFamily="34" charset="0"/>
                          </a:rPr>
                          <m:t>𝑞</m:t>
                        </m:r>
                      </m:sub>
                      <m:sup/>
                      <m:e>
                        <m:sSub>
                          <m:sSubPr>
                            <m:ctrlPr>
                              <a:rPr lang="en-US" sz="1400" i="1">
                                <a:effectLst/>
                                <a:latin typeface="Cambria Math" panose="02040503050406030204" pitchFamily="18" charset="0"/>
                                <a:cs typeface="Calibri" panose="020F0502020204030204" pitchFamily="34" charset="0"/>
                              </a:rPr>
                            </m:ctrlPr>
                          </m:sSubPr>
                          <m:e>
                            <m:r>
                              <m:rPr>
                                <m:sty m:val="p"/>
                              </m:rPr>
                              <a:rPr lang="en-US" sz="1400">
                                <a:effectLst/>
                                <a:latin typeface="Cambria Math" panose="02040503050406030204" pitchFamily="18" charset="0"/>
                                <a:ea typeface="SimSun" panose="02010600030101010101" pitchFamily="2" charset="-122"/>
                                <a:cs typeface="Calibri" panose="020F0502020204030204" pitchFamily="34" charset="0"/>
                              </a:rPr>
                              <m:t>ASMWCAPUSED</m:t>
                            </m:r>
                          </m:e>
                          <m:sub>
                            <m:r>
                              <a:rPr lang="en-US" sz="1400" i="1">
                                <a:effectLst/>
                                <a:latin typeface="Cambria Math" panose="02040503050406030204" pitchFamily="18" charset="0"/>
                                <a:ea typeface="SimSun" panose="02010600030101010101" pitchFamily="2" charset="-122"/>
                                <a:cs typeface="Calibri" panose="020F0502020204030204" pitchFamily="34" charset="0"/>
                              </a:rPr>
                              <m:t>𝑟𝑢𝑐</m:t>
                            </m:r>
                            <m:r>
                              <a:rPr lang="en-US" sz="1400" i="1">
                                <a:effectLst/>
                                <a:latin typeface="Cambria Math" panose="02040503050406030204" pitchFamily="18" charset="0"/>
                                <a:ea typeface="SimSun" panose="02010600030101010101" pitchFamily="2" charset="-122"/>
                                <a:cs typeface="Calibri" panose="020F0502020204030204" pitchFamily="34" charset="0"/>
                              </a:rPr>
                              <m:t>,</m:t>
                            </m:r>
                            <m:r>
                              <a:rPr lang="en-US" sz="1400" i="1">
                                <a:effectLst/>
                                <a:latin typeface="Cambria Math" panose="02040503050406030204" pitchFamily="18" charset="0"/>
                                <a:ea typeface="SimSun" panose="02010600030101010101" pitchFamily="2" charset="-122"/>
                                <a:cs typeface="Calibri" panose="020F0502020204030204" pitchFamily="34" charset="0"/>
                              </a:rPr>
                              <m:t>𝑞</m:t>
                            </m:r>
                            <m:r>
                              <a:rPr lang="en-US" sz="1400" i="1">
                                <a:effectLst/>
                                <a:latin typeface="Cambria Math" panose="02040503050406030204" pitchFamily="18" charset="0"/>
                                <a:ea typeface="SimSun" panose="02010600030101010101" pitchFamily="2" charset="-122"/>
                                <a:cs typeface="Calibri" panose="020F0502020204030204" pitchFamily="34" charset="0"/>
                              </a:rPr>
                              <m:t>,</m:t>
                            </m:r>
                            <m:r>
                              <a:rPr lang="en-US" sz="1400" i="1">
                                <a:effectLst/>
                                <a:latin typeface="Cambria Math" panose="02040503050406030204" pitchFamily="18" charset="0"/>
                                <a:ea typeface="SimSun" panose="02010600030101010101" pitchFamily="2" charset="-122"/>
                                <a:cs typeface="Calibri" panose="020F0502020204030204" pitchFamily="34" charset="0"/>
                              </a:rPr>
                              <m:t>𝑟</m:t>
                            </m:r>
                            <m:r>
                              <a:rPr lang="en-US" sz="1400" i="1">
                                <a:effectLst/>
                                <a:latin typeface="Cambria Math" panose="02040503050406030204" pitchFamily="18" charset="0"/>
                                <a:ea typeface="SimSun" panose="02010600030101010101" pitchFamily="2" charset="-122"/>
                                <a:cs typeface="Calibri" panose="020F0502020204030204" pitchFamily="34" charset="0"/>
                              </a:rPr>
                              <m:t>,</m:t>
                            </m:r>
                            <m:r>
                              <a:rPr lang="en-US" sz="1400" i="1">
                                <a:effectLst/>
                                <a:latin typeface="Cambria Math" panose="02040503050406030204" pitchFamily="18" charset="0"/>
                                <a:ea typeface="SimSun" panose="02010600030101010101" pitchFamily="2" charset="-122"/>
                                <a:cs typeface="Calibri" panose="020F0502020204030204" pitchFamily="34" charset="0"/>
                              </a:rPr>
                              <m:t>h</m:t>
                            </m:r>
                          </m:sub>
                        </m:sSub>
                      </m:e>
                    </m:nary>
                  </m:oMath>
                </a14:m>
                <a:endParaRPr lang="en-US" sz="1400" dirty="0">
                  <a:effectLst/>
                  <a:latin typeface="Times New Roman" panose="02020603050405020304" pitchFamily="18" charset="0"/>
                  <a:ea typeface="SimSun" panose="02010600030101010101" pitchFamily="2" charset="-122"/>
                </a:endParaRPr>
              </a:p>
              <a:p>
                <a:pPr marL="228600" marR="0" indent="-228600">
                  <a:lnSpc>
                    <a:spcPct val="107000"/>
                  </a:lnSpc>
                  <a:spcBef>
                    <a:spcPts val="0"/>
                  </a:spcBef>
                  <a:buFont typeface="+mj-lt"/>
                  <a:buAutoNum type="arabicPeriod" startAt="4"/>
                </a:pPr>
                <a:r>
                  <a:rPr lang="en-US" sz="1400" dirty="0">
                    <a:effectLst/>
                    <a:latin typeface="Calibri" panose="020F0502020204030204" pitchFamily="34" charset="0"/>
                    <a:ea typeface="Calibri" panose="020F0502020204030204" pitchFamily="34" charset="0"/>
                    <a:cs typeface="Calibri" panose="020F0502020204030204" pitchFamily="34" charset="0"/>
                  </a:rPr>
                  <a:t>QSE Overall shortage (RUCOSFSNAP)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0">
                  <a:spcBef>
                    <a:spcPts val="0"/>
                  </a:spcBef>
                  <a:spcAft>
                    <a:spcPts val="1200"/>
                  </a:spcAft>
                  <a:buNone/>
                </a:pPr>
                <a:r>
                  <a:rPr lang="en-US" sz="1400" dirty="0">
                    <a:effectLst/>
                    <a:latin typeface="Calibri" panose="020F0502020204030204" pitchFamily="34" charset="0"/>
                    <a:ea typeface="Times New Roman" panose="02020603050405020304" pitchFamily="18" charset="0"/>
                  </a:rPr>
                  <a:t>RUCOSFSNAP</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ruc</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q,i</a:t>
                </a:r>
                <a:r>
                  <a:rPr lang="en-US" sz="1400" dirty="0">
                    <a:effectLst/>
                    <a:latin typeface="Calibri" panose="020F0502020204030204" pitchFamily="34" charset="0"/>
                    <a:ea typeface="SimSun" panose="02010600030101010101" pitchFamily="2" charset="-122"/>
                  </a:rPr>
                  <a:t> = Max (0, (( RTAML </a:t>
                </a:r>
                <a:r>
                  <a:rPr lang="en-US" sz="1400" i="1" baseline="-25000" dirty="0">
                    <a:effectLst/>
                    <a:latin typeface="Calibri" panose="020F0502020204030204" pitchFamily="34" charset="0"/>
                    <a:ea typeface="SimSun" panose="02010600030101010101" pitchFamily="2" charset="-122"/>
                  </a:rPr>
                  <a:t>q, </a:t>
                </a:r>
                <a:r>
                  <a:rPr lang="en-US" sz="1400" i="1" baseline="-25000" dirty="0" err="1">
                    <a:effectLst/>
                    <a:latin typeface="Calibri" panose="020F0502020204030204" pitchFamily="34" charset="0"/>
                    <a:ea typeface="SimSun" panose="02010600030101010101" pitchFamily="2" charset="-122"/>
                  </a:rPr>
                  <a:t>p,i</a:t>
                </a:r>
                <a:r>
                  <a:rPr lang="en-US" sz="1400" i="1" baseline="-25000" dirty="0">
                    <a:effectLst/>
                    <a:latin typeface="Calibri" panose="020F0502020204030204" pitchFamily="34" charset="0"/>
                    <a:ea typeface="SimSun" panose="02010600030101010101" pitchFamily="2" charset="-122"/>
                  </a:rPr>
                  <a:t> </a:t>
                </a:r>
                <a:r>
                  <a:rPr lang="en-US" sz="1400" dirty="0">
                    <a:effectLst/>
                    <a:latin typeface="Calibri" panose="020F0502020204030204" pitchFamily="34" charset="0"/>
                    <a:ea typeface="SimSun" panose="02010600030101010101" pitchFamily="2" charset="-122"/>
                  </a:rPr>
                  <a:t>* 4) + ASONPOSSNAP </a:t>
                </a:r>
                <a:r>
                  <a:rPr lang="en-US" sz="1400" i="1" baseline="-25000" dirty="0" err="1">
                    <a:effectLst/>
                    <a:latin typeface="Calibri" panose="020F0502020204030204" pitchFamily="34" charset="0"/>
                    <a:ea typeface="SimSun" panose="02010600030101010101" pitchFamily="2" charset="-122"/>
                  </a:rPr>
                  <a:t>ruc</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q,i</a:t>
                </a:r>
                <a:r>
                  <a:rPr lang="en-US" sz="1400" dirty="0">
                    <a:effectLst/>
                    <a:latin typeface="Calibri" panose="020F0502020204030204" pitchFamily="34" charset="0"/>
                    <a:ea typeface="SimSun" panose="02010600030101010101" pitchFamily="2" charset="-122"/>
                  </a:rPr>
                  <a:t>  – RUCCAPSNAP </a:t>
                </a:r>
                <a:r>
                  <a:rPr lang="en-US" sz="1400" i="1" baseline="-25000" dirty="0" err="1">
                    <a:effectLst/>
                    <a:latin typeface="Calibri" panose="020F0502020204030204" pitchFamily="34" charset="0"/>
                    <a:ea typeface="SimSun" panose="02010600030101010101" pitchFamily="2" charset="-122"/>
                  </a:rPr>
                  <a:t>ruc</a:t>
                </a:r>
                <a:r>
                  <a:rPr lang="en-US" sz="1400" i="1" baseline="-25000" dirty="0">
                    <a:effectLst/>
                    <a:latin typeface="Calibri" panose="020F0502020204030204" pitchFamily="34" charset="0"/>
                    <a:ea typeface="SimSun" panose="02010600030101010101" pitchFamily="2" charset="-122"/>
                  </a:rPr>
                  <a:t>, </a:t>
                </a:r>
                <a:r>
                  <a:rPr lang="en-US" sz="1400" i="1" baseline="-25000" dirty="0" err="1">
                    <a:effectLst/>
                    <a:latin typeface="Calibri" panose="020F0502020204030204" pitchFamily="34" charset="0"/>
                    <a:ea typeface="SimSun" panose="02010600030101010101" pitchFamily="2" charset="-122"/>
                  </a:rPr>
                  <a:t>q,I</a:t>
                </a:r>
                <a:r>
                  <a:rPr lang="en-US" sz="1400" i="1" baseline="-25000" dirty="0">
                    <a:effectLst/>
                    <a:latin typeface="Calibri" panose="020F0502020204030204" pitchFamily="34" charset="0"/>
                    <a:ea typeface="SimSun" panose="02010600030101010101" pitchFamily="2" charset="-122"/>
                  </a:rPr>
                  <a:t>  </a:t>
                </a:r>
                <a:r>
                  <a:rPr lang="en-US" sz="1400" dirty="0">
                    <a:effectLst/>
                    <a:latin typeface="Calibri" panose="020F0502020204030204" pitchFamily="34" charset="0"/>
                    <a:ea typeface="SimSun" panose="02010600030101010101" pitchFamily="2" charset="-122"/>
                  </a:rPr>
                  <a:t>))</a:t>
                </a:r>
                <a:endParaRPr lang="en-US" sz="2000" dirty="0">
                  <a:effectLst/>
                  <a:latin typeface="Times New Roman" panose="02020603050405020304" pitchFamily="18" charset="0"/>
                  <a:ea typeface="SimSun" panose="02010600030101010101" pitchFamily="2" charset="-122"/>
                </a:endParaRPr>
              </a:p>
            </p:txBody>
          </p:sp>
        </mc:Choice>
        <mc:Fallback xmlns="">
          <p:sp>
            <p:nvSpPr>
              <p:cNvPr id="12" name="Text Box 2">
                <a:extLst>
                  <a:ext uri="{FF2B5EF4-FFF2-40B4-BE49-F238E27FC236}">
                    <a16:creationId xmlns:a16="http://schemas.microsoft.com/office/drawing/2014/main" id="{B46C3DF8-4A2A-4BF7-8CEF-4384C7DB79F2}"/>
                  </a:ext>
                </a:extLst>
              </p:cNvPr>
              <p:cNvSpPr txBox="1">
                <a:spLocks noGrp="1" noRot="1" noChangeAspect="1" noMove="1" noResize="1" noEditPoints="1" noAdjustHandles="1" noChangeArrowheads="1" noChangeShapeType="1" noTextEdit="1"/>
              </p:cNvSpPr>
              <p:nvPr>
                <p:ph idx="1"/>
              </p:nvPr>
            </p:nvSpPr>
            <p:spPr>
              <a:xfrm>
                <a:off x="266700" y="803672"/>
                <a:ext cx="8686800" cy="5368528"/>
              </a:xfrm>
              <a:prstGeom prst="rect">
                <a:avLst/>
              </a:prstGeom>
              <a:blipFill>
                <a:blip r:embed="rId2"/>
                <a:stretch>
                  <a:fillRect l="-1332" t="-1020"/>
                </a:stretch>
              </a:blipFill>
              <a:ln w="6350">
                <a:solidFill>
                  <a:prstClr val="black"/>
                </a:solidFill>
              </a:ln>
            </p:spPr>
            <p:txBody>
              <a:bodyPr/>
              <a:lstStyle/>
              <a:p>
                <a:r>
                  <a:rPr lang="en-US">
                    <a:noFill/>
                  </a:rPr>
                  <a:t> </a:t>
                </a:r>
              </a:p>
            </p:txBody>
          </p:sp>
        </mc:Fallback>
      </mc:AlternateContent>
    </p:spTree>
    <p:extLst>
      <p:ext uri="{BB962C8B-B14F-4D97-AF65-F5344CB8AC3E}">
        <p14:creationId xmlns:p14="http://schemas.microsoft.com/office/powerpoint/2010/main" val="126842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1: QSE with NCLR has RRS-UFR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2599122552"/>
              </p:ext>
            </p:extLst>
          </p:nvPr>
        </p:nvGraphicFramePr>
        <p:xfrm>
          <a:off x="269566" y="857409"/>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25</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1340395822"/>
              </p:ext>
            </p:extLst>
          </p:nvPr>
        </p:nvGraphicFramePr>
        <p:xfrm>
          <a:off x="277678" y="2271021"/>
          <a:ext cx="5760720" cy="120015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3235458324"/>
                    </a:ext>
                  </a:extLst>
                </a:gridCol>
                <a:gridCol w="822960">
                  <a:extLst>
                    <a:ext uri="{9D8B030D-6E8A-4147-A177-3AD203B41FA5}">
                      <a16:colId xmlns:a16="http://schemas.microsoft.com/office/drawing/2014/main" val="1289003559"/>
                    </a:ext>
                  </a:extLst>
                </a:gridCol>
                <a:gridCol w="822960">
                  <a:extLst>
                    <a:ext uri="{9D8B030D-6E8A-4147-A177-3AD203B41FA5}">
                      <a16:colId xmlns:a16="http://schemas.microsoft.com/office/drawing/2014/main" val="3487074095"/>
                    </a:ext>
                  </a:extLst>
                </a:gridCol>
                <a:gridCol w="822960">
                  <a:extLst>
                    <a:ext uri="{9D8B030D-6E8A-4147-A177-3AD203B41FA5}">
                      <a16:colId xmlns:a16="http://schemas.microsoft.com/office/drawing/2014/main" val="3922277380"/>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6">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UFR (MW)</a:t>
                      </a:r>
                    </a:p>
                  </a:txBody>
                  <a:tcPr marL="45720" marR="45720"/>
                </a:tc>
                <a:tc>
                  <a:txBody>
                    <a:bodyPr/>
                    <a:lstStyle/>
                    <a:p>
                      <a:r>
                        <a:rPr lang="en-US" sz="1000" dirty="0"/>
                        <a:t>ASMWCAPABILITY </a:t>
                      </a:r>
                      <a:r>
                        <a:rPr lang="en-US" sz="1000" baseline="-25000" dirty="0" err="1"/>
                        <a:t>ruc,q,h,UFR,NCLR</a:t>
                      </a:r>
                      <a:r>
                        <a:rPr lang="en-US" sz="1000" dirty="0"/>
                        <a:t> (MW)</a:t>
                      </a:r>
                    </a:p>
                  </a:txBody>
                  <a:tcPr marL="45720" marR="45720"/>
                </a:tc>
                <a:tc>
                  <a:txBody>
                    <a:bodyPr/>
                    <a:lstStyle/>
                    <a:p>
                      <a:r>
                        <a:rPr lang="en-US" sz="1000" dirty="0"/>
                        <a:t>ASMWCAPUSED </a:t>
                      </a:r>
                      <a:r>
                        <a:rPr lang="en-US" sz="1000" strike="noStrike" baseline="-25000" dirty="0" err="1"/>
                        <a:t>ruc,q,h,UFR,NCLR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NCLR</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extLst>
                  <a:ext uri="{0D108BD9-81ED-4DB2-BD59-A6C34878D82A}">
                    <a16:rowId xmlns:a16="http://schemas.microsoft.com/office/drawing/2014/main" val="1744737214"/>
                  </a:ext>
                </a:extLst>
              </a:tr>
            </a:tbl>
          </a:graphicData>
        </a:graphic>
      </p:graphicFrame>
      <p:graphicFrame>
        <p:nvGraphicFramePr>
          <p:cNvPr id="9" name="Table 8">
            <a:extLst>
              <a:ext uri="{FF2B5EF4-FFF2-40B4-BE49-F238E27FC236}">
                <a16:creationId xmlns:a16="http://schemas.microsoft.com/office/drawing/2014/main" id="{D6057087-FB29-F228-6136-6E9590C6DC23}"/>
              </a:ext>
            </a:extLst>
          </p:cNvPr>
          <p:cNvGraphicFramePr>
            <a:graphicFrameLocks noGrp="1"/>
          </p:cNvGraphicFramePr>
          <p:nvPr>
            <p:extLst>
              <p:ext uri="{D42A27DB-BD31-4B8C-83A1-F6EECF244321}">
                <p14:modId xmlns:p14="http://schemas.microsoft.com/office/powerpoint/2010/main" val="1855732447"/>
              </p:ext>
            </p:extLst>
          </p:nvPr>
        </p:nvGraphicFramePr>
        <p:xfrm>
          <a:off x="269566" y="3543387"/>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highlight>
                            <a:srgbClr val="FFFF00"/>
                          </a:highlight>
                        </a:rPr>
                        <a:t>0</a:t>
                      </a:r>
                    </a:p>
                  </a:txBody>
                  <a:tcPr marL="45720" marR="45720"/>
                </a:tc>
                <a:tc>
                  <a:txBody>
                    <a:bodyPr/>
                    <a:lstStyle/>
                    <a:p>
                      <a:r>
                        <a:rPr lang="en-US" sz="1000" dirty="0">
                          <a:highlight>
                            <a:srgbClr val="FFFF00"/>
                          </a:highlight>
                        </a:rPr>
                        <a:t>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609600" y="5124537"/>
            <a:ext cx="6400800" cy="523220"/>
          </a:xfrm>
          <a:prstGeom prst="rect">
            <a:avLst/>
          </a:prstGeom>
          <a:noFill/>
        </p:spPr>
        <p:txBody>
          <a:bodyPr wrap="square" rtlCol="0">
            <a:spAutoFit/>
          </a:bodyPr>
          <a:lstStyle/>
          <a:p>
            <a:r>
              <a:rPr lang="en-US" sz="1400" dirty="0"/>
              <a:t>Summary: </a:t>
            </a:r>
          </a:p>
          <a:p>
            <a:r>
              <a:rPr lang="en-US" sz="1400" dirty="0"/>
              <a:t>a) QSE is NOT short. </a:t>
            </a:r>
          </a:p>
        </p:txBody>
      </p:sp>
    </p:spTree>
    <p:extLst>
      <p:ext uri="{BB962C8B-B14F-4D97-AF65-F5344CB8AC3E}">
        <p14:creationId xmlns:p14="http://schemas.microsoft.com/office/powerpoint/2010/main" val="301030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2: QSE with NCLR has RRS-PFR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3917579"/>
              </p:ext>
            </p:extLst>
          </p:nvPr>
        </p:nvGraphicFramePr>
        <p:xfrm>
          <a:off x="283373" y="794420"/>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25</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2923385459"/>
              </p:ext>
            </p:extLst>
          </p:nvPr>
        </p:nvGraphicFramePr>
        <p:xfrm>
          <a:off x="289068" y="2179390"/>
          <a:ext cx="5760720" cy="120015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3235458324"/>
                    </a:ext>
                  </a:extLst>
                </a:gridCol>
                <a:gridCol w="822960">
                  <a:extLst>
                    <a:ext uri="{9D8B030D-6E8A-4147-A177-3AD203B41FA5}">
                      <a16:colId xmlns:a16="http://schemas.microsoft.com/office/drawing/2014/main" val="1289003559"/>
                    </a:ext>
                  </a:extLst>
                </a:gridCol>
                <a:gridCol w="822960">
                  <a:extLst>
                    <a:ext uri="{9D8B030D-6E8A-4147-A177-3AD203B41FA5}">
                      <a16:colId xmlns:a16="http://schemas.microsoft.com/office/drawing/2014/main" val="3487074095"/>
                    </a:ext>
                  </a:extLst>
                </a:gridCol>
                <a:gridCol w="822960">
                  <a:extLst>
                    <a:ext uri="{9D8B030D-6E8A-4147-A177-3AD203B41FA5}">
                      <a16:colId xmlns:a16="http://schemas.microsoft.com/office/drawing/2014/main" val="3922277380"/>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6">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UFR (MW)</a:t>
                      </a:r>
                    </a:p>
                  </a:txBody>
                  <a:tcPr marL="45720" marR="45720"/>
                </a:tc>
                <a:tc>
                  <a:txBody>
                    <a:bodyPr/>
                    <a:lstStyle/>
                    <a:p>
                      <a:r>
                        <a:rPr lang="en-US" sz="1000" dirty="0"/>
                        <a:t>ASMWCAPABILITY </a:t>
                      </a:r>
                      <a:r>
                        <a:rPr lang="en-US" sz="1000" baseline="-25000" dirty="0" err="1"/>
                        <a:t>ruc,q,h,UFR,NCLR</a:t>
                      </a:r>
                      <a:r>
                        <a:rPr lang="en-US" sz="1000" dirty="0"/>
                        <a:t> (MW)</a:t>
                      </a:r>
                    </a:p>
                  </a:txBody>
                  <a:tcPr marL="45720" marR="45720"/>
                </a:tc>
                <a:tc>
                  <a:txBody>
                    <a:bodyPr/>
                    <a:lstStyle/>
                    <a:p>
                      <a:r>
                        <a:rPr lang="en-US" sz="1000" dirty="0"/>
                        <a:t>ASMWCAPUSED </a:t>
                      </a:r>
                      <a:r>
                        <a:rPr lang="en-US" sz="1000" strike="noStrike" baseline="-25000" dirty="0" err="1"/>
                        <a:t>ruc,q,h,UFR,NCLR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NCLR</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9" name="Table 8">
            <a:extLst>
              <a:ext uri="{FF2B5EF4-FFF2-40B4-BE49-F238E27FC236}">
                <a16:creationId xmlns:a16="http://schemas.microsoft.com/office/drawing/2014/main" id="{D6057087-FB29-F228-6136-6E9590C6DC23}"/>
              </a:ext>
            </a:extLst>
          </p:cNvPr>
          <p:cNvGraphicFramePr>
            <a:graphicFrameLocks noGrp="1"/>
          </p:cNvGraphicFramePr>
          <p:nvPr>
            <p:extLst>
              <p:ext uri="{D42A27DB-BD31-4B8C-83A1-F6EECF244321}">
                <p14:modId xmlns:p14="http://schemas.microsoft.com/office/powerpoint/2010/main" val="1546622193"/>
              </p:ext>
            </p:extLst>
          </p:nvPr>
        </p:nvGraphicFramePr>
        <p:xfrm>
          <a:off x="277678" y="3400547"/>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highlight>
                            <a:srgbClr val="FFFF00"/>
                          </a:highlight>
                        </a:rPr>
                        <a:t>0</a:t>
                      </a:r>
                    </a:p>
                  </a:txBody>
                  <a:tcPr marL="45720" marR="45720"/>
                </a:tc>
                <a:tc>
                  <a:txBody>
                    <a:bodyPr/>
                    <a:lstStyle/>
                    <a:p>
                      <a:r>
                        <a:rPr lang="en-US" sz="1000" dirty="0">
                          <a:highlight>
                            <a:srgbClr val="FFFF00"/>
                          </a:highlight>
                        </a:rPr>
                        <a:t>100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381000" y="4903943"/>
            <a:ext cx="6400800" cy="954107"/>
          </a:xfrm>
          <a:prstGeom prst="rect">
            <a:avLst/>
          </a:prstGeom>
          <a:noFill/>
        </p:spPr>
        <p:txBody>
          <a:bodyPr wrap="square" rtlCol="0">
            <a:spAutoFit/>
          </a:bodyPr>
          <a:lstStyle/>
          <a:p>
            <a:r>
              <a:rPr lang="en-US" sz="1400" dirty="0"/>
              <a:t>Summary: </a:t>
            </a:r>
          </a:p>
          <a:p>
            <a:r>
              <a:rPr lang="en-US" sz="1400" dirty="0"/>
              <a:t>a) QSE is short by 100 MW for RRS-PFR. </a:t>
            </a:r>
          </a:p>
          <a:p>
            <a:r>
              <a:rPr lang="en-US" sz="1400" dirty="0"/>
              <a:t>b) QSE can support 100 MW of RRS-UFR but has a position of 100 MW of RRS-PFR. </a:t>
            </a:r>
          </a:p>
        </p:txBody>
      </p:sp>
    </p:spTree>
    <p:extLst>
      <p:ext uri="{BB962C8B-B14F-4D97-AF65-F5344CB8AC3E}">
        <p14:creationId xmlns:p14="http://schemas.microsoft.com/office/powerpoint/2010/main" val="99172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3: QSE with GR has RRS-UFR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1194165792"/>
              </p:ext>
            </p:extLst>
          </p:nvPr>
        </p:nvGraphicFramePr>
        <p:xfrm>
          <a:off x="283373" y="849789"/>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3418587212"/>
              </p:ext>
            </p:extLst>
          </p:nvPr>
        </p:nvGraphicFramePr>
        <p:xfrm>
          <a:off x="277678" y="2297763"/>
          <a:ext cx="5760720" cy="120015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3235458324"/>
                    </a:ext>
                  </a:extLst>
                </a:gridCol>
                <a:gridCol w="822960">
                  <a:extLst>
                    <a:ext uri="{9D8B030D-6E8A-4147-A177-3AD203B41FA5}">
                      <a16:colId xmlns:a16="http://schemas.microsoft.com/office/drawing/2014/main" val="1289003559"/>
                    </a:ext>
                  </a:extLst>
                </a:gridCol>
                <a:gridCol w="822960">
                  <a:extLst>
                    <a:ext uri="{9D8B030D-6E8A-4147-A177-3AD203B41FA5}">
                      <a16:colId xmlns:a16="http://schemas.microsoft.com/office/drawing/2014/main" val="3487074095"/>
                    </a:ext>
                  </a:extLst>
                </a:gridCol>
                <a:gridCol w="822960">
                  <a:extLst>
                    <a:ext uri="{9D8B030D-6E8A-4147-A177-3AD203B41FA5}">
                      <a16:colId xmlns:a16="http://schemas.microsoft.com/office/drawing/2014/main" val="3922277380"/>
                    </a:ext>
                  </a:extLst>
                </a:gridCol>
                <a:gridCol w="1280160">
                  <a:extLst>
                    <a:ext uri="{9D8B030D-6E8A-4147-A177-3AD203B41FA5}">
                      <a16:colId xmlns:a16="http://schemas.microsoft.com/office/drawing/2014/main" val="3484722375"/>
                    </a:ext>
                  </a:extLst>
                </a:gridCol>
                <a:gridCol w="1188720">
                  <a:extLst>
                    <a:ext uri="{9D8B030D-6E8A-4147-A177-3AD203B41FA5}">
                      <a16:colId xmlns:a16="http://schemas.microsoft.com/office/drawing/2014/main" val="268348936"/>
                    </a:ext>
                  </a:extLst>
                </a:gridCol>
              </a:tblGrid>
              <a:tr h="377190">
                <a:tc gridSpan="6">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PFR (MW)</a:t>
                      </a:r>
                    </a:p>
                  </a:txBody>
                  <a:tcPr marL="45720" marR="45720"/>
                </a:tc>
                <a:tc>
                  <a:txBody>
                    <a:bodyPr/>
                    <a:lstStyle/>
                    <a:p>
                      <a:r>
                        <a:rPr lang="en-US" sz="1000" dirty="0"/>
                        <a:t>ASMWCAPABILITY </a:t>
                      </a:r>
                      <a:r>
                        <a:rPr lang="en-US" sz="1000" baseline="-25000" dirty="0" err="1"/>
                        <a:t>ruc,q,h,PFR,NCLR</a:t>
                      </a:r>
                      <a:r>
                        <a:rPr lang="en-US" sz="1000" dirty="0"/>
                        <a:t> (MW)</a:t>
                      </a:r>
                    </a:p>
                  </a:txBody>
                  <a:tcPr marL="45720" marR="45720"/>
                </a:tc>
                <a:tc>
                  <a:txBody>
                    <a:bodyPr/>
                    <a:lstStyle/>
                    <a:p>
                      <a:r>
                        <a:rPr lang="en-US" sz="1000" dirty="0"/>
                        <a:t>ASMWCAPUSED </a:t>
                      </a:r>
                      <a:r>
                        <a:rPr lang="en-US" sz="1000" strike="noStrike" baseline="-25000" dirty="0" err="1"/>
                        <a:t>ruc,q,h,PFR,NCLR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GR</a:t>
                      </a:r>
                    </a:p>
                  </a:txBody>
                  <a:tcPr marL="45720" marR="45720"/>
                </a:tc>
                <a:tc>
                  <a:txBody>
                    <a:bodyPr/>
                    <a:lstStyle/>
                    <a:p>
                      <a:r>
                        <a:rPr lang="en-US" sz="1000" dirty="0"/>
                        <a:t>300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extLst>
                  <a:ext uri="{0D108BD9-81ED-4DB2-BD59-A6C34878D82A}">
                    <a16:rowId xmlns:a16="http://schemas.microsoft.com/office/drawing/2014/main" val="1744737214"/>
                  </a:ext>
                </a:extLst>
              </a:tr>
            </a:tbl>
          </a:graphicData>
        </a:graphic>
      </p:graphicFrame>
      <p:graphicFrame>
        <p:nvGraphicFramePr>
          <p:cNvPr id="9" name="Table 8">
            <a:extLst>
              <a:ext uri="{FF2B5EF4-FFF2-40B4-BE49-F238E27FC236}">
                <a16:creationId xmlns:a16="http://schemas.microsoft.com/office/drawing/2014/main" id="{D6057087-FB29-F228-6136-6E9590C6DC23}"/>
              </a:ext>
            </a:extLst>
          </p:cNvPr>
          <p:cNvGraphicFramePr>
            <a:graphicFrameLocks noGrp="1"/>
          </p:cNvGraphicFramePr>
          <p:nvPr>
            <p:extLst>
              <p:ext uri="{D42A27DB-BD31-4B8C-83A1-F6EECF244321}">
                <p14:modId xmlns:p14="http://schemas.microsoft.com/office/powerpoint/2010/main" val="3445689031"/>
              </p:ext>
            </p:extLst>
          </p:nvPr>
        </p:nvGraphicFramePr>
        <p:xfrm>
          <a:off x="254818" y="3505866"/>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300</a:t>
                      </a:r>
                    </a:p>
                  </a:txBody>
                  <a:tcPr marL="45720" marR="45720"/>
                </a:tc>
                <a:tc>
                  <a:txBody>
                    <a:bodyPr/>
                    <a:lstStyle/>
                    <a:p>
                      <a:r>
                        <a:rPr lang="en-US" sz="1000" dirty="0"/>
                        <a:t>100</a:t>
                      </a:r>
                    </a:p>
                  </a:txBody>
                  <a:tcPr marL="45720" marR="45720"/>
                </a:tc>
                <a:tc>
                  <a:txBody>
                    <a:bodyPr/>
                    <a:lstStyle/>
                    <a:p>
                      <a:r>
                        <a:rPr lang="en-US" sz="1000" dirty="0">
                          <a:highlight>
                            <a:srgbClr val="FFFF00"/>
                          </a:highlight>
                        </a:rPr>
                        <a:t>0</a:t>
                      </a:r>
                    </a:p>
                  </a:txBody>
                  <a:tcPr marL="45720" marR="45720"/>
                </a:tc>
                <a:tc>
                  <a:txBody>
                    <a:bodyPr/>
                    <a:lstStyle/>
                    <a:p>
                      <a:r>
                        <a:rPr lang="en-US" sz="1000" dirty="0">
                          <a:highlight>
                            <a:srgbClr val="FFFF00"/>
                          </a:highlight>
                        </a:rPr>
                        <a:t>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354782" y="4866369"/>
            <a:ext cx="6400800" cy="954107"/>
          </a:xfrm>
          <a:prstGeom prst="rect">
            <a:avLst/>
          </a:prstGeom>
          <a:noFill/>
        </p:spPr>
        <p:txBody>
          <a:bodyPr wrap="square" rtlCol="0">
            <a:spAutoFit/>
          </a:bodyPr>
          <a:lstStyle/>
          <a:p>
            <a:r>
              <a:rPr lang="en-US" sz="1400" dirty="0"/>
              <a:t>Summary: </a:t>
            </a:r>
          </a:p>
          <a:p>
            <a:r>
              <a:rPr lang="en-US" sz="1400" dirty="0"/>
              <a:t>a) QSE is NOT short. </a:t>
            </a:r>
          </a:p>
          <a:p>
            <a:r>
              <a:rPr lang="en-US" sz="1400" dirty="0"/>
              <a:t>b) QSE capability of 100 MW of RRS-PFR is used to cover QSE position of 100 MW of RRS-UFR. </a:t>
            </a:r>
          </a:p>
        </p:txBody>
      </p:sp>
    </p:spTree>
    <p:extLst>
      <p:ext uri="{BB962C8B-B14F-4D97-AF65-F5344CB8AC3E}">
        <p14:creationId xmlns:p14="http://schemas.microsoft.com/office/powerpoint/2010/main" val="545771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Example 4: QSE with GR has Reg-</a:t>
            </a:r>
            <a:r>
              <a:rPr lang="en-US" sz="2000" dirty="0" err="1"/>
              <a:t>Dn</a:t>
            </a:r>
            <a:r>
              <a:rPr lang="en-US" sz="2000" dirty="0"/>
              <a:t>, &amp; RRS-PFR Position</a:t>
            </a:r>
            <a:br>
              <a:rPr lang="en-US" sz="2400" dirty="0"/>
            </a:br>
            <a:endParaRPr lang="en-US" sz="2400" dirty="0"/>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31922" y="838200"/>
            <a:ext cx="8534400" cy="5486400"/>
          </a:xfrm>
        </p:spPr>
        <p:txBody>
          <a:bodyPr/>
          <a:lstStyle/>
          <a:p>
            <a:pPr marL="0" indent="0">
              <a:buNone/>
            </a:pPr>
            <a:endParaRPr lang="en-US" sz="2000" dirty="0"/>
          </a:p>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7" name="Table 7">
            <a:extLst>
              <a:ext uri="{FF2B5EF4-FFF2-40B4-BE49-F238E27FC236}">
                <a16:creationId xmlns:a16="http://schemas.microsoft.com/office/drawing/2014/main" id="{E925B88E-2ED4-C14B-929A-9A3317DBAAC2}"/>
              </a:ext>
            </a:extLst>
          </p:cNvPr>
          <p:cNvGraphicFramePr>
            <a:graphicFrameLocks noGrp="1"/>
          </p:cNvGraphicFramePr>
          <p:nvPr>
            <p:extLst>
              <p:ext uri="{D42A27DB-BD31-4B8C-83A1-F6EECF244321}">
                <p14:modId xmlns:p14="http://schemas.microsoft.com/office/powerpoint/2010/main" val="1333781235"/>
              </p:ext>
            </p:extLst>
          </p:nvPr>
        </p:nvGraphicFramePr>
        <p:xfrm>
          <a:off x="283373" y="998538"/>
          <a:ext cx="8577254" cy="135255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235458324"/>
                    </a:ext>
                  </a:extLst>
                </a:gridCol>
                <a:gridCol w="749627">
                  <a:extLst>
                    <a:ext uri="{9D8B030D-6E8A-4147-A177-3AD203B41FA5}">
                      <a16:colId xmlns:a16="http://schemas.microsoft.com/office/drawing/2014/main" val="1289003559"/>
                    </a:ext>
                  </a:extLst>
                </a:gridCol>
                <a:gridCol w="749627">
                  <a:extLst>
                    <a:ext uri="{9D8B030D-6E8A-4147-A177-3AD203B41FA5}">
                      <a16:colId xmlns:a16="http://schemas.microsoft.com/office/drawing/2014/main" val="3487074095"/>
                    </a:ext>
                  </a:extLst>
                </a:gridCol>
                <a:gridCol w="832919">
                  <a:extLst>
                    <a:ext uri="{9D8B030D-6E8A-4147-A177-3AD203B41FA5}">
                      <a16:colId xmlns:a16="http://schemas.microsoft.com/office/drawing/2014/main" val="3922277380"/>
                    </a:ext>
                  </a:extLst>
                </a:gridCol>
                <a:gridCol w="749627">
                  <a:extLst>
                    <a:ext uri="{9D8B030D-6E8A-4147-A177-3AD203B41FA5}">
                      <a16:colId xmlns:a16="http://schemas.microsoft.com/office/drawing/2014/main" val="3950309640"/>
                    </a:ext>
                  </a:extLst>
                </a:gridCol>
                <a:gridCol w="749627">
                  <a:extLst>
                    <a:ext uri="{9D8B030D-6E8A-4147-A177-3AD203B41FA5}">
                      <a16:colId xmlns:a16="http://schemas.microsoft.com/office/drawing/2014/main" val="3072382584"/>
                    </a:ext>
                  </a:extLst>
                </a:gridCol>
                <a:gridCol w="749627">
                  <a:extLst>
                    <a:ext uri="{9D8B030D-6E8A-4147-A177-3AD203B41FA5}">
                      <a16:colId xmlns:a16="http://schemas.microsoft.com/office/drawing/2014/main" val="1017192941"/>
                    </a:ext>
                  </a:extLst>
                </a:gridCol>
                <a:gridCol w="832919">
                  <a:extLst>
                    <a:ext uri="{9D8B030D-6E8A-4147-A177-3AD203B41FA5}">
                      <a16:colId xmlns:a16="http://schemas.microsoft.com/office/drawing/2014/main" val="2122041448"/>
                    </a:ext>
                  </a:extLst>
                </a:gridCol>
                <a:gridCol w="749627">
                  <a:extLst>
                    <a:ext uri="{9D8B030D-6E8A-4147-A177-3AD203B41FA5}">
                      <a16:colId xmlns:a16="http://schemas.microsoft.com/office/drawing/2014/main" val="1499492870"/>
                    </a:ext>
                  </a:extLst>
                </a:gridCol>
                <a:gridCol w="749627">
                  <a:extLst>
                    <a:ext uri="{9D8B030D-6E8A-4147-A177-3AD203B41FA5}">
                      <a16:colId xmlns:a16="http://schemas.microsoft.com/office/drawing/2014/main" val="1666454844"/>
                    </a:ext>
                  </a:extLst>
                </a:gridCol>
                <a:gridCol w="749627">
                  <a:extLst>
                    <a:ext uri="{9D8B030D-6E8A-4147-A177-3AD203B41FA5}">
                      <a16:colId xmlns:a16="http://schemas.microsoft.com/office/drawing/2014/main" val="1414398774"/>
                    </a:ext>
                  </a:extLst>
                </a:gridCol>
              </a:tblGrid>
              <a:tr h="377190">
                <a:tc gridSpan="10">
                  <a:txBody>
                    <a:bodyPr/>
                    <a:lstStyle/>
                    <a:p>
                      <a:r>
                        <a:rPr lang="en-US" sz="1200" dirty="0"/>
                        <a:t>QSE Position for energy and AS, RTAML</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Energy</a:t>
                      </a:r>
                    </a:p>
                    <a:p>
                      <a:r>
                        <a:rPr lang="en-US" sz="1000" dirty="0"/>
                        <a:t>(MW)</a:t>
                      </a:r>
                    </a:p>
                    <a:p>
                      <a:r>
                        <a:rPr lang="en-US" sz="1000" dirty="0"/>
                        <a:t>+</a:t>
                      </a:r>
                      <a:r>
                        <a:rPr lang="en-US" sz="1000" dirty="0" err="1"/>
                        <a:t>ve</a:t>
                      </a:r>
                      <a:r>
                        <a:rPr lang="en-US" sz="1000" dirty="0"/>
                        <a:t> Purchase</a:t>
                      </a:r>
                    </a:p>
                    <a:p>
                      <a:r>
                        <a:rPr lang="en-US" sz="1000" dirty="0"/>
                        <a:t>-</a:t>
                      </a:r>
                      <a:r>
                        <a:rPr lang="en-US" sz="1000" dirty="0" err="1"/>
                        <a:t>ve</a:t>
                      </a:r>
                      <a:r>
                        <a:rPr lang="en-US" sz="1000" dirty="0"/>
                        <a:t> Sale</a:t>
                      </a:r>
                    </a:p>
                  </a:txBody>
                  <a:tcPr marL="45720" marR="45720"/>
                </a:tc>
                <a:tc>
                  <a:txBody>
                    <a:bodyPr/>
                    <a:lstStyle/>
                    <a:p>
                      <a:r>
                        <a:rPr lang="en-US" sz="1000" dirty="0"/>
                        <a:t>RU</a:t>
                      </a:r>
                    </a:p>
                    <a:p>
                      <a:r>
                        <a:rPr lang="en-US" sz="1000" dirty="0"/>
                        <a:t>(MW)</a:t>
                      </a:r>
                    </a:p>
                    <a:p>
                      <a:endParaRPr lang="en-US" sz="1000" dirty="0"/>
                    </a:p>
                  </a:txBody>
                  <a:tcPr marL="45720" marR="45720"/>
                </a:tc>
                <a:tc>
                  <a:txBody>
                    <a:bodyPr/>
                    <a:lstStyle/>
                    <a:p>
                      <a:r>
                        <a:rPr lang="en-US" sz="1000" dirty="0"/>
                        <a:t>RD</a:t>
                      </a:r>
                    </a:p>
                    <a:p>
                      <a:r>
                        <a:rPr lang="en-US" sz="1000" dirty="0"/>
                        <a:t>(MW)</a:t>
                      </a:r>
                    </a:p>
                  </a:txBody>
                  <a:tcPr marL="45720" marR="45720"/>
                </a:tc>
                <a:tc>
                  <a:txBody>
                    <a:bodyPr/>
                    <a:lstStyle/>
                    <a:p>
                      <a:r>
                        <a:rPr lang="en-US" sz="1000" dirty="0"/>
                        <a:t>FFR</a:t>
                      </a:r>
                    </a:p>
                    <a:p>
                      <a:r>
                        <a:rPr lang="en-US" sz="1000" dirty="0"/>
                        <a:t>(MW)</a:t>
                      </a:r>
                    </a:p>
                  </a:txBody>
                  <a:tcPr marL="45720" marR="45720"/>
                </a:tc>
                <a:tc>
                  <a:txBody>
                    <a:bodyPr/>
                    <a:lstStyle/>
                    <a:p>
                      <a:r>
                        <a:rPr lang="en-US" sz="1000" dirty="0"/>
                        <a:t>UFR</a:t>
                      </a:r>
                    </a:p>
                    <a:p>
                      <a:r>
                        <a:rPr lang="en-US" sz="1000" dirty="0"/>
                        <a:t>(MW)</a:t>
                      </a:r>
                    </a:p>
                  </a:txBody>
                  <a:tcPr marL="45720" marR="45720"/>
                </a:tc>
                <a:tc>
                  <a:txBody>
                    <a:bodyPr/>
                    <a:lstStyle/>
                    <a:p>
                      <a:r>
                        <a:rPr lang="en-US" sz="1000" dirty="0"/>
                        <a:t>PFR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ECRSS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NSPINS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(MW)</a:t>
                      </a:r>
                    </a:p>
                    <a:p>
                      <a:endParaRPr lang="en-US" sz="1000" dirty="0"/>
                    </a:p>
                  </a:txBody>
                  <a:tcPr marL="45720" marR="45720"/>
                </a:tc>
                <a:tc>
                  <a:txBody>
                    <a:bodyPr/>
                    <a:lstStyle/>
                    <a:p>
                      <a:r>
                        <a:rPr lang="en-US" sz="1000" dirty="0"/>
                        <a:t>RTAML</a:t>
                      </a:r>
                    </a:p>
                    <a:p>
                      <a:r>
                        <a:rPr lang="en-US" sz="1000" dirty="0"/>
                        <a:t>(MWh)</a:t>
                      </a:r>
                    </a:p>
                  </a:txBody>
                  <a:tcPr marL="45720" marR="45720"/>
                </a:tc>
                <a:extLst>
                  <a:ext uri="{0D108BD9-81ED-4DB2-BD59-A6C34878D82A}">
                    <a16:rowId xmlns:a16="http://schemas.microsoft.com/office/drawing/2014/main" val="4178506005"/>
                  </a:ext>
                </a:extLst>
              </a:tr>
              <a:tr h="274320">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30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100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extLst>
                  <a:ext uri="{0D108BD9-81ED-4DB2-BD59-A6C34878D82A}">
                    <a16:rowId xmlns:a16="http://schemas.microsoft.com/office/drawing/2014/main" val="1744737214"/>
                  </a:ext>
                </a:extLst>
              </a:tr>
            </a:tbl>
          </a:graphicData>
        </a:graphic>
      </p:graphicFrame>
      <p:graphicFrame>
        <p:nvGraphicFramePr>
          <p:cNvPr id="8" name="Table 7">
            <a:extLst>
              <a:ext uri="{FF2B5EF4-FFF2-40B4-BE49-F238E27FC236}">
                <a16:creationId xmlns:a16="http://schemas.microsoft.com/office/drawing/2014/main" id="{1E318FFF-FEBF-5E3E-724D-47E5E94B35FF}"/>
              </a:ext>
            </a:extLst>
          </p:cNvPr>
          <p:cNvGraphicFramePr>
            <a:graphicFrameLocks noGrp="1"/>
          </p:cNvGraphicFramePr>
          <p:nvPr>
            <p:extLst>
              <p:ext uri="{D42A27DB-BD31-4B8C-83A1-F6EECF244321}">
                <p14:modId xmlns:p14="http://schemas.microsoft.com/office/powerpoint/2010/main" val="1064404265"/>
              </p:ext>
            </p:extLst>
          </p:nvPr>
        </p:nvGraphicFramePr>
        <p:xfrm>
          <a:off x="289068" y="2407848"/>
          <a:ext cx="7712965" cy="1200150"/>
        </p:xfrm>
        <a:graphic>
          <a:graphicData uri="http://schemas.openxmlformats.org/drawingml/2006/table">
            <a:tbl>
              <a:tblPr firstRow="1" bandRow="1">
                <a:tableStyleId>{5C22544A-7EE6-4342-B048-85BDC9FD1C3A}</a:tableStyleId>
              </a:tblPr>
              <a:tblGrid>
                <a:gridCol w="518465">
                  <a:extLst>
                    <a:ext uri="{9D8B030D-6E8A-4147-A177-3AD203B41FA5}">
                      <a16:colId xmlns:a16="http://schemas.microsoft.com/office/drawing/2014/main" val="3235458324"/>
                    </a:ext>
                  </a:extLst>
                </a:gridCol>
                <a:gridCol w="518465">
                  <a:extLst>
                    <a:ext uri="{9D8B030D-6E8A-4147-A177-3AD203B41FA5}">
                      <a16:colId xmlns:a16="http://schemas.microsoft.com/office/drawing/2014/main" val="1289003559"/>
                    </a:ext>
                  </a:extLst>
                </a:gridCol>
                <a:gridCol w="518465">
                  <a:extLst>
                    <a:ext uri="{9D8B030D-6E8A-4147-A177-3AD203B41FA5}">
                      <a16:colId xmlns:a16="http://schemas.microsoft.com/office/drawing/2014/main" val="3487074095"/>
                    </a:ext>
                  </a:extLst>
                </a:gridCol>
                <a:gridCol w="518465">
                  <a:extLst>
                    <a:ext uri="{9D8B030D-6E8A-4147-A177-3AD203B41FA5}">
                      <a16:colId xmlns:a16="http://schemas.microsoft.com/office/drawing/2014/main" val="553692891"/>
                    </a:ext>
                  </a:extLst>
                </a:gridCol>
                <a:gridCol w="518465">
                  <a:extLst>
                    <a:ext uri="{9D8B030D-6E8A-4147-A177-3AD203B41FA5}">
                      <a16:colId xmlns:a16="http://schemas.microsoft.com/office/drawing/2014/main" val="3922277380"/>
                    </a:ext>
                  </a:extLst>
                </a:gridCol>
                <a:gridCol w="1280160">
                  <a:extLst>
                    <a:ext uri="{9D8B030D-6E8A-4147-A177-3AD203B41FA5}">
                      <a16:colId xmlns:a16="http://schemas.microsoft.com/office/drawing/2014/main" val="4082569567"/>
                    </a:ext>
                  </a:extLst>
                </a:gridCol>
                <a:gridCol w="1280160">
                  <a:extLst>
                    <a:ext uri="{9D8B030D-6E8A-4147-A177-3AD203B41FA5}">
                      <a16:colId xmlns:a16="http://schemas.microsoft.com/office/drawing/2014/main" val="3499910673"/>
                    </a:ext>
                  </a:extLst>
                </a:gridCol>
                <a:gridCol w="1280160">
                  <a:extLst>
                    <a:ext uri="{9D8B030D-6E8A-4147-A177-3AD203B41FA5}">
                      <a16:colId xmlns:a16="http://schemas.microsoft.com/office/drawing/2014/main" val="3484722375"/>
                    </a:ext>
                  </a:extLst>
                </a:gridCol>
                <a:gridCol w="1280160">
                  <a:extLst>
                    <a:ext uri="{9D8B030D-6E8A-4147-A177-3AD203B41FA5}">
                      <a16:colId xmlns:a16="http://schemas.microsoft.com/office/drawing/2014/main" val="268348936"/>
                    </a:ext>
                  </a:extLst>
                </a:gridCol>
              </a:tblGrid>
              <a:tr h="377190">
                <a:tc gridSpan="9">
                  <a:txBody>
                    <a:bodyPr/>
                    <a:lstStyle/>
                    <a:p>
                      <a:r>
                        <a:rPr lang="en-US" sz="1200" dirty="0"/>
                        <a:t>QSE Resources</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1046690134"/>
                  </a:ext>
                </a:extLst>
              </a:tr>
              <a:tr h="548640">
                <a:tc>
                  <a:txBody>
                    <a:bodyPr/>
                    <a:lstStyle/>
                    <a:p>
                      <a:r>
                        <a:rPr lang="en-US" sz="1000" dirty="0"/>
                        <a:t>Res. Type</a:t>
                      </a:r>
                    </a:p>
                  </a:txBody>
                  <a:tcPr marL="45720" marR="45720"/>
                </a:tc>
                <a:tc>
                  <a:txBody>
                    <a:bodyPr/>
                    <a:lstStyle/>
                    <a:p>
                      <a:r>
                        <a:rPr lang="en-US" sz="1000" dirty="0"/>
                        <a:t>HSL or</a:t>
                      </a:r>
                    </a:p>
                    <a:p>
                      <a:r>
                        <a:rPr lang="en-US" sz="1000" dirty="0"/>
                        <a:t>MPC</a:t>
                      </a:r>
                    </a:p>
                    <a:p>
                      <a:endParaRPr lang="en-US" sz="1000" dirty="0"/>
                    </a:p>
                  </a:txBody>
                  <a:tcPr marL="45720" marR="45720"/>
                </a:tc>
                <a:tc>
                  <a:txBody>
                    <a:bodyPr/>
                    <a:lstStyle/>
                    <a:p>
                      <a:r>
                        <a:rPr lang="en-US" sz="1000" dirty="0"/>
                        <a:t>LSL or LPC</a:t>
                      </a:r>
                    </a:p>
                  </a:txBody>
                  <a:tcPr marL="45720" marR="45720"/>
                </a:tc>
                <a:tc>
                  <a:txBody>
                    <a:bodyPr/>
                    <a:lstStyle/>
                    <a:p>
                      <a:r>
                        <a:rPr lang="en-US" sz="1000" dirty="0"/>
                        <a:t>Qual.</a:t>
                      </a:r>
                    </a:p>
                    <a:p>
                      <a:r>
                        <a:rPr lang="en-US" sz="1000" dirty="0"/>
                        <a:t>RD (MW)</a:t>
                      </a:r>
                    </a:p>
                  </a:txBody>
                  <a:tcPr marL="45720" marR="45720"/>
                </a:tc>
                <a:tc>
                  <a:txBody>
                    <a:bodyPr/>
                    <a:lstStyle/>
                    <a:p>
                      <a:r>
                        <a:rPr lang="en-US" sz="1000" dirty="0"/>
                        <a:t>Qual.</a:t>
                      </a:r>
                    </a:p>
                    <a:p>
                      <a:r>
                        <a:rPr lang="en-US" sz="1000" dirty="0"/>
                        <a:t>PFR (MW)</a:t>
                      </a:r>
                    </a:p>
                  </a:txBody>
                  <a:tcPr marL="45720" marR="45720"/>
                </a:tc>
                <a:tc>
                  <a:txBody>
                    <a:bodyPr/>
                    <a:lstStyle/>
                    <a:p>
                      <a:r>
                        <a:rPr lang="en-US" sz="1000" dirty="0"/>
                        <a:t>ASMWCAPABILITY </a:t>
                      </a:r>
                      <a:r>
                        <a:rPr lang="en-US" sz="1000" baseline="-25000" dirty="0" err="1"/>
                        <a:t>ruc,q,h,RD,GR</a:t>
                      </a:r>
                      <a:r>
                        <a:rPr lang="en-US" sz="1000" dirty="0"/>
                        <a:t> (MW)</a:t>
                      </a:r>
                    </a:p>
                  </a:txBody>
                  <a:tcPr marL="45720" marR="45720"/>
                </a:tc>
                <a:tc>
                  <a:txBody>
                    <a:bodyPr/>
                    <a:lstStyle/>
                    <a:p>
                      <a:r>
                        <a:rPr lang="en-US" sz="1000" dirty="0"/>
                        <a:t>ASMWCAPUSED </a:t>
                      </a:r>
                      <a:r>
                        <a:rPr lang="en-US" sz="1000" strike="noStrike" baseline="-25000" dirty="0" err="1"/>
                        <a:t>ruc,q,h,RD,GR</a:t>
                      </a:r>
                      <a:r>
                        <a:rPr lang="en-US" sz="1000" dirty="0"/>
                        <a:t> (MW)</a:t>
                      </a:r>
                    </a:p>
                  </a:txBody>
                  <a:tcPr marL="45720" marR="45720"/>
                </a:tc>
                <a:tc>
                  <a:txBody>
                    <a:bodyPr/>
                    <a:lstStyle/>
                    <a:p>
                      <a:r>
                        <a:rPr lang="en-US" sz="1000" dirty="0"/>
                        <a:t>ASMWCAPABILITY </a:t>
                      </a:r>
                      <a:r>
                        <a:rPr lang="en-US" sz="1000" baseline="-25000" dirty="0" err="1"/>
                        <a:t>ruc,q,h,PFR,GR</a:t>
                      </a:r>
                      <a:r>
                        <a:rPr lang="en-US" sz="1000" dirty="0"/>
                        <a:t> (MW)</a:t>
                      </a:r>
                    </a:p>
                  </a:txBody>
                  <a:tcPr marL="45720" marR="45720"/>
                </a:tc>
                <a:tc>
                  <a:txBody>
                    <a:bodyPr/>
                    <a:lstStyle/>
                    <a:p>
                      <a:r>
                        <a:rPr lang="en-US" sz="1000" dirty="0"/>
                        <a:t>ASMWCAPUSED </a:t>
                      </a:r>
                      <a:r>
                        <a:rPr lang="en-US" sz="1000" strike="noStrike" baseline="-25000" dirty="0" err="1"/>
                        <a:t>ruc,q,h,PFR,GR</a:t>
                      </a:r>
                      <a:r>
                        <a:rPr lang="en-US" sz="1000" dirty="0"/>
                        <a:t> (MW)</a:t>
                      </a:r>
                    </a:p>
                  </a:txBody>
                  <a:tcPr marL="45720" marR="45720"/>
                </a:tc>
                <a:extLst>
                  <a:ext uri="{0D108BD9-81ED-4DB2-BD59-A6C34878D82A}">
                    <a16:rowId xmlns:a16="http://schemas.microsoft.com/office/drawing/2014/main" val="4178506005"/>
                  </a:ext>
                </a:extLst>
              </a:tr>
              <a:tr h="274320">
                <a:tc>
                  <a:txBody>
                    <a:bodyPr/>
                    <a:lstStyle/>
                    <a:p>
                      <a:r>
                        <a:rPr lang="en-US" sz="1000" dirty="0"/>
                        <a:t>GR</a:t>
                      </a:r>
                    </a:p>
                  </a:txBody>
                  <a:tcPr marL="45720" marR="45720"/>
                </a:tc>
                <a:tc>
                  <a:txBody>
                    <a:bodyPr/>
                    <a:lstStyle/>
                    <a:p>
                      <a:r>
                        <a:rPr lang="en-US" sz="1000" dirty="0"/>
                        <a:t>300</a:t>
                      </a:r>
                    </a:p>
                  </a:txBody>
                  <a:tcPr marL="45720" marR="45720"/>
                </a:tc>
                <a:tc>
                  <a:txBody>
                    <a:bodyPr/>
                    <a:lstStyle/>
                    <a:p>
                      <a:r>
                        <a:rPr lang="en-US" sz="1000" dirty="0"/>
                        <a:t>200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100</a:t>
                      </a:r>
                    </a:p>
                  </a:txBody>
                  <a:tcPr marL="45720" marR="45720"/>
                </a:tc>
                <a:tc>
                  <a:txBody>
                    <a:bodyPr/>
                    <a:lstStyle/>
                    <a:p>
                      <a:r>
                        <a:rPr lang="en-US" sz="1000" dirty="0"/>
                        <a:t>30</a:t>
                      </a:r>
                    </a:p>
                  </a:txBody>
                  <a:tcPr marL="45720" marR="45720"/>
                </a:tc>
                <a:tc>
                  <a:txBody>
                    <a:bodyPr/>
                    <a:lstStyle/>
                    <a:p>
                      <a:r>
                        <a:rPr lang="en-US" sz="1000" dirty="0"/>
                        <a:t>100</a:t>
                      </a:r>
                    </a:p>
                  </a:txBody>
                  <a:tcPr marL="45720" marR="45720"/>
                </a:tc>
                <a:tc>
                  <a:txBody>
                    <a:bodyPr/>
                    <a:lstStyle/>
                    <a:p>
                      <a:r>
                        <a:rPr lang="en-US" sz="1000" dirty="0"/>
                        <a:t>70</a:t>
                      </a:r>
                    </a:p>
                  </a:txBody>
                  <a:tcPr marL="45720" marR="45720"/>
                </a:tc>
                <a:extLst>
                  <a:ext uri="{0D108BD9-81ED-4DB2-BD59-A6C34878D82A}">
                    <a16:rowId xmlns:a16="http://schemas.microsoft.com/office/drawing/2014/main" val="1744737214"/>
                  </a:ext>
                </a:extLst>
              </a:tr>
            </a:tbl>
          </a:graphicData>
        </a:graphic>
      </p:graphicFrame>
      <p:graphicFrame>
        <p:nvGraphicFramePr>
          <p:cNvPr id="9" name="Table 8">
            <a:extLst>
              <a:ext uri="{FF2B5EF4-FFF2-40B4-BE49-F238E27FC236}">
                <a16:creationId xmlns:a16="http://schemas.microsoft.com/office/drawing/2014/main" id="{D6057087-FB29-F228-6136-6E9590C6DC23}"/>
              </a:ext>
            </a:extLst>
          </p:cNvPr>
          <p:cNvGraphicFramePr>
            <a:graphicFrameLocks noGrp="1"/>
          </p:cNvGraphicFramePr>
          <p:nvPr>
            <p:extLst>
              <p:ext uri="{D42A27DB-BD31-4B8C-83A1-F6EECF244321}">
                <p14:modId xmlns:p14="http://schemas.microsoft.com/office/powerpoint/2010/main" val="536188549"/>
              </p:ext>
            </p:extLst>
          </p:nvPr>
        </p:nvGraphicFramePr>
        <p:xfrm>
          <a:off x="289068" y="3695787"/>
          <a:ext cx="8405066" cy="1352550"/>
        </p:xfrm>
        <a:graphic>
          <a:graphicData uri="http://schemas.openxmlformats.org/drawingml/2006/table">
            <a:tbl>
              <a:tblPr firstRow="1" bandRow="1">
                <a:tableStyleId>{5C22544A-7EE6-4342-B048-85BDC9FD1C3A}</a:tableStyleId>
              </a:tblPr>
              <a:tblGrid>
                <a:gridCol w="1097280">
                  <a:extLst>
                    <a:ext uri="{9D8B030D-6E8A-4147-A177-3AD203B41FA5}">
                      <a16:colId xmlns:a16="http://schemas.microsoft.com/office/drawing/2014/main" val="4230953597"/>
                    </a:ext>
                  </a:extLst>
                </a:gridCol>
                <a:gridCol w="822960">
                  <a:extLst>
                    <a:ext uri="{9D8B030D-6E8A-4147-A177-3AD203B41FA5}">
                      <a16:colId xmlns:a16="http://schemas.microsoft.com/office/drawing/2014/main" val="3235458324"/>
                    </a:ext>
                  </a:extLst>
                </a:gridCol>
                <a:gridCol w="682093">
                  <a:extLst>
                    <a:ext uri="{9D8B030D-6E8A-4147-A177-3AD203B41FA5}">
                      <a16:colId xmlns:a16="http://schemas.microsoft.com/office/drawing/2014/main" val="1289003559"/>
                    </a:ext>
                  </a:extLst>
                </a:gridCol>
                <a:gridCol w="682093">
                  <a:extLst>
                    <a:ext uri="{9D8B030D-6E8A-4147-A177-3AD203B41FA5}">
                      <a16:colId xmlns:a16="http://schemas.microsoft.com/office/drawing/2014/main" val="3487074095"/>
                    </a:ext>
                  </a:extLst>
                </a:gridCol>
                <a:gridCol w="1097280">
                  <a:extLst>
                    <a:ext uri="{9D8B030D-6E8A-4147-A177-3AD203B41FA5}">
                      <a16:colId xmlns:a16="http://schemas.microsoft.com/office/drawing/2014/main" val="2212954527"/>
                    </a:ext>
                  </a:extLst>
                </a:gridCol>
                <a:gridCol w="1005840">
                  <a:extLst>
                    <a:ext uri="{9D8B030D-6E8A-4147-A177-3AD203B41FA5}">
                      <a16:colId xmlns:a16="http://schemas.microsoft.com/office/drawing/2014/main" val="3922277380"/>
                    </a:ext>
                  </a:extLst>
                </a:gridCol>
                <a:gridCol w="1097280">
                  <a:extLst>
                    <a:ext uri="{9D8B030D-6E8A-4147-A177-3AD203B41FA5}">
                      <a16:colId xmlns:a16="http://schemas.microsoft.com/office/drawing/2014/main" val="3950309640"/>
                    </a:ext>
                  </a:extLst>
                </a:gridCol>
                <a:gridCol w="1005840">
                  <a:extLst>
                    <a:ext uri="{9D8B030D-6E8A-4147-A177-3AD203B41FA5}">
                      <a16:colId xmlns:a16="http://schemas.microsoft.com/office/drawing/2014/main" val="3072382584"/>
                    </a:ext>
                  </a:extLst>
                </a:gridCol>
                <a:gridCol w="914400">
                  <a:extLst>
                    <a:ext uri="{9D8B030D-6E8A-4147-A177-3AD203B41FA5}">
                      <a16:colId xmlns:a16="http://schemas.microsoft.com/office/drawing/2014/main" val="1017192941"/>
                    </a:ext>
                  </a:extLst>
                </a:gridCol>
              </a:tblGrid>
              <a:tr h="377190">
                <a:tc gridSpan="9">
                  <a:txBody>
                    <a:bodyPr/>
                    <a:lstStyle/>
                    <a:p>
                      <a:r>
                        <a:rPr lang="en-US" sz="1200" dirty="0"/>
                        <a:t>RUC Capacity Short Calc</a:t>
                      </a:r>
                    </a:p>
                  </a:txBody>
                  <a:tcPr/>
                </a:tc>
                <a:tc hMerge="1">
                  <a:txBody>
                    <a:bodyPr/>
                    <a:lstStyle/>
                    <a:p>
                      <a:r>
                        <a:rPr lang="en-US" sz="1200" dirty="0"/>
                        <a:t>RUC Capacity Short Calc</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690134"/>
                  </a:ext>
                </a:extLst>
              </a:tr>
              <a:tr h="640080">
                <a:tc>
                  <a:txBody>
                    <a:bodyPr/>
                    <a:lstStyle/>
                    <a:p>
                      <a:r>
                        <a:rPr lang="en-US" sz="1000" dirty="0"/>
                        <a:t>RUCASSFSNAP </a:t>
                      </a:r>
                      <a:r>
                        <a:rPr lang="en-US" sz="1000" baseline="-25000" dirty="0" err="1"/>
                        <a:t>ruc,q,i</a:t>
                      </a:r>
                      <a:endParaRPr lang="en-US" sz="1000" baseline="-25000" dirty="0"/>
                    </a:p>
                  </a:txBody>
                  <a:tcPr marL="45720" marR="45720"/>
                </a:tc>
                <a:tc>
                  <a:txBody>
                    <a:bodyPr/>
                    <a:lstStyle/>
                    <a:p>
                      <a:r>
                        <a:rPr lang="en-US" sz="1000" dirty="0"/>
                        <a:t>RCAPSNAP </a:t>
                      </a:r>
                      <a:r>
                        <a:rPr lang="en-US" sz="1000" baseline="-25000" dirty="0" err="1"/>
                        <a:t>ruc,q,h</a:t>
                      </a:r>
                      <a:endParaRPr lang="en-US" sz="1000" dirty="0"/>
                    </a:p>
                    <a:p>
                      <a:r>
                        <a:rPr lang="en-US" sz="1000" dirty="0"/>
                        <a:t>(MW)</a:t>
                      </a:r>
                    </a:p>
                  </a:txBody>
                  <a:tcPr marL="45720" marR="45720"/>
                </a:tc>
                <a:tc>
                  <a:txBody>
                    <a:bodyPr/>
                    <a:lstStyle/>
                    <a:p>
                      <a:r>
                        <a:rPr lang="en-US" sz="1000" kern="1200" dirty="0">
                          <a:solidFill>
                            <a:schemeClr val="dk1"/>
                          </a:solidFill>
                          <a:latin typeface="+mn-lt"/>
                          <a:ea typeface="+mn-ea"/>
                          <a:cs typeface="+mn-cs"/>
                        </a:rPr>
                        <a:t>ESRASSNAP </a:t>
                      </a:r>
                      <a:r>
                        <a:rPr lang="en-US" sz="1000" baseline="-25000" dirty="0" err="1"/>
                        <a:t>ruc,q,h</a:t>
                      </a:r>
                      <a:endParaRPr lang="en-US" sz="1000" kern="1200" dirty="0">
                        <a:solidFill>
                          <a:schemeClr val="dk1"/>
                        </a:solidFill>
                        <a:latin typeface="+mn-lt"/>
                        <a:ea typeface="+mn-ea"/>
                        <a:cs typeface="+mn-cs"/>
                      </a:endParaRPr>
                    </a:p>
                    <a:p>
                      <a:r>
                        <a:rPr lang="en-US" sz="1000" kern="1200" dirty="0">
                          <a:solidFill>
                            <a:schemeClr val="dk1"/>
                          </a:solidFill>
                          <a:latin typeface="+mn-lt"/>
                          <a:ea typeface="+mn-ea"/>
                          <a:cs typeface="+mn-cs"/>
                        </a:rPr>
                        <a:t>(MW)</a:t>
                      </a:r>
                    </a:p>
                    <a:p>
                      <a:endParaRPr lang="en-US" sz="1000" kern="1200" dirty="0">
                        <a:solidFill>
                          <a:schemeClr val="dk1"/>
                        </a:solidFill>
                        <a:latin typeface="+mn-lt"/>
                        <a:ea typeface="+mn-ea"/>
                        <a:cs typeface="+mn-cs"/>
                      </a:endParaRPr>
                    </a:p>
                  </a:txBody>
                  <a:tcPr marL="45720" marR="45720"/>
                </a:tc>
                <a:tc>
                  <a:txBody>
                    <a:bodyPr/>
                    <a:lstStyle/>
                    <a:p>
                      <a:r>
                        <a:rPr lang="en-US" sz="1000" dirty="0"/>
                        <a:t>ESRMWSNAP </a:t>
                      </a:r>
                      <a:r>
                        <a:rPr lang="en-US" sz="1000" baseline="-25000" dirty="0" err="1"/>
                        <a:t>ruc,q,h</a:t>
                      </a:r>
                      <a:endParaRPr lang="en-US" sz="1000" dirty="0"/>
                    </a:p>
                    <a:p>
                      <a:r>
                        <a:rPr lang="en-US" sz="10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ASOFRLRSNAP </a:t>
                      </a:r>
                      <a:r>
                        <a:rPr lang="en-US" sz="1000" baseline="-25000" dirty="0" err="1"/>
                        <a:t>ruc,q,h</a:t>
                      </a:r>
                      <a:endParaRPr lang="en-US" sz="1000" baseline="-25000" dirty="0"/>
                    </a:p>
                    <a:p>
                      <a:endParaRPr lang="en-US" sz="1000" dirty="0"/>
                    </a:p>
                  </a:txBody>
                  <a:tcPr marL="45720" marR="45720"/>
                </a:tc>
                <a:tc>
                  <a:txBody>
                    <a:bodyPr/>
                    <a:lstStyle/>
                    <a:p>
                      <a:r>
                        <a:rPr lang="en-US" sz="1000" dirty="0"/>
                        <a:t>RUCCAPSNAP </a:t>
                      </a:r>
                      <a:r>
                        <a:rPr lang="en-US" sz="1000" baseline="-25000" dirty="0" err="1"/>
                        <a:t>ruc,q,i</a:t>
                      </a:r>
                      <a:endParaRPr lang="en-US" sz="1000" baseline="-25000" dirty="0"/>
                    </a:p>
                  </a:txBody>
                  <a:tcPr marL="45720" marR="45720"/>
                </a:tc>
                <a:tc>
                  <a:txBody>
                    <a:bodyPr/>
                    <a:lstStyle/>
                    <a:p>
                      <a:r>
                        <a:rPr lang="en-US" sz="1000" dirty="0"/>
                        <a:t>ASONPOSSNAP </a:t>
                      </a:r>
                      <a:r>
                        <a:rPr lang="en-US" sz="1000" baseline="-25000" dirty="0" err="1"/>
                        <a:t>ruc,q</a:t>
                      </a:r>
                      <a:r>
                        <a:rPr lang="en-US" sz="1000" baseline="-25000" dirty="0"/>
                        <a:t>, </a:t>
                      </a:r>
                      <a:r>
                        <a:rPr lang="en-US" sz="1000" baseline="-25000" dirty="0" err="1"/>
                        <a:t>i</a:t>
                      </a:r>
                      <a:endParaRPr lang="en-US" sz="10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RUCOSFSNAP </a:t>
                      </a:r>
                      <a:r>
                        <a:rPr lang="en-US" sz="1000" baseline="-25000" dirty="0" err="1"/>
                        <a:t>ruc,q</a:t>
                      </a:r>
                      <a:r>
                        <a:rPr lang="en-US" sz="1000" baseline="-25000" dirty="0"/>
                        <a:t>, </a:t>
                      </a:r>
                      <a:r>
                        <a:rPr lang="en-US" sz="1000" baseline="-25000" dirty="0" err="1"/>
                        <a:t>i</a:t>
                      </a:r>
                      <a:endParaRPr lang="en-US" sz="1000" baseline="-25000" dirty="0"/>
                    </a:p>
                    <a:p>
                      <a:endParaRPr lang="en-US" sz="1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highlight>
                            <a:srgbClr val="FFFF00"/>
                          </a:highlight>
                        </a:rPr>
                        <a:t>RUCSFSNAP </a:t>
                      </a:r>
                      <a:r>
                        <a:rPr lang="en-US" sz="1000" baseline="-25000" dirty="0" err="1">
                          <a:highlight>
                            <a:srgbClr val="FFFF00"/>
                          </a:highlight>
                        </a:rPr>
                        <a:t>ruc,q</a:t>
                      </a:r>
                      <a:r>
                        <a:rPr lang="en-US" sz="1000" baseline="-25000" dirty="0">
                          <a:highlight>
                            <a:srgbClr val="FFFF00"/>
                          </a:highlight>
                        </a:rPr>
                        <a:t>, </a:t>
                      </a:r>
                      <a:r>
                        <a:rPr lang="en-US" sz="1000" baseline="-25000" dirty="0" err="1">
                          <a:highlight>
                            <a:srgbClr val="FFFF00"/>
                          </a:highlight>
                        </a:rPr>
                        <a:t>i</a:t>
                      </a:r>
                      <a:endParaRPr lang="en-US" sz="1000" baseline="-25000" dirty="0">
                        <a:highlight>
                          <a:srgbClr val="FFFF00"/>
                        </a:highlight>
                      </a:endParaRPr>
                    </a:p>
                    <a:p>
                      <a:endParaRPr lang="en-US" sz="1000" dirty="0">
                        <a:highlight>
                          <a:srgbClr val="FFFF00"/>
                        </a:highlight>
                      </a:endParaRPr>
                    </a:p>
                  </a:txBody>
                  <a:tcPr marL="45720" marR="45720"/>
                </a:tc>
                <a:extLst>
                  <a:ext uri="{0D108BD9-81ED-4DB2-BD59-A6C34878D82A}">
                    <a16:rowId xmlns:a16="http://schemas.microsoft.com/office/drawing/2014/main" val="4178506005"/>
                  </a:ext>
                </a:extLst>
              </a:tr>
              <a:tr h="274320">
                <a:tc>
                  <a:txBody>
                    <a:bodyPr/>
                    <a:lstStyle/>
                    <a:p>
                      <a:r>
                        <a:rPr lang="en-US" sz="1000" dirty="0">
                          <a:highlight>
                            <a:srgbClr val="FFFF00"/>
                          </a:highlight>
                        </a:rPr>
                        <a:t>30</a:t>
                      </a:r>
                    </a:p>
                  </a:txBody>
                  <a:tcPr marL="45720" marR="45720"/>
                </a:tc>
                <a:tc>
                  <a:txBody>
                    <a:bodyPr/>
                    <a:lstStyle/>
                    <a:p>
                      <a:r>
                        <a:rPr lang="en-US" sz="1000" dirty="0"/>
                        <a:t>300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0</a:t>
                      </a:r>
                    </a:p>
                  </a:txBody>
                  <a:tcPr marL="45720" marR="45720"/>
                </a:tc>
                <a:tc>
                  <a:txBody>
                    <a:bodyPr/>
                    <a:lstStyle/>
                    <a:p>
                      <a:r>
                        <a:rPr lang="en-US" sz="1000" dirty="0"/>
                        <a:t>300</a:t>
                      </a:r>
                    </a:p>
                  </a:txBody>
                  <a:tcPr marL="45720" marR="45720"/>
                </a:tc>
                <a:tc>
                  <a:txBody>
                    <a:bodyPr/>
                    <a:lstStyle/>
                    <a:p>
                      <a:r>
                        <a:rPr lang="en-US" sz="1000" dirty="0"/>
                        <a:t>100</a:t>
                      </a:r>
                    </a:p>
                  </a:txBody>
                  <a:tcPr marL="45720" marR="45720"/>
                </a:tc>
                <a:tc>
                  <a:txBody>
                    <a:bodyPr/>
                    <a:lstStyle/>
                    <a:p>
                      <a:r>
                        <a:rPr lang="en-US" sz="1000" dirty="0">
                          <a:highlight>
                            <a:srgbClr val="FFFF00"/>
                          </a:highlight>
                        </a:rPr>
                        <a:t>0</a:t>
                      </a:r>
                    </a:p>
                  </a:txBody>
                  <a:tcPr marL="45720" marR="45720"/>
                </a:tc>
                <a:tc>
                  <a:txBody>
                    <a:bodyPr/>
                    <a:lstStyle/>
                    <a:p>
                      <a:r>
                        <a:rPr lang="en-US" sz="1000" dirty="0">
                          <a:highlight>
                            <a:srgbClr val="FFFF00"/>
                          </a:highlight>
                        </a:rPr>
                        <a:t>30</a:t>
                      </a:r>
                    </a:p>
                  </a:txBody>
                  <a:tcPr marL="45720" marR="45720"/>
                </a:tc>
                <a:extLst>
                  <a:ext uri="{0D108BD9-81ED-4DB2-BD59-A6C34878D82A}">
                    <a16:rowId xmlns:a16="http://schemas.microsoft.com/office/drawing/2014/main" val="1744737214"/>
                  </a:ext>
                </a:extLst>
              </a:tr>
            </a:tbl>
          </a:graphicData>
        </a:graphic>
      </p:graphicFrame>
      <p:sp>
        <p:nvSpPr>
          <p:cNvPr id="10" name="TextBox 9">
            <a:extLst>
              <a:ext uri="{FF2B5EF4-FFF2-40B4-BE49-F238E27FC236}">
                <a16:creationId xmlns:a16="http://schemas.microsoft.com/office/drawing/2014/main" id="{92466EF7-EFCD-83C6-6CDF-DE509CDFD427}"/>
              </a:ext>
            </a:extLst>
          </p:cNvPr>
          <p:cNvSpPr txBox="1"/>
          <p:nvPr/>
        </p:nvSpPr>
        <p:spPr>
          <a:xfrm>
            <a:off x="457200" y="5334000"/>
            <a:ext cx="7467600" cy="954107"/>
          </a:xfrm>
          <a:prstGeom prst="rect">
            <a:avLst/>
          </a:prstGeom>
          <a:noFill/>
        </p:spPr>
        <p:txBody>
          <a:bodyPr wrap="square" rtlCol="0">
            <a:spAutoFit/>
          </a:bodyPr>
          <a:lstStyle/>
          <a:p>
            <a:r>
              <a:rPr lang="en-US" sz="1400" dirty="0"/>
              <a:t>Summary: </a:t>
            </a:r>
          </a:p>
          <a:p>
            <a:r>
              <a:rPr lang="en-US" sz="1400" dirty="0"/>
              <a:t>a) QSE is short by 30. </a:t>
            </a:r>
          </a:p>
          <a:p>
            <a:r>
              <a:rPr lang="en-US" sz="1400" dirty="0"/>
              <a:t>b) QSE has capability of 100 MW of RD and 100 MW of RRS-PFR but the HSL-LSL is 100 MW and cannot cover the total AS MW position of 130 MW</a:t>
            </a:r>
          </a:p>
        </p:txBody>
      </p:sp>
    </p:spTree>
    <p:extLst>
      <p:ext uri="{BB962C8B-B14F-4D97-AF65-F5344CB8AC3E}">
        <p14:creationId xmlns:p14="http://schemas.microsoft.com/office/powerpoint/2010/main" val="113964459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10952</TotalTime>
  <Words>3123</Words>
  <Application>Microsoft Office PowerPoint</Application>
  <PresentationFormat>On-screen Show (4:3)</PresentationFormat>
  <Paragraphs>714</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Cambria Math</vt:lpstr>
      <vt:lpstr>Symbol</vt:lpstr>
      <vt:lpstr>Times New Roman</vt:lpstr>
      <vt:lpstr>1_Custom Design</vt:lpstr>
      <vt:lpstr>Office Theme</vt:lpstr>
      <vt:lpstr>PowerPoint Presentation</vt:lpstr>
      <vt:lpstr>Background: RUC Capacity Short Calculation</vt:lpstr>
      <vt:lpstr>Reasons for Modification to RUC Capacity Short Calcs</vt:lpstr>
      <vt:lpstr>Overview of Modification to RUC Capacity Short Calcs</vt:lpstr>
      <vt:lpstr>Process Flow : RUC Capacity Short Calculation</vt:lpstr>
      <vt:lpstr>Example 1: QSE with NCLR has RRS-UFR Position </vt:lpstr>
      <vt:lpstr>Example 2: QSE with NCLR has RRS-PFR Position </vt:lpstr>
      <vt:lpstr>Example 3: QSE with GR has RRS-UFR Position </vt:lpstr>
      <vt:lpstr>Example 4: QSE with GR has Reg-Dn, &amp; RRS-PFR Position </vt:lpstr>
      <vt:lpstr>Example 5: QSE with ESR has RRS-PFR Position </vt:lpstr>
      <vt:lpstr>Example 6: QSE with ESR has RRS-FFR, RRS-PFR, ECRSS Position </vt:lpstr>
      <vt:lpstr>Example 7: QSE with ESR has RRS-FFR, RRS-PFR, ECRSS Position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SM</cp:lastModifiedBy>
  <cp:revision>354</cp:revision>
  <cp:lastPrinted>2016-01-21T20:53:15Z</cp:lastPrinted>
  <dcterms:created xsi:type="dcterms:W3CDTF">2016-01-21T15:20:31Z</dcterms:created>
  <dcterms:modified xsi:type="dcterms:W3CDTF">2024-02-14T16:13:22Z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y fmtid="{D5CDD505-2E9C-101B-9397-08002B2CF9AE}" pid="3" name="MSIP_Label_7084cbda-52b8-46fb-a7b7-cb5bd465ed85_Enabled">
    <vt:lpwstr>true</vt:lpwstr>
  </property>
  <property fmtid="{D5CDD505-2E9C-101B-9397-08002B2CF9AE}" pid="4" name="MSIP_Label_7084cbda-52b8-46fb-a7b7-cb5bd465ed85_SetDate">
    <vt:lpwstr>2024-02-07T21:04:44Z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8b113ffa-fcdf-449a-9d23-98f82b03c326</vt:lpwstr>
  </property>
  <property fmtid="{D5CDD505-2E9C-101B-9397-08002B2CF9AE}" pid="9" name="MSIP_Label_7084cbda-52b8-46fb-a7b7-cb5bd465ed85_ContentBits">
    <vt:lpwstr>0</vt:lpwstr>
  </property>
</Properties>
</file>