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41" r:id="rId18"/>
    <p:sldId id="351" r:id="rId19"/>
    <p:sldId id="344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130" autoAdjust="0"/>
  </p:normalViewPr>
  <p:slideViewPr>
    <p:cSldViewPr showGuides="1">
      <p:cViewPr varScale="1">
        <p:scale>
          <a:sx n="126" d="100"/>
          <a:sy n="126" d="100"/>
        </p:scale>
        <p:origin x="115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December 2022 -  December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C5ADFFF-CA63-5C0B-320C-C5DB50253A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987" y="1219200"/>
            <a:ext cx="8153400" cy="27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2022 -  December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A8D9418-E51A-5567-FFB5-EAD2330CD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447800"/>
            <a:ext cx="8153400" cy="27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2022 -  December 2023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D06E1A8-DA6E-2326-5C13-D1D42083FD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02244"/>
            <a:ext cx="8153400" cy="27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2022 - December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8465726-FA83-BB93-AFFF-3BCA3ED07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65156"/>
            <a:ext cx="8153400" cy="276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December 2022 -  December 2023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7FE0576-641F-62C4-6759-DA81F08EE7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82" y="1281938"/>
            <a:ext cx="8153400" cy="276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December 2022 -  December 2023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69F794F-194E-16E1-6AEE-6F88FE319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91831"/>
            <a:ext cx="8153400" cy="2772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December 2023 – January 2024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Total Potential Exposure (TPE) increased from $1.33 billion in December 2023 to $1.80 billion in January 2024.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due to both higher forward adjustment factors and real-time and day-ahead prices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$4.13 billion in December 2023 to $5.57 billion in January 2024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ERCOT issued 71 collateral requests to 40 Counter-Parties due to futures prices increasing in anticipation of Winter Storm Heather. One trade-only entity defaulted on collateral requirements (no uplift to the market).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 January 2023 – January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75FB96-EBD8-DDE1-39FD-8E120DACE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353" y="1529931"/>
            <a:ext cx="7913294" cy="379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January 2023 -  January 2024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D56EBD-A5F1-A405-7780-9C16C4662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60" y="1520786"/>
            <a:ext cx="7937680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Jan 2023 - Jan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688704-93FA-1E0C-4FC1-309DB0988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27" y="1425512"/>
            <a:ext cx="7997373" cy="358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2578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January 31,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6F2489-2F34-2558-7065-7A977FA6E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524000"/>
            <a:ext cx="8039100" cy="2709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December 2023 – January 2024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598887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/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70CA78-EF86-C866-6F6A-CC017DE402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45850"/>
            <a:ext cx="82296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January 2022 - January 2024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E3A1B8-0712-A82C-8B7D-462001414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31" y="1639670"/>
            <a:ext cx="7932069" cy="3349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 -  January 2024*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421" y="5791944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25B493-08B2-005B-0912-C3909EF12F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206" y="1670151"/>
            <a:ext cx="7047587" cy="35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169041</TotalTime>
  <Words>925</Words>
  <Application>Microsoft Office PowerPoint</Application>
  <PresentationFormat>On-screen Show (4:3)</PresentationFormat>
  <Paragraphs>151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Highlights December 2023 – January 2024</vt:lpstr>
      <vt:lpstr>TPE and Forward Adjustment Factors January 2023 – January 2024 </vt:lpstr>
      <vt:lpstr>TPE/Real-Time &amp; Day-Ahead Daily Average Settlement Point Prices for HB_NORTH January 2023 -  January 2024 </vt:lpstr>
      <vt:lpstr>Available Credit by Type Compared to Total Potential Exposure (TPE)  Jan 2023 - Jan 2024</vt:lpstr>
      <vt:lpstr>Issuer Credit Limits vs Total LC Amounts Per Issuer</vt:lpstr>
      <vt:lpstr>Discretionary Collateral December 2023 – January 2024</vt:lpstr>
      <vt:lpstr>Discretionary Collateral by Market Segment January 2022 - January 2024</vt:lpstr>
      <vt:lpstr>TPE and Discretionary Collateral by Market Segment  -  January 2024*</vt:lpstr>
      <vt:lpstr>TPEA Coverage of Settlements December 2022 -  December 2023 </vt:lpstr>
      <vt:lpstr>TPEA Coverage of Settlements December 2022 -  December 2023 </vt:lpstr>
      <vt:lpstr>TPEA Coverage of Settlements December 2022 -  December 2023 </vt:lpstr>
      <vt:lpstr>TPEA Coverage of Settlements December 2022 - December 2023 </vt:lpstr>
      <vt:lpstr>TPEA Coverage of Settlements December 2022 -  December 2023 </vt:lpstr>
      <vt:lpstr>TPEA Coverage of Settlements December 2022 -  December 2023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1104</cp:revision>
  <cp:lastPrinted>2019-06-18T19:02:16Z</cp:lastPrinted>
  <dcterms:created xsi:type="dcterms:W3CDTF">2016-01-21T15:20:31Z</dcterms:created>
  <dcterms:modified xsi:type="dcterms:W3CDTF">2024-02-14T15:07:28Z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