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45" d="100"/>
          <a:sy n="145" d="100"/>
        </p:scale>
        <p:origin x="114" y="30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2/13/2024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2/12/2024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669724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2/14/24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1481148008"/>
              </p:ext>
            </p:extLst>
          </p:nvPr>
        </p:nvGraphicFramePr>
        <p:xfrm>
          <a:off x="190773" y="838200"/>
          <a:ext cx="8839201" cy="5001641"/>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09600">
                  <a:extLst>
                    <a:ext uri="{9D8B030D-6E8A-4147-A177-3AD203B41FA5}">
                      <a16:colId xmlns:a16="http://schemas.microsoft.com/office/drawing/2014/main" val="637760182"/>
                    </a:ext>
                  </a:extLst>
                </a:gridCol>
                <a:gridCol w="3733800">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NPRR1199, Implementation of Lone Star Infrastructure Protection Act (LSIPA) Requirements </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Regulatory requirements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No Impact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ERCOT supports approval of NPRR1199 / ERCOT Staff has reviewed NPRR1199 and believes the market impact for NPRR1199 provides sufficient compromise between stakeholders and ERCOT regarding the incorporation of the LSIPA into the Protocols.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Pending</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IMM has no opinion on NPRR1199</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614559790"/>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NPRR1210, Next Start Resource Test and Load-Carrying Test Frequency</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Regulatory requirements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No Impact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ERCOT supports approval of NPRR1210 / ERCOT Staff has reviewed NPRR1210 and believes it has a positive market impact by providing flexibility and consistency within the NERC-required testing time frame, while reducing complexity and potential risks associated with managing different testing frequencies and issues related to the time of year in which a deadline may fall.</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Does not believe that it requires changes to credit monitoring activity or the calculation of liability</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IMM has no opinion on NPRR1210.</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980966634"/>
                  </a:ext>
                </a:extLst>
              </a:tr>
              <a:tr h="331062">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NPRR1213, Allow DGRs and DESRs on Circuits Subject to Load Shed to Provide ECRS and Clarify Language Regarding DGRs and DESRs Providing Non-Spin</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Strategic Plan Objective 1</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$350k - $450k</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ERCOT supports approval of NPRR1213 / ERCOT Staff has reviewed NPRR1213 and believes it supplements NPRR1171 in identifying an additional Ancillary Service, namely ECRS, that can be provided by DGRs and DESRs on feeders subject to Load shedding.</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Does not believe that it requires changes to credit monitoring activity or the calculation of liability</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IMM has no opinion on NPRR1213</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1942153481"/>
                  </a:ext>
                </a:extLst>
              </a:tr>
              <a:tr h="197964">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NOGRR245, Inverter-Based Resource (IBR) Ride-Through Requirements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Strategic Plan Objective 2</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Less than 10k (O&amp;M); $480k and $570k (Annual Recurring O&amp;M )</a:t>
                      </a:r>
                    </a:p>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 </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ERCOT does not support approval of NOGRR245 as recommended by ROS in the 9/14/23 ROS Report as it does not address the critical reliability risk NOGRR245 intends to address / ERCOT Staff has reviewed NOGRR245 and believes that end users of the ERCOT System (i.e., wholesale and retail customers) will continue to face exposure to the current high risk of instability and uncontrolled outages up to a system-wide blackout due to the ROS-approved language allowing inadequate ride-through performance requirements for Resource Entities of IBRs and Type 1 and Type 2 WGRs that self-identify if the requirements are not “commercially reasonable” in their determination, among other issues, which do not assure reliable operations.  The associated events will likely lead to higher prices due to system outages and even more stringent regulator reforms after additional major events or catastrophes are realized.  Market Participants can expect to routinely encounter additional events every year like the Odessa events - or worse - including requests for information (“RFIs”), event analysis, and potential NERC, FERC, or PUCT investigations and administrative penalties.</a:t>
                      </a:r>
                    </a:p>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 </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Not applicable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IMM has no opinion NOGRR245.</a:t>
                      </a:r>
                    </a:p>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 </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1704396183"/>
                  </a:ext>
                </a:extLst>
              </a:tr>
              <a:tr h="464161">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NPRR1193, Related to SMOGRR027, Move OBD to Settlement Metering Operating Guide – EPS Metering Design Proposal</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General system and/or process improvement(s)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None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ERCOT supports approval of NPRR1193 / ERCOT Staff has reviewed NPRR1193 and believes it has a positive market impact by standardizing the approval process for binding language.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ERCOT Credit Staff and the Credit Finance Sub Group (CFSG) have reviewed NPRR1193 and do not believe that it requires changes to credit monitoring activity or the calculation of liability.</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IMM has no opinion on NPRR1193.</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2106467756"/>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2/14/24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3808205200"/>
              </p:ext>
            </p:extLst>
          </p:nvPr>
        </p:nvGraphicFramePr>
        <p:xfrm>
          <a:off x="190773" y="838200"/>
          <a:ext cx="8839201" cy="5251069"/>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85800">
                  <a:extLst>
                    <a:ext uri="{9D8B030D-6E8A-4147-A177-3AD203B41FA5}">
                      <a16:colId xmlns:a16="http://schemas.microsoft.com/office/drawing/2014/main" val="637760182"/>
                    </a:ext>
                  </a:extLst>
                </a:gridCol>
                <a:gridCol w="3657600">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ERCOT Opinion/ERCOT Market Impact Statement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OBDRR046, Related to NPRR1188, Implement Nodal Dispatch and Energy Settlement for Controllable Load Resources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Strategic Plan Objective 2</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Impacts captured in the Impact Analysis for NPRR1188 (Between $1.8M and $2.5M)</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Pending NPRR1188</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Not applicable</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Pending NPRR1188</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824452636"/>
                  </a:ext>
                </a:extLst>
              </a:tr>
              <a:tr h="231239">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PGRR105, Deliverability Criteria for DC Tie Imports</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Strategic Plan Objective 1</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None</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ERCOT does not support approval of PGRR105 as recommended by ROS in the 9/7/23 ROS Report / ERCOT Staff has reviewed PGRR105 and believes that it is contrary to a recent decision of the PUCT and that it raises a policy issue that is best suited for the PUCT.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cs typeface="Calibri" panose="020F0502020204030204" pitchFamily="34" charset="0"/>
                        </a:rPr>
                        <a:t>Not applicable</a:t>
                      </a:r>
                      <a:endParaRPr lang="en-US" sz="80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cs typeface="Calibri" panose="020F0502020204030204" pitchFamily="34" charset="0"/>
                        </a:rPr>
                        <a:t>IMM has no opinion on PGRR105.</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420078487"/>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OBDRR051, Related to NPRR1216, Implementation of Emergency Pricing Program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Impacts captured in Impact Analysis for NPRR1216 (Between $125k - $175k)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NPRR1216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NPRR1216</a:t>
                      </a:r>
                    </a:p>
                  </a:txBody>
                  <a:tcPr marL="13681" marR="13681" marT="0" marB="0"/>
                </a:tc>
                <a:extLst>
                  <a:ext uri="{0D108BD9-81ED-4DB2-BD59-A6C34878D82A}">
                    <a16:rowId xmlns:a16="http://schemas.microsoft.com/office/drawing/2014/main" val="1290592811"/>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LPGRR074, Align Definitions of IDRRQ, LRG, and LRGDG</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LPGRR074 / ERCOT Staff has reviewed LPGRR074 and believes that it provides a positive market impact by offering general system and/or process improvement(s) by aligning IDRRQ, LRG, and LRGDG term language in the Profile Decision Tree with Profile Segment language that was added upon the PUCT’s approval of LPGRR069, Add Lubbock Zip Codes and Clarify BUSIDRRQ/BUSLRG (DG) Assignments.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LPGRR074</a:t>
                      </a:r>
                    </a:p>
                  </a:txBody>
                  <a:tcPr marL="13681" marR="13681" marT="0" marB="0"/>
                </a:tc>
                <a:extLst>
                  <a:ext uri="{0D108BD9-81ED-4DB2-BD59-A6C34878D82A}">
                    <a16:rowId xmlns:a16="http://schemas.microsoft.com/office/drawing/2014/main" val="3402976898"/>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NOGRR261, Move OBD to Section 8 – Procedure for Calculating RRS Limits for Individual Resources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&lt; $5K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NOGRR261 / ERCOT Staff has reviewed NOGRR261 and believes it has a positive market impact by standardizing the approval process for binding language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NOGRR261</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1171085856"/>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SMOGRR027, Move OBD to Settlement Metering Operating Guide – EPS Metering Design Proposal</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&lt;$5K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SMOGRR027 / ERCOT Staff has reviewed SMOGRR027 and believes it has a positive market impact by standardizing the approval process for binding language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SMOGRR027</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130971507"/>
                  </a:ext>
                </a:extLst>
              </a:tr>
              <a:tr h="231239">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SMOGRR030, Move OBD to Settlement Metering Operating Guide – EPS Metering Facility Temporary Exemption Request Application Form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&lt;$5k</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SMOGRR030 / ERCOT Staff has reviewed SMOGRR030 and believes it has a positive market impact by standardizing the approval process for binding language</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SMOGRR030</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2340637714"/>
                  </a:ext>
                </a:extLst>
              </a:tr>
            </a:tbl>
          </a:graphicData>
        </a:graphic>
      </p:graphicFrame>
    </p:spTree>
    <p:extLst>
      <p:ext uri="{BB962C8B-B14F-4D97-AF65-F5344CB8AC3E}">
        <p14:creationId xmlns:p14="http://schemas.microsoft.com/office/powerpoint/2010/main" val="244306770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2736</TotalTime>
  <Words>1077</Words>
  <Application>Microsoft Office PowerPoint</Application>
  <PresentationFormat>On-screen Show (4:3)</PresentationFormat>
  <Paragraphs>93</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Revision Request Summary for 2/14/24 TAC</vt:lpstr>
      <vt:lpstr>Revision Request Summary for 2/14/24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56</cp:revision>
  <cp:lastPrinted>2016-01-21T20:53:15Z</cp:lastPrinted>
  <dcterms:created xsi:type="dcterms:W3CDTF">2016-01-21T15:20:31Z</dcterms:created>
  <dcterms:modified xsi:type="dcterms:W3CDTF">2024-02-13T16:35:25Z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