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357" r:id="rId8"/>
    <p:sldId id="360" r:id="rId9"/>
    <p:sldId id="380" r:id="rId10"/>
    <p:sldId id="372" r:id="rId11"/>
    <p:sldId id="381" r:id="rId12"/>
    <p:sldId id="382" r:id="rId13"/>
    <p:sldId id="367" r:id="rId14"/>
    <p:sldId id="366" r:id="rId15"/>
    <p:sldId id="383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4660"/>
  </p:normalViewPr>
  <p:slideViewPr>
    <p:cSldViewPr showGuides="1">
      <p:cViewPr varScale="1">
        <p:scale>
          <a:sx n="93" d="100"/>
          <a:sy n="93" d="100"/>
        </p:scale>
        <p:origin x="1517" y="6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EAL Change Proposals – Gap analysis </a:t>
            </a:r>
          </a:p>
          <a:p>
            <a:endParaRPr lang="en-US" sz="2000" b="1" dirty="0"/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February 16, 2024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Summary: Current vs Scenario #1, Scenario #2 and Scenario #3 </a:t>
            </a: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432123-FBD2-D59F-729F-90D849EA9B9F}"/>
              </a:ext>
            </a:extLst>
          </p:cNvPr>
          <p:cNvSpPr txBox="1"/>
          <p:nvPr/>
        </p:nvSpPr>
        <p:spPr>
          <a:xfrm>
            <a:off x="4343400" y="790473"/>
            <a:ext cx="47244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Perceived overcollateralization – Scenario #2 lowers positive gaps while also lowering negative gaps. Specifically, Scenario #2 appears to better solve "double top" or "2nd top" TPEA behavior without bringing excessive amount of risk.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All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scenarios struggle to solve the “timing lag” - negative gaps occurring (to a large extent) before the price spike. Coming into the high price environment, MCE is driving the TPE, both scenarios do not shorten the lag as compared to the existing TPE – the results are mostly the same. When RTLE is coming off of lower base, reflecting lower prices and/or </a:t>
            </a:r>
            <a:r>
              <a:rPr lang="en-US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overhedged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positions as the price spike event happens the short position will be captured through RTLCNS first then through RTLE, but only after the fact.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928B0DA-E427-57C5-B8E9-E26F168C1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3667125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15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Invoice Exposures – Definitions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Invoice exposures – New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M1 days forward invoices + 7 days look back </a:t>
            </a:r>
            <a:r>
              <a:rPr lang="en-US" sz="15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actual</a:t>
            </a: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invoices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M1 days could range from 10 to 21 days depending on weekends/holidays, MP activity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Invoices exclude M&amp;N securitization invoices, CRR auction invoices and miscellaneous invoices relating to $2B distributed to market for Sec N on 6/21/22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Data is for a period covering 1/1/2022 through 11/30/23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TPEA excludes Uri invoices and PUL uplift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latin typeface="Calibri" panose="020F0502020204030204" pitchFamily="34" charset="0"/>
                <a:ea typeface="Times New Roman" panose="02020603050405020304" pitchFamily="18" charset="0"/>
              </a:rPr>
              <a:t>TPEA – Invoice exposures = Gap </a:t>
            </a: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Negative gap is when invoice exposures exceed TPEA (less than -$10,000)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Positive gap is when TPEA exceeds invoice exposures (more than $10,000) 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pPr algn="ctr"/>
            <a:r>
              <a:rPr lang="en-US" sz="2000" dirty="0"/>
              <a:t>Current EAL Formula vs. Scenarios #1, #2 and #3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914400"/>
            <a:ext cx="8724900" cy="55626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ea typeface="Times New Roman" panose="02020603050405020304" pitchFamily="18" charset="0"/>
              </a:rPr>
              <a:t>Current: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EAL </a:t>
            </a:r>
            <a:r>
              <a:rPr lang="en-US" sz="1400" i="1" baseline="-25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= Max [IEL during the first 40-day period only beginning on the date that the Counter-Party commences activity in ERCOT markets, </a:t>
            </a:r>
            <a:r>
              <a:rPr lang="en-US" sz="14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RFAF * Max {RTLE during the previous </a:t>
            </a:r>
            <a:r>
              <a:rPr lang="en-US" sz="1400" i="1" dirty="0" err="1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lrq</a:t>
            </a:r>
            <a:r>
              <a:rPr lang="en-US" sz="1400" i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days}, RTLF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] + </a:t>
            </a:r>
            <a:r>
              <a:rPr lang="en-US" sz="1400" dirty="0">
                <a:effectLst/>
                <a:highlight>
                  <a:srgbClr val="FF0000"/>
                </a:highlight>
                <a:ea typeface="Times New Roman" panose="02020603050405020304" pitchFamily="18" charset="0"/>
              </a:rPr>
              <a:t>DFAF * DALE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1400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Max [RTLCNS, Max {URTA during the previous </a:t>
            </a:r>
            <a:r>
              <a:rPr lang="en-US" sz="1400" i="1" dirty="0" err="1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lrq</a:t>
            </a:r>
            <a:r>
              <a:rPr lang="en-US" sz="1400" i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days}]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+ OUT</a:t>
            </a:r>
            <a:r>
              <a:rPr lang="en-US" sz="1400" i="1" baseline="-25000" dirty="0">
                <a:effectLst/>
                <a:ea typeface="Times New Roman" panose="02020603050405020304" pitchFamily="18" charset="0"/>
              </a:rPr>
              <a:t> q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+ ILE</a:t>
            </a:r>
            <a:r>
              <a:rPr lang="en-US" sz="1400" baseline="-25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i="1" baseline="-25000" dirty="0">
                <a:effectLst/>
                <a:ea typeface="Times New Roman" panose="02020603050405020304" pitchFamily="18" charset="0"/>
              </a:rPr>
              <a:t>q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i="1" baseline="-25000" dirty="0"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i="1" baseline="-25000" dirty="0">
              <a:ea typeface="Times New Roman" panose="02020603050405020304" pitchFamily="18" charset="0"/>
            </a:endParaRPr>
          </a:p>
          <a:p>
            <a:pPr marL="0" marR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latin typeface="Arial-BoldMT"/>
                <a:ea typeface="Calibri" panose="020F0502020204030204" pitchFamily="34" charset="0"/>
                <a:cs typeface="Arial-BoldMT"/>
              </a:rPr>
              <a:t>Scenario #1: 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t = Max [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RT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during the previous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lrt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400" strike="sng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NLCD,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</a:t>
            </a:r>
            <a:r>
              <a:rPr lang="en-US" sz="14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</a:p>
          <a:p>
            <a:pPr marL="0" marR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NLE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= Total net liability extrapolated  (Last 14 days RTM Initial Statement Average + Last 14 days DAM Initial Statement Average based on RTM Initial OD)*M1. Use same RTM ODs for DAM as well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NLF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net liability forward = 1.5 * NLCD 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NLCD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(7 most recent Operating days Real time estimates + 7 most recent DAM ODs day-ahead) if settled data is available use settled else estimates – no price cap</a:t>
            </a: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FAF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21 future / most recent days 7 RTM Prices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ULE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unbilled liability extrapolated (Last 14 days RTM Initial Statement Average + Last 14 days DAM Initial Statement Average based on RTM Initial OD)*M2 -  use same RTM ODs for DAM as well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i="1" baseline="-25000" dirty="0"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latin typeface="Arial-BoldMT"/>
                <a:ea typeface="Calibri" panose="020F0502020204030204" pitchFamily="34" charset="0"/>
                <a:cs typeface="Arial-BoldMT"/>
              </a:rPr>
              <a:t>Scenario #2: 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q = Max [IEL during the first 40-day period only beginning on the date that the Counter-Party commences activity in ERCOT markets, </a:t>
            </a:r>
            <a:r>
              <a:rPr lang="en-US" sz="1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Max{(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RFAF * </a:t>
            </a:r>
            <a:r>
              <a:rPr lang="en-US" sz="1400" strike="sngStrike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Max {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RTLE</a:t>
            </a:r>
            <a:r>
              <a:rPr lang="en-US" sz="1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)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-Bold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Scenario #3: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EAL q = Max [IEL during the first 40-day period only beginning on the date that the Counter-Party commences activity in ERCOT markets, 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RFAF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* Max {RTLE 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</a:p>
          <a:p>
            <a:pPr marL="40005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RFAF’s: CP specific RFAF and Global RFAF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 specific RFAF = </a:t>
            </a:r>
            <a:r>
              <a:rPr lang="en-US" sz="1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Real-Time ICE Forward Average Price</a:t>
            </a: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Max RTLE date </a:t>
            </a:r>
            <a:r>
              <a:rPr lang="en-US" sz="1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 Real-Time Settled Average Price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RFAF is calculated </a:t>
            </a:r>
            <a:r>
              <a:rPr lang="en-US" sz="1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existing methodology. Global </a:t>
            </a: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RFAF is used in MCE calculations. </a:t>
            </a:r>
            <a:endParaRPr lang="en-US" sz="1000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 dirty="0">
                <a:effectLst/>
                <a:ea typeface="Calibri" panose="020F0502020204030204" pitchFamily="34" charset="0"/>
                <a:cs typeface="Arial-BoldMT"/>
              </a:rPr>
              <a:t> </a:t>
            </a:r>
            <a:endParaRPr lang="en-US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91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TPEA for Scenario#1,#2,#3 vs Current: Market, Load &amp; Gen, Load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DFE847-9E6D-74A2-FACD-7F7DBE832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99" y="804764"/>
            <a:ext cx="8966753" cy="18070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E1BF751-A26D-5922-9A5D-D68560C6B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99" y="2705452"/>
            <a:ext cx="8890553" cy="18081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7CFF9C0-78C6-4AFB-763C-1F6D1DC97A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687" y="4513585"/>
            <a:ext cx="8916826" cy="181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30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and Positive Gaps: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E9D83F-F8AA-8E0B-90A4-F5BCA2681B35}"/>
              </a:ext>
            </a:extLst>
          </p:cNvPr>
          <p:cNvSpPr txBox="1">
            <a:spLocks/>
          </p:cNvSpPr>
          <p:nvPr/>
        </p:nvSpPr>
        <p:spPr>
          <a:xfrm>
            <a:off x="190500" y="3414945"/>
            <a:ext cx="8839200" cy="322850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100" b="1" dirty="0">
                <a:latin typeface="Calibri" panose="020F0502020204030204" pitchFamily="34" charset="0"/>
                <a:ea typeface="Times New Roman" panose="02020603050405020304" pitchFamily="18" charset="0"/>
              </a:rPr>
              <a:t>Negative gaps – Scenario #1 lowers negative gaps the most while Scenario #3 increases negative gaps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Scenario #1 reduces negative gap occurrences by 25%, aggregate total negative gap amounts by 27% with the average negative gap amounts decreasing 2.5%.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Scenario #2 reduces negative gap occurrences by 4%, aggregate total negative gap amounts by 11% with the average negative gap amounts decreasing 8%.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Scenario #3 increases negative gap occurrences by 5.5%, aggregate total negative gap amounts by 17% with the average negative gap amount increasing by 11%. 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100" b="1" dirty="0">
                <a:latin typeface="Calibri" panose="020F0502020204030204" pitchFamily="34" charset="0"/>
                <a:ea typeface="Times New Roman" panose="02020603050405020304" pitchFamily="18" charset="0"/>
              </a:rPr>
              <a:t>Positive gaps – Scenario #3 will lower positive gaps the most while Scenario #1 will increase them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Scenario #1 increases positive gap occurrences by 1.4%, increases aggregate total positive gap amounts by 14% with the average positive gap amount increasing 12.3%. 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Scenario #2 yields about the same positive gap occurrences as current, while decreases aggregate total positive gap amounts by 3.8% with the average positive gap amount decreasing by 4%.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Scenario #3 reduces positive gap occurrences by 0.5%, aggregate total positive gap amounts by 19% with the average positive gap amount decreasing 19%.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latin typeface="Calibri" panose="020F0502020204030204" pitchFamily="34" charset="0"/>
                <a:ea typeface="Times New Roman" panose="02020603050405020304" pitchFamily="18" charset="0"/>
              </a:rPr>
              <a:t>Scenario #1 increases cost to the market by 15% while Scenario #3 lowers the cost by 21% and Scenario #2 by 4%. </a:t>
            </a: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Cost is estimated at 5% per annum, 365 days and is calculated on TPEA for each scenario.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3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C09498-2FAE-0413-A6CE-91696F456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005" y="762000"/>
            <a:ext cx="6850247" cy="18428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4D2395E-0216-DB3A-C8D8-BFF90A839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98" y="2729394"/>
            <a:ext cx="3234259" cy="56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013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and Positive Gaps: Load &amp; Gen, Load   </a:t>
            </a:r>
            <a:br>
              <a:rPr lang="en-US" sz="2000" dirty="0"/>
            </a:br>
            <a:r>
              <a:rPr lang="en-US" sz="2000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76AD2E-1EDA-CB90-6159-536866537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" y="1135380"/>
            <a:ext cx="8214360" cy="458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630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and Positive Gaps: Gen, Traders  </a:t>
            </a:r>
            <a:br>
              <a:rPr lang="en-US" sz="2000" dirty="0"/>
            </a:br>
            <a:r>
              <a:rPr lang="en-US" sz="2000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5580F8-CCA9-052C-FAA8-C1195EE53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" y="1135380"/>
            <a:ext cx="8214360" cy="458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538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Market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97CDD5F-D958-2D42-6100-0992E668C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59096"/>
            <a:ext cx="8610600" cy="515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087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43682"/>
            <a:ext cx="8305800" cy="442118"/>
          </a:xfrm>
        </p:spPr>
        <p:txBody>
          <a:bodyPr/>
          <a:lstStyle/>
          <a:p>
            <a:pPr algn="ctr"/>
            <a:r>
              <a:rPr lang="en-US" sz="2000" dirty="0"/>
              <a:t>Correlation: Invoice Exposures vs Current, Scenario #1-3 </a:t>
            </a:r>
            <a:br>
              <a:rPr lang="en-US" sz="2000" dirty="0"/>
            </a:br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FF00EB-5986-4BAE-A41D-3D3CC4506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117" y="4800600"/>
            <a:ext cx="8839200" cy="1676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Both scenarios appear to have higher correlation with invoice exposures compared to the existing methodology.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Scenario #3 appears to have the highest correlation with invoice exposures, though the marginal difference compared to Scenario #2 appears not that significant.  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Scenario #2 lowers negative gaps while Scenario #3 increases negative gaps. Scenario #3 lowers the positive gaps the most.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3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C5E4454-8FC0-76E3-601C-164B700EA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440" y="887412"/>
            <a:ext cx="8156359" cy="38290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FA517E3-4910-32F6-4A7A-962ED90B2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887412"/>
            <a:ext cx="8156359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59513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27121</TotalTime>
  <Words>1117</Words>
  <Application>Microsoft Office PowerPoint</Application>
  <PresentationFormat>On-screen Show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Arial-BoldMT</vt:lpstr>
      <vt:lpstr>Calibri</vt:lpstr>
      <vt:lpstr>Symbol</vt:lpstr>
      <vt:lpstr>1_Custom Design</vt:lpstr>
      <vt:lpstr>Office Theme</vt:lpstr>
      <vt:lpstr>Custom Design</vt:lpstr>
      <vt:lpstr>PowerPoint Presentation</vt:lpstr>
      <vt:lpstr>Invoice Exposures – Definitions  </vt:lpstr>
      <vt:lpstr>Current EAL Formula vs. Scenarios #1, #2 and #3 </vt:lpstr>
      <vt:lpstr>TPEA for Scenario#1,#2,#3 vs Current: Market, Load &amp; Gen, Load </vt:lpstr>
      <vt:lpstr>Negative and Positive Gaps: Market</vt:lpstr>
      <vt:lpstr>Negative and Positive Gaps: Load &amp; Gen, Load      </vt:lpstr>
      <vt:lpstr>Negative and Positive Gaps: Gen, Traders     </vt:lpstr>
      <vt:lpstr>Market </vt:lpstr>
      <vt:lpstr>Correlation: Invoice Exposures vs Current, Scenario #1-3    </vt:lpstr>
      <vt:lpstr>Summary: Current vs Scenario #1, Scenario #2 and Scenario #3  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423</cp:revision>
  <cp:lastPrinted>2016-01-21T20:53:15Z</cp:lastPrinted>
  <dcterms:created xsi:type="dcterms:W3CDTF">2016-01-21T15:20:31Z</dcterms:created>
  <dcterms:modified xsi:type="dcterms:W3CDTF">2024-02-14T15:03:42Z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2023-10-06T20:34:45Z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c0b2b8ba-cace-4c3c-96d7-e426ee90befd</vt:lpwstr>
  </property>
  <property fmtid="{D5CDD505-2E9C-101B-9397-08002B2CF9AE}" pid="9" name="MSIP_Label_7084cbda-52b8-46fb-a7b7-cb5bd465ed85_ContentBits">
    <vt:lpwstr>0</vt:lpwstr>
  </property>
</Properties>
</file>