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67" r:id="rId7"/>
    <p:sldId id="269" r:id="rId8"/>
    <p:sldId id="268" r:id="rId9"/>
    <p:sldId id="270" r:id="rId10"/>
    <p:sldId id="27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07" autoAdjust="0"/>
  </p:normalViewPr>
  <p:slideViewPr>
    <p:cSldViewPr showGuides="1">
      <p:cViewPr varScale="1">
        <p:scale>
          <a:sx n="97" d="100"/>
          <a:sy n="97" d="100"/>
        </p:scale>
        <p:origin x="192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incorrect percentile shown here is the 90</a:t>
            </a:r>
            <a:r>
              <a:rPr lang="en-US" baseline="30000" dirty="0"/>
              <a:t>th</a:t>
            </a:r>
            <a:r>
              <a:rPr lang="en-US" dirty="0"/>
              <a:t> percentile of the furthest right column on the next slide.</a:t>
            </a:r>
          </a:p>
          <a:p>
            <a:r>
              <a:rPr lang="en-US" dirty="0"/>
              <a:t>The correct percentile shown here is the 90</a:t>
            </a:r>
            <a:r>
              <a:rPr lang="en-US" baseline="30000" dirty="0"/>
              <a:t>th</a:t>
            </a:r>
            <a:r>
              <a:rPr lang="en-US" dirty="0"/>
              <a:t> percentile of the second-furthest right column on the next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50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27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9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813447"/>
            <a:ext cx="4724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NPRR 1215 - Clarifications to the Day-Ahead Market (DAM) Energy-Only Offer Calculation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- An Example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February 16, 2024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Curry Holden</a:t>
            </a:r>
          </a:p>
          <a:p>
            <a:r>
              <a:rPr lang="en-US" dirty="0">
                <a:solidFill>
                  <a:schemeClr val="tx2"/>
                </a:solidFill>
              </a:rPr>
              <a:t>Day-Ahead Market Supervisor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Example Offer and Credit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B7F6AB1-6B5C-1DB3-4370-ECDD249784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703255"/>
              </p:ext>
            </p:extLst>
          </p:nvPr>
        </p:nvGraphicFramePr>
        <p:xfrm>
          <a:off x="1409700" y="970280"/>
          <a:ext cx="6324600" cy="491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2300">
                  <a:extLst>
                    <a:ext uri="{9D8B030D-6E8A-4147-A177-3AD203B41FA5}">
                      <a16:colId xmlns:a16="http://schemas.microsoft.com/office/drawing/2014/main" val="2806641147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3715480159"/>
                    </a:ext>
                  </a:extLst>
                </a:gridCol>
              </a:tblGrid>
              <a:tr h="3251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6022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TRADE_DATE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6/6/2022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8511121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ENERGY_TYPE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OFFER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076150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STL_PNT_NAME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HB_SOUTH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6529409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DELIVERY_HOUR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5754496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NUM_PQ_POINTS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3888742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PRICE1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-10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8287058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QUANTITY1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180.4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7321756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endParaRPr lang="en-US" sz="1600" kern="120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kern="120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33290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e2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189173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e3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967806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600" kern="1200" baseline="300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 Percentile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52.245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1541823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600" kern="1200" baseline="300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 Percentile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50.9215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295733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dp</a:t>
                      </a:r>
                      <a:r>
                        <a:rPr lang="en-US" sz="1600" kern="1200" baseline="300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 Percentile (incorrect)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75.48375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4342414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dp</a:t>
                      </a:r>
                      <a:r>
                        <a:rPr lang="en-US" sz="1600" kern="1200" baseline="300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 Percentile (correct)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8.708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4911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CF0CB-609E-51E9-F67D-283A8F516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RT/DAM Differences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8C2CB9-2150-16FA-CEDA-97E4E7035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8326031-8CEF-B5B7-A582-BE133E94A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938" y="911481"/>
            <a:ext cx="6580124" cy="503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5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Exposure Calculation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1A0C8A1-B8B1-33D6-1277-5848204773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26354" y="1600200"/>
            <a:ext cx="6891292" cy="1035875"/>
          </a:xfr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826FE83-6941-CEAF-84BA-FB13862C5E07}"/>
              </a:ext>
            </a:extLst>
          </p:cNvPr>
          <p:cNvSpPr txBox="1">
            <a:spLocks/>
          </p:cNvSpPr>
          <p:nvPr/>
        </p:nvSpPr>
        <p:spPr>
          <a:xfrm>
            <a:off x="304800" y="3429000"/>
            <a:ext cx="8534400" cy="2667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+mj-lt"/>
              </a:rPr>
              <a:t>The current language can be interpreted to mean that the dp</a:t>
            </a:r>
            <a:r>
              <a:rPr lang="en-US" sz="2000" baseline="30000" dirty="0">
                <a:latin typeface="+mj-lt"/>
              </a:rPr>
              <a:t>th</a:t>
            </a:r>
            <a:r>
              <a:rPr lang="en-US" sz="2000" dirty="0">
                <a:latin typeface="+mj-lt"/>
              </a:rPr>
              <a:t> percentile in the “incorrect” row is used.</a:t>
            </a:r>
          </a:p>
          <a:p>
            <a:r>
              <a:rPr lang="en-US" sz="2000" dirty="0">
                <a:latin typeface="+mj-lt"/>
              </a:rPr>
              <a:t>In this example, the exposure calculated in the “incorrect” row is almost 9 times more than the “correct” row because the incorrect dp</a:t>
            </a:r>
            <a:r>
              <a:rPr lang="en-US" sz="2000" baseline="30000" dirty="0">
                <a:latin typeface="+mj-lt"/>
              </a:rPr>
              <a:t>th</a:t>
            </a:r>
            <a:r>
              <a:rPr lang="en-US" sz="2000" dirty="0">
                <a:latin typeface="+mj-lt"/>
              </a:rPr>
              <a:t> percentile is almost 9 times more than the value actually used.</a:t>
            </a:r>
          </a:p>
          <a:p>
            <a:r>
              <a:rPr lang="en-US" sz="2000" dirty="0">
                <a:latin typeface="+mj-lt"/>
              </a:rPr>
              <a:t>The rows and columns marked “correct” in this document are how it is currently implemented and has been since nodal go-live.</a:t>
            </a:r>
          </a:p>
        </p:txBody>
      </p:sp>
    </p:spTree>
    <p:extLst>
      <p:ext uri="{BB962C8B-B14F-4D97-AF65-F5344CB8AC3E}">
        <p14:creationId xmlns:p14="http://schemas.microsoft.com/office/powerpoint/2010/main" val="186011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More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762000"/>
          </a:xfrm>
        </p:spPr>
        <p:txBody>
          <a:bodyPr/>
          <a:lstStyle/>
          <a:p>
            <a:r>
              <a:rPr lang="en-US" sz="2200" dirty="0">
                <a:latin typeface="+mj-lt"/>
              </a:rPr>
              <a:t>For clarity I have included the formula used to calculate the correct and incorrect dp</a:t>
            </a:r>
            <a:r>
              <a:rPr lang="en-US" sz="2200" baseline="30000" dirty="0">
                <a:latin typeface="+mj-lt"/>
              </a:rPr>
              <a:t>th</a:t>
            </a:r>
            <a:r>
              <a:rPr lang="en-US" sz="2200" dirty="0">
                <a:latin typeface="+mj-lt"/>
              </a:rPr>
              <a:t> percentile on this slide and the next.</a:t>
            </a:r>
          </a:p>
          <a:p>
            <a:endParaRPr lang="en-US" sz="2200" dirty="0">
              <a:latin typeface="+mj-lt"/>
            </a:endParaRPr>
          </a:p>
          <a:p>
            <a:pPr marL="0" indent="0">
              <a:buNone/>
            </a:pPr>
            <a:endParaRPr lang="en-US" sz="2000" b="0" i="0" u="none" strike="noStrike" baseline="0" dirty="0">
              <a:latin typeface="+mj-lt"/>
            </a:endParaRPr>
          </a:p>
          <a:p>
            <a:pPr lvl="1"/>
            <a:endParaRPr lang="en-US" sz="2000" b="0" i="0" u="none" strike="noStrike" baseline="0" dirty="0">
              <a:latin typeface="+mj-lt"/>
            </a:endParaRPr>
          </a:p>
          <a:p>
            <a:endParaRPr lang="en-US" sz="2200" b="0" i="0" u="none" strike="noStrike" baseline="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FC8D67-99F5-8B81-22A1-2D3BC2CFF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410" y="2362200"/>
            <a:ext cx="7369179" cy="305588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0B4CB7-213A-8A23-3CD9-A736AC2AF51B}"/>
              </a:ext>
            </a:extLst>
          </p:cNvPr>
          <p:cNvSpPr txBox="1">
            <a:spLocks/>
          </p:cNvSpPr>
          <p:nvPr/>
        </p:nvSpPr>
        <p:spPr>
          <a:xfrm>
            <a:off x="5791200" y="5486400"/>
            <a:ext cx="609600" cy="762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+mj-lt"/>
              </a:rPr>
              <a:t> </a:t>
            </a:r>
          </a:p>
          <a:p>
            <a:r>
              <a:rPr lang="en-US" sz="1400" dirty="0">
                <a:latin typeface="+mj-lt"/>
              </a:rPr>
              <a:t> </a:t>
            </a:r>
          </a:p>
          <a:p>
            <a:r>
              <a:rPr lang="en-US" sz="1400" dirty="0">
                <a:latin typeface="+mj-lt"/>
              </a:rPr>
              <a:t> </a:t>
            </a:r>
          </a:p>
          <a:p>
            <a:endParaRPr lang="en-US" sz="1400" dirty="0">
              <a:latin typeface="+mj-lt"/>
            </a:endParaRPr>
          </a:p>
          <a:p>
            <a:endParaRPr lang="en-US" sz="1400" dirty="0">
              <a:latin typeface="+mj-lt"/>
            </a:endParaRPr>
          </a:p>
          <a:p>
            <a:endParaRPr lang="en-US" sz="1400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4000" dirty="0">
              <a:latin typeface="+mj-lt"/>
            </a:endParaRPr>
          </a:p>
          <a:p>
            <a:pPr lvl="1"/>
            <a:endParaRPr lang="en-US" sz="4000" dirty="0">
              <a:latin typeface="+mj-lt"/>
            </a:endParaRPr>
          </a:p>
          <a:p>
            <a:endParaRPr lang="en-US" sz="40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4044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More details (cont’d)</a:t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089994-2540-AE33-AC82-5403B3980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548" y="1710541"/>
            <a:ext cx="7414903" cy="34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5615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2743</TotalTime>
  <Words>261</Words>
  <Application>Microsoft Office PowerPoint</Application>
  <PresentationFormat>On-screen Show (4:3)</PresentationFormat>
  <Paragraphs>68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Example Offer and Credit Values</vt:lpstr>
      <vt:lpstr>Example RT/DAM Differences</vt:lpstr>
      <vt:lpstr>Exposure Calculation </vt:lpstr>
      <vt:lpstr>More details</vt:lpstr>
      <vt:lpstr>More details (cont’d)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Holden, Curry</cp:lastModifiedBy>
  <cp:revision>86</cp:revision>
  <cp:lastPrinted>2016-01-21T20:53:15Z</cp:lastPrinted>
  <dcterms:created xsi:type="dcterms:W3CDTF">2016-01-21T15:20:31Z</dcterms:created>
  <dcterms:modified xsi:type="dcterms:W3CDTF">2024-02-14T18:27:02Z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2024-02-14T17:40:30Z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76bc3c7d-6ee2-4c14-9620-5c6cd72d3214</vt:lpwstr>
  </property>
  <property fmtid="{D5CDD505-2E9C-101B-9397-08002B2CF9AE}" pid="9" name="MSIP_Label_7084cbda-52b8-46fb-a7b7-cb5bd465ed85_ContentBits">
    <vt:lpwstr>0</vt:lpwstr>
  </property>
</Properties>
</file>