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1"/>
    <p:sldMasterId id="2147483865" r:id="rId2"/>
    <p:sldMasterId id="2147483898" r:id="rId3"/>
  </p:sldMasterIdLst>
  <p:notesMasterIdLst>
    <p:notesMasterId r:id="rId6"/>
  </p:notesMasterIdLst>
  <p:sldIdLst>
    <p:sldId id="334" r:id="rId4"/>
    <p:sldId id="335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3" pos="5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A698EE-9622-A5C4-EBE8-BA269FBE8A69}" name="Haskel Kwestel" initials="HK" userId="S::Haskel.Kwestel@ankura.com::3ee3d6c8-c0e0-4b40-b1f1-9917fb8dee7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hlej" initials="r" lastIdx="56" clrIdx="0"/>
  <p:cmAuthor id="2" name="gonsoe" initials="g" lastIdx="1" clrIdx="1"/>
  <p:cmAuthor id="3" name="khazam" initials="k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447"/>
    <a:srgbClr val="009393"/>
    <a:srgbClr val="E6E6E6"/>
    <a:srgbClr val="288CD2"/>
    <a:srgbClr val="86C6F8"/>
    <a:srgbClr val="E5F3FD"/>
    <a:srgbClr val="56C08E"/>
    <a:srgbClr val="000000"/>
    <a:srgbClr val="B99D30"/>
    <a:srgbClr val="F9F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24" autoAdjust="0"/>
    <p:restoredTop sz="95628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176" y="102"/>
      </p:cViewPr>
      <p:guideLst>
        <p:guide orient="horz" pos="3792"/>
        <p:guide pos="5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8/10/relationships/authors" Target="authors.xml"/><Relationship Id="rId3" Type="http://schemas.openxmlformats.org/officeDocument/2006/relationships/slideMaster" Target="slideMasters/slideMaster3.xml"/><Relationship Id="rId7" Type="http://schemas.openxmlformats.org/officeDocument/2006/relationships/tags" Target="tags/tag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098ED-9C88-4229-A015-D97416F8FBC1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02CA6-723E-416B-ADF9-0F8399F22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Been at work building the communication strategy </a:t>
            </a:r>
          </a:p>
          <a:p>
            <a:endParaRPr lang="en-US" dirty="0"/>
          </a:p>
          <a:p>
            <a:r>
              <a:rPr lang="en-US" dirty="0"/>
              <a:t>Not just for IPO; framing distinctive narrative for the longer-term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04B16-A1E2-439E-B20B-8D73DDC5CB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1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BC962D6-31E7-46AA-8FF1-87ABD112F4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5099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6BFE8039-8804-E143-B5F0-E1D9A16F54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E4601EB-ADCA-40E0-9EF0-94DF6B73D7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57641" y="4871743"/>
            <a:ext cx="3283151" cy="505015"/>
          </a:xfrm>
        </p:spPr>
        <p:txBody>
          <a:bodyPr vert="horz" anchor="b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57641" y="5468834"/>
            <a:ext cx="3283151" cy="39373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42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7887" y="4353266"/>
            <a:ext cx="2264073" cy="5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1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6B0E84D-0025-4C78-BDD8-6B3746882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2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1E7F8A-EFF6-4408-BBE0-121D68A267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67E57B-BA6F-4BC8-8BFE-BBBF6E2A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87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ortal.lancium.com/packs/media/images/windfarm-3-eff152c75dcfaaa191d6314f938d8f43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4369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46341" y="2509543"/>
            <a:ext cx="3283151" cy="505015"/>
          </a:xfrm>
        </p:spPr>
        <p:txBody>
          <a:bodyPr anchor="b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46341" y="3106634"/>
            <a:ext cx="3283151" cy="39373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42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587" y="1991066"/>
            <a:ext cx="2264073" cy="5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BFE8039-8804-E143-B5F0-E1D9A16F5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5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indmill, outdoor object, light&#10;&#10;Description automatically generated">
            <a:extLst>
              <a:ext uri="{FF2B5EF4-FFF2-40B4-BE49-F238E27FC236}">
                <a16:creationId xmlns:a16="http://schemas.microsoft.com/office/drawing/2014/main" id="{8827A0D6-D4F4-2B4E-B404-A2B52313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537" y="-10906"/>
            <a:ext cx="77964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0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10906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10668000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0485"/>
            <a:ext cx="6224016" cy="612648"/>
          </a:xfrm>
        </p:spPr>
        <p:txBody>
          <a:bodyPr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4E57E-2A51-DC4D-8584-264DC1802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7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A82040-6D33-AB40-8AF2-855DCC5889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788" y="-11113"/>
            <a:ext cx="7796212" cy="68691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5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95A3DF-46BC-4DA4-9658-9094DF146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4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42087C-6AC9-4F85-B2E2-BA7D56392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9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203899" y="4425598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16561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16561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FE3B7F7-5EF3-4F69-953C-EDC2FA5E1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9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A8EA18-5AA3-4313-8B7B-CC1142BD9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0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indmill, outdoor object, light&#10;&#10;Description automatically generated">
            <a:extLst>
              <a:ext uri="{FF2B5EF4-FFF2-40B4-BE49-F238E27FC236}">
                <a16:creationId xmlns:a16="http://schemas.microsoft.com/office/drawing/2014/main" id="{8827A0D6-D4F4-2B4E-B404-A2B52313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537" y="-10906"/>
            <a:ext cx="77964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89080" y="6510467"/>
            <a:ext cx="502919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4B29A-E6E5-4D21-A4F7-CD731C7BB8D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3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03F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77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822EA6-3888-43CA-857C-3AE2967B7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8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AD3FB1-C618-4358-BC9C-D0879F787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66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ortal.lancium.com/packs/media/images/windfarm-3-eff152c75dcfaaa191d6314f938d8f43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4369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46341" y="2509543"/>
            <a:ext cx="3283151" cy="505015"/>
          </a:xfrm>
        </p:spPr>
        <p:txBody>
          <a:bodyPr anchor="b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46341" y="3106634"/>
            <a:ext cx="3283151" cy="39373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42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587" y="1991066"/>
            <a:ext cx="2264073" cy="5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reeform 46"/>
          <p:cNvSpPr/>
          <p:nvPr userDrawn="1"/>
        </p:nvSpPr>
        <p:spPr>
          <a:xfrm>
            <a:off x="-1309255" y="-2458410"/>
            <a:ext cx="13868400" cy="10730930"/>
          </a:xfrm>
          <a:custGeom>
            <a:avLst/>
            <a:gdLst>
              <a:gd name="connsiteX0" fmla="*/ 0 w 13868400"/>
              <a:gd name="connsiteY0" fmla="*/ 0 h 10730930"/>
              <a:gd name="connsiteX1" fmla="*/ 13716000 w 13868400"/>
              <a:gd name="connsiteY1" fmla="*/ 0 h 10730930"/>
              <a:gd name="connsiteX2" fmla="*/ 13716000 w 13868400"/>
              <a:gd name="connsiteY2" fmla="*/ 152400 h 10730930"/>
              <a:gd name="connsiteX3" fmla="*/ 13868400 w 13868400"/>
              <a:gd name="connsiteY3" fmla="*/ 152400 h 10730930"/>
              <a:gd name="connsiteX4" fmla="*/ 13868400 w 13868400"/>
              <a:gd name="connsiteY4" fmla="*/ 9711265 h 10730930"/>
              <a:gd name="connsiteX5" fmla="*/ 13501254 w 13868400"/>
              <a:gd name="connsiteY5" fmla="*/ 9711265 h 10730930"/>
              <a:gd name="connsiteX6" fmla="*/ 13501254 w 13868400"/>
              <a:gd name="connsiteY6" fmla="*/ 10730930 h 10730930"/>
              <a:gd name="connsiteX7" fmla="*/ 1289113 w 13868400"/>
              <a:gd name="connsiteY7" fmla="*/ 10730930 h 10730930"/>
              <a:gd name="connsiteX8" fmla="*/ 1289113 w 13868400"/>
              <a:gd name="connsiteY8" fmla="*/ 9316410 h 10730930"/>
              <a:gd name="connsiteX9" fmla="*/ 13501254 w 13868400"/>
              <a:gd name="connsiteY9" fmla="*/ 9316410 h 10730930"/>
              <a:gd name="connsiteX10" fmla="*/ 13501254 w 13868400"/>
              <a:gd name="connsiteY10" fmla="*/ 2458409 h 10730930"/>
              <a:gd name="connsiteX11" fmla="*/ 0 w 13868400"/>
              <a:gd name="connsiteY11" fmla="*/ 2458409 h 1073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68400" h="10730930">
                <a:moveTo>
                  <a:pt x="0" y="0"/>
                </a:moveTo>
                <a:lnTo>
                  <a:pt x="13716000" y="0"/>
                </a:lnTo>
                <a:lnTo>
                  <a:pt x="13716000" y="152400"/>
                </a:lnTo>
                <a:lnTo>
                  <a:pt x="13868400" y="152400"/>
                </a:lnTo>
                <a:lnTo>
                  <a:pt x="13868400" y="9711265"/>
                </a:lnTo>
                <a:lnTo>
                  <a:pt x="13501254" y="9711265"/>
                </a:lnTo>
                <a:lnTo>
                  <a:pt x="13501254" y="10730930"/>
                </a:lnTo>
                <a:lnTo>
                  <a:pt x="1289113" y="10730930"/>
                </a:lnTo>
                <a:lnTo>
                  <a:pt x="1289113" y="9316410"/>
                </a:lnTo>
                <a:lnTo>
                  <a:pt x="13501254" y="9316410"/>
                </a:lnTo>
                <a:lnTo>
                  <a:pt x="13501254" y="2458409"/>
                </a:lnTo>
                <a:lnTo>
                  <a:pt x="0" y="245840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BFE8039-8804-E143-B5F0-E1D9A16F5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CD7E6A-0B1A-4BF9-A924-7C6D9A604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55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414FF68-F7FA-467D-9AED-681BAEB3A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831" r="19222"/>
          <a:stretch/>
        </p:blipFill>
        <p:spPr>
          <a:xfrm>
            <a:off x="4395536" y="4892"/>
            <a:ext cx="7796463" cy="68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1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42E1BF-7971-483B-AE9F-59AAF6860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0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CC822F-DDCF-4287-97A8-C3ED55CED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08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203899" y="4425598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16561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16561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0EF7C78-0BBC-45D8-91E8-09063959E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28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E6B47DB-43F5-44C9-AD8B-6E956675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62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cycle, outdoor, metal, railing&#10;&#10;Description automatically generated">
            <a:extLst>
              <a:ext uri="{FF2B5EF4-FFF2-40B4-BE49-F238E27FC236}">
                <a16:creationId xmlns:a16="http://schemas.microsoft.com/office/drawing/2014/main" id="{32B779E5-2631-45B5-8EF5-D7A52336A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71"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37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4B905A-81B8-4814-B84F-93E052664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0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10906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10668000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0485"/>
            <a:ext cx="6224016" cy="612648"/>
          </a:xfrm>
        </p:spPr>
        <p:txBody>
          <a:bodyPr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4B29A-E6E5-4D21-A4F7-CD731C7BB8D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3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403F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4E57E-2A51-DC4D-8584-264DC1802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69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4A86B67-46EA-48D5-95F7-9B7B0E717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97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A82040-6D33-AB40-8AF2-855DCC5889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788" y="-11113"/>
            <a:ext cx="7796212" cy="68691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D15328-A63C-0F4F-A64E-5B14D6207927}"/>
              </a:ext>
            </a:extLst>
          </p:cNvPr>
          <p:cNvSpPr/>
          <p:nvPr userDrawn="1"/>
        </p:nvSpPr>
        <p:spPr>
          <a:xfrm>
            <a:off x="0" y="0"/>
            <a:ext cx="12192000" cy="25589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7C0B5-6B4F-9E4A-9D8B-6AA547EC1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5800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1A914-53FB-CF4D-A91C-AB8C55AF7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630706"/>
            <a:ext cx="2527879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EA8CE-08B7-3041-B2DE-DAD6045DC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46001" y="3630706"/>
            <a:ext cx="2609386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2FDE1-CF81-DA4E-8EB6-04A08F73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35EFD1-E877-1548-91F1-6F0680B2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B0801-C368-9E4D-9652-9A4072D1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AFD3138-82EF-1146-8309-CC40CA9F2B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68301" y="3630706"/>
            <a:ext cx="2527879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A9E120E-DC50-3B47-A78B-5A92C803864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07151" y="3649961"/>
            <a:ext cx="2527879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B37CAFF-2720-5D4B-90D9-09FDE5F198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1079781"/>
            <a:ext cx="10515600" cy="336269"/>
          </a:xfrm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0D65E2-95AE-6740-A2A9-F8C6DA6FA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351" y="1499348"/>
            <a:ext cx="10515600" cy="685800"/>
          </a:xfrm>
        </p:spPr>
        <p:txBody>
          <a:bodyPr anchor="t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317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10906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10668000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0485"/>
            <a:ext cx="6224016" cy="612648"/>
          </a:xfrm>
        </p:spPr>
        <p:txBody>
          <a:bodyPr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4E57E-2A51-DC4D-8584-264DC1802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4B29A-E6E5-4D21-A4F7-CD731C7BB8D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3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403F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A82040-6D33-AB40-8AF2-855DCC5889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788" y="-11113"/>
            <a:ext cx="7796212" cy="68691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1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7C1CF3-3807-41F5-A09B-B0FAE8C23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8A68E1-FD78-4872-8163-86EE95441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203899" y="4425598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16561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16561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81C7FFE-9C85-497B-8F67-012F2AB78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4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99CE73-ABB4-478E-AED2-A73AC7B6D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56751B-3B74-4841-B085-AC2A4CA1A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B3B5242-E897-47D9-908D-4B5B641CE3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653034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53" imgH="318" progId="TCLayout.ActiveDocument.1">
                  <p:embed/>
                </p:oleObj>
              </mc:Choice>
              <mc:Fallback>
                <p:oleObj name="think-cell Slide" r:id="rId14" imgW="353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7207" y="342564"/>
            <a:ext cx="6050942" cy="45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206" y="1627461"/>
            <a:ext cx="10071015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587260" y="0"/>
            <a:ext cx="1526875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#0E2547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587261" y="408041"/>
            <a:ext cx="1526875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#288CD2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87261" y="816082"/>
            <a:ext cx="1526875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#97A2B6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1587262" y="1224123"/>
            <a:ext cx="1526875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#C2DDF2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1587262" y="1643062"/>
            <a:ext cx="1526875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#009393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7263" y="2051103"/>
            <a:ext cx="1526875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#56C08E</a:t>
            </a:r>
          </a:p>
        </p:txBody>
      </p:sp>
      <p:pic>
        <p:nvPicPr>
          <p:cNvPr id="1026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723" y="487389"/>
            <a:ext cx="2064269" cy="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7EF763-8112-0942-AEB8-000DC60E8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29" b="-27095"/>
          <a:stretch/>
        </p:blipFill>
        <p:spPr>
          <a:xfrm>
            <a:off x="0" y="6458500"/>
            <a:ext cx="12192000" cy="255460"/>
          </a:xfrm>
          <a:prstGeom prst="rect">
            <a:avLst/>
          </a:prstGeom>
        </p:spPr>
      </p:pic>
      <p:sp>
        <p:nvSpPr>
          <p:cNvPr id="4" name="GS Doctop Placeholder" hidden="1">
            <a:extLst>
              <a:ext uri="{FF2B5EF4-FFF2-40B4-BE49-F238E27FC236}">
                <a16:creationId xmlns:a16="http://schemas.microsoft.com/office/drawing/2014/main" id="{1F6727D3-E052-4E7D-B01A-A08A7F7AE8C5}"/>
              </a:ext>
            </a:extLst>
          </p:cNvPr>
          <p:cNvSpPr txBox="1"/>
          <p:nvPr userDrawn="1"/>
        </p:nvSpPr>
        <p:spPr>
          <a:xfrm>
            <a:off x="546100" y="0"/>
            <a:ext cx="56515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00" b="0">
                <a:latin typeface="Arial" panose="020B0604020202020204" pitchFamily="34" charset="0"/>
              </a:rPr>
              <a:t>ibdroot\projects\IBD-NY\llano2021\683862_1\01. PPT\18. Analyst Day Working Drafts\14. (27-Mar-2022) Compiled Version\Draft Analyst Day Pres Combined (27-Mar-2022)v3pm.pptx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627CC26-2E34-4296-BE47-60428E808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0C5F16D-822D-4D7B-8BD2-F1778EE5C9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965515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53" imgH="318" progId="TCLayout.ActiveDocument.1">
                  <p:embed/>
                </p:oleObj>
              </mc:Choice>
              <mc:Fallback>
                <p:oleObj name="think-cell Slide" r:id="rId13" imgW="353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7207" y="342564"/>
            <a:ext cx="6050942" cy="45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206" y="1627461"/>
            <a:ext cx="10071015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587260" y="0"/>
            <a:ext cx="1526875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#0E2547</a:t>
            </a:r>
            <a:endParaRPr lang="en-US" sz="12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587261" y="408041"/>
            <a:ext cx="1526875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#288CD2</a:t>
            </a:r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587261" y="816082"/>
            <a:ext cx="1526875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#97A2B6</a:t>
            </a:r>
            <a:endParaRPr lang="en-US" sz="12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587262" y="1224123"/>
            <a:ext cx="1526875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#C2DDF2</a:t>
            </a:r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587262" y="1643062"/>
            <a:ext cx="1526875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#009393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7263" y="2051103"/>
            <a:ext cx="1526875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#56C08E</a:t>
            </a:r>
          </a:p>
        </p:txBody>
      </p:sp>
      <p:pic>
        <p:nvPicPr>
          <p:cNvPr id="1026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723" y="487389"/>
            <a:ext cx="2064269" cy="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7EF763-8112-0942-AEB8-000DC60E8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29" b="-27095"/>
          <a:stretch/>
        </p:blipFill>
        <p:spPr>
          <a:xfrm>
            <a:off x="0" y="6458500"/>
            <a:ext cx="12192000" cy="255460"/>
          </a:xfrm>
          <a:prstGeom prst="rect">
            <a:avLst/>
          </a:prstGeom>
        </p:spPr>
      </p:pic>
      <p:sp>
        <p:nvSpPr>
          <p:cNvPr id="4" name="GS Doctop Placeholder" hidden="1">
            <a:extLst>
              <a:ext uri="{FF2B5EF4-FFF2-40B4-BE49-F238E27FC236}">
                <a16:creationId xmlns:a16="http://schemas.microsoft.com/office/drawing/2014/main" id="{CFE657DA-6B28-4D36-87BD-F8BBB5ABEFD8}"/>
              </a:ext>
            </a:extLst>
          </p:cNvPr>
          <p:cNvSpPr txBox="1"/>
          <p:nvPr userDrawn="1"/>
        </p:nvSpPr>
        <p:spPr>
          <a:xfrm>
            <a:off x="546100" y="0"/>
            <a:ext cx="56515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00" b="0">
                <a:latin typeface="Arial" panose="020B0604020202020204" pitchFamily="34" charset="0"/>
              </a:rPr>
              <a:t>ibdroot\projects\IBD-NY\llano2021\683862_1\01. PPT\18. Analyst Day Working Drafts\14. (27-Mar-2022) Compiled Version\Draft Analyst Day Pres Combined (27-Mar-2022)v3pm.pptx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1DCA03-0AD6-4CB7-AD5E-DB994CC9D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8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0521985-7882-415E-BF64-FAC6F5011C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882484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53" imgH="318" progId="TCLayout.ActiveDocument.1">
                  <p:embed/>
                </p:oleObj>
              </mc:Choice>
              <mc:Fallback>
                <p:oleObj name="think-cell Slide" r:id="rId15" imgW="353" imgH="31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0521985-7882-415E-BF64-FAC6F5011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7207" y="342564"/>
            <a:ext cx="6050942" cy="45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206" y="1627461"/>
            <a:ext cx="10071015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587260" y="0"/>
            <a:ext cx="1526875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#0E2547</a:t>
            </a:r>
            <a:endParaRPr lang="en-US" sz="12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587261" y="408041"/>
            <a:ext cx="1526875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#288CD2</a:t>
            </a:r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587261" y="816082"/>
            <a:ext cx="1526875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#97A2B6</a:t>
            </a:r>
            <a:endParaRPr lang="en-US" sz="12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587262" y="1224123"/>
            <a:ext cx="1526875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#C2DDF2</a:t>
            </a:r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587262" y="1643062"/>
            <a:ext cx="1526875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#009393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7263" y="2051103"/>
            <a:ext cx="1526875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#56C08E</a:t>
            </a:r>
          </a:p>
        </p:txBody>
      </p:sp>
      <p:pic>
        <p:nvPicPr>
          <p:cNvPr id="1026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723" y="487389"/>
            <a:ext cx="2064269" cy="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71"/>
          <p:cNvSpPr/>
          <p:nvPr userDrawn="1"/>
        </p:nvSpPr>
        <p:spPr>
          <a:xfrm>
            <a:off x="-1309255" y="-2458410"/>
            <a:ext cx="13868400" cy="10730930"/>
          </a:xfrm>
          <a:custGeom>
            <a:avLst/>
            <a:gdLst>
              <a:gd name="connsiteX0" fmla="*/ 0 w 13868400"/>
              <a:gd name="connsiteY0" fmla="*/ 0 h 10730930"/>
              <a:gd name="connsiteX1" fmla="*/ 13716000 w 13868400"/>
              <a:gd name="connsiteY1" fmla="*/ 0 h 10730930"/>
              <a:gd name="connsiteX2" fmla="*/ 13716000 w 13868400"/>
              <a:gd name="connsiteY2" fmla="*/ 152400 h 10730930"/>
              <a:gd name="connsiteX3" fmla="*/ 13868400 w 13868400"/>
              <a:gd name="connsiteY3" fmla="*/ 152400 h 10730930"/>
              <a:gd name="connsiteX4" fmla="*/ 13868400 w 13868400"/>
              <a:gd name="connsiteY4" fmla="*/ 9711265 h 10730930"/>
              <a:gd name="connsiteX5" fmla="*/ 13501254 w 13868400"/>
              <a:gd name="connsiteY5" fmla="*/ 9711265 h 10730930"/>
              <a:gd name="connsiteX6" fmla="*/ 13501254 w 13868400"/>
              <a:gd name="connsiteY6" fmla="*/ 10730930 h 10730930"/>
              <a:gd name="connsiteX7" fmla="*/ 1289113 w 13868400"/>
              <a:gd name="connsiteY7" fmla="*/ 10730930 h 10730930"/>
              <a:gd name="connsiteX8" fmla="*/ 1289113 w 13868400"/>
              <a:gd name="connsiteY8" fmla="*/ 9316410 h 10730930"/>
              <a:gd name="connsiteX9" fmla="*/ 13501254 w 13868400"/>
              <a:gd name="connsiteY9" fmla="*/ 9316410 h 10730930"/>
              <a:gd name="connsiteX10" fmla="*/ 13501254 w 13868400"/>
              <a:gd name="connsiteY10" fmla="*/ 2458409 h 10730930"/>
              <a:gd name="connsiteX11" fmla="*/ 0 w 13868400"/>
              <a:gd name="connsiteY11" fmla="*/ 2458409 h 1073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68400" h="10730930">
                <a:moveTo>
                  <a:pt x="0" y="0"/>
                </a:moveTo>
                <a:lnTo>
                  <a:pt x="13716000" y="0"/>
                </a:lnTo>
                <a:lnTo>
                  <a:pt x="13716000" y="152400"/>
                </a:lnTo>
                <a:lnTo>
                  <a:pt x="13868400" y="152400"/>
                </a:lnTo>
                <a:lnTo>
                  <a:pt x="13868400" y="9711265"/>
                </a:lnTo>
                <a:lnTo>
                  <a:pt x="13501254" y="9711265"/>
                </a:lnTo>
                <a:lnTo>
                  <a:pt x="13501254" y="10730930"/>
                </a:lnTo>
                <a:lnTo>
                  <a:pt x="1289113" y="10730930"/>
                </a:lnTo>
                <a:lnTo>
                  <a:pt x="1289113" y="9316410"/>
                </a:lnTo>
                <a:lnTo>
                  <a:pt x="13501254" y="9316410"/>
                </a:lnTo>
                <a:lnTo>
                  <a:pt x="13501254" y="2458409"/>
                </a:lnTo>
                <a:lnTo>
                  <a:pt x="0" y="245840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E7EF763-8112-0942-AEB8-000DC60E8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29" b="-27095"/>
          <a:stretch/>
        </p:blipFill>
        <p:spPr>
          <a:xfrm>
            <a:off x="0" y="6458500"/>
            <a:ext cx="12192000" cy="255460"/>
          </a:xfrm>
          <a:prstGeom prst="rect">
            <a:avLst/>
          </a:prstGeom>
        </p:spPr>
      </p:pic>
      <p:sp>
        <p:nvSpPr>
          <p:cNvPr id="6" name="GS Doctop Placeholder" hidden="1">
            <a:extLst>
              <a:ext uri="{FF2B5EF4-FFF2-40B4-BE49-F238E27FC236}">
                <a16:creationId xmlns:a16="http://schemas.microsoft.com/office/drawing/2014/main" id="{3AF83B73-6A2E-4312-A90A-A1874F2FAD47}"/>
              </a:ext>
            </a:extLst>
          </p:cNvPr>
          <p:cNvSpPr txBox="1"/>
          <p:nvPr userDrawn="1"/>
        </p:nvSpPr>
        <p:spPr>
          <a:xfrm>
            <a:off x="546100" y="0"/>
            <a:ext cx="56515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00" b="0">
                <a:latin typeface="Arial" panose="020B0604020202020204" pitchFamily="34" charset="0"/>
              </a:rPr>
              <a:t>ibdroot\projects\IBD-NY\llano2021\683862_1\01. PPT\18. Analyst Day Working Drafts\14. (27-Mar-2022) Compiled Version\Draft Analyst Day Pres Combined (27-Mar-2022)v3pm.pptx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BDB8A4-418C-4171-BC4F-818E18116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42" r:id="rId10"/>
    <p:sldLayoutId id="2147483943" r:id="rId11"/>
    <p:sldLayoutId id="214748394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F834-C28F-C2A2-8AEE-17A9B9D4B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NPRR 1202: Refundable Deposits for Large Load Interconnection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A35F1-9ED9-48A8-9621-8B7A2E81F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176090"/>
            <a:ext cx="6224016" cy="921891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Andrew Reimers, Ph.D.</a:t>
            </a:r>
          </a:p>
          <a:p>
            <a:r>
              <a:rPr lang="en-US" dirty="0"/>
              <a:t>Wholesale </a:t>
            </a:r>
            <a:r>
              <a:rPr lang="en-US"/>
              <a:t>Markets Working Group</a:t>
            </a:r>
            <a:endParaRPr lang="en-US" dirty="0"/>
          </a:p>
          <a:p>
            <a:r>
              <a:rPr lang="en-US" dirty="0"/>
              <a:t>February 13, 2024</a:t>
            </a:r>
          </a:p>
        </p:txBody>
      </p:sp>
    </p:spTree>
    <p:extLst>
      <p:ext uri="{BB962C8B-B14F-4D97-AF65-F5344CB8AC3E}">
        <p14:creationId xmlns:p14="http://schemas.microsoft.com/office/powerpoint/2010/main" val="26288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BBD9A8-9179-FB6B-4556-7ACC226A6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NPRR 1202 Discussion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690757-A09D-63D8-AC49-BA8A098D9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a similar deposit also be applied to generators, or can it just be applied to large loads for now?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Suggested magnitudes:	</a:t>
            </a:r>
          </a:p>
          <a:p>
            <a:pPr marL="651510" lvl="1" indent="-285750"/>
            <a:r>
              <a:rPr lang="en-US" dirty="0"/>
              <a:t>$25k LLIS fee (instead of $50k)</a:t>
            </a:r>
          </a:p>
          <a:p>
            <a:pPr marL="651510" lvl="1" indent="-285750"/>
            <a:r>
              <a:rPr lang="en-US" dirty="0"/>
              <a:t>Initial deposit of $100/MW (X)</a:t>
            </a:r>
          </a:p>
          <a:p>
            <a:pPr marL="651510" lvl="1" indent="-285750"/>
            <a:r>
              <a:rPr lang="en-US" dirty="0"/>
              <a:t>Recurring deposit of $10/MW-quarter (Y)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energization below approved amount continue to be charged a proportional fee? How should this be determined, e.g. a test to determine project’s max energized load?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if an interconnection is approved for less than applied 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should clock start? After interconnection is approved?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ERCOT’s comments</a:t>
            </a:r>
          </a:p>
          <a:p>
            <a:pPr marL="651510" lvl="1" indent="-285750"/>
            <a:r>
              <a:rPr lang="en-US" dirty="0"/>
              <a:t>ERCOT doesn’t envision donating funds collected from the market to charity, but they could use the money for any </a:t>
            </a:r>
            <a:r>
              <a:rPr lang="en-US" i="1" dirty="0"/>
              <a:t>lawful purpose</a:t>
            </a:r>
          </a:p>
          <a:p>
            <a:pPr marL="651510" lvl="1" indent="-285750"/>
            <a:r>
              <a:rPr lang="en-US" dirty="0"/>
              <a:t>Cost-recovery for conducting studies isn’t a big enough number to influence queue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Lancium intends to file new comments with our thoughts on these questions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CC7C4B-ABE5-FB94-3C5D-448F002D1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17702-5F29-B1FF-E8C2-EAB30DB40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A4B29A-E6E5-4D21-A4F7-CD731C7BB8D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8254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9.12"/>
  <p:tag name="AS_TITLE" val="Aspose.Slides for .NET 4.0 Client Profile"/>
  <p:tag name="AS_VERSION" val="18.9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LANCIUM V7_2022">
      <a:dk1>
        <a:srgbClr val="403F40"/>
      </a:dk1>
      <a:lt1>
        <a:srgbClr val="FFFFFF"/>
      </a:lt1>
      <a:dk2>
        <a:srgbClr val="0E2447"/>
      </a:dk2>
      <a:lt2>
        <a:srgbClr val="DDE3EC"/>
      </a:lt2>
      <a:accent1>
        <a:srgbClr val="288CD2"/>
      </a:accent1>
      <a:accent2>
        <a:srgbClr val="86C6F8"/>
      </a:accent2>
      <a:accent3>
        <a:srgbClr val="009393"/>
      </a:accent3>
      <a:accent4>
        <a:srgbClr val="97A2B6"/>
      </a:accent4>
      <a:accent5>
        <a:srgbClr val="56C08E"/>
      </a:accent5>
      <a:accent6>
        <a:srgbClr val="DFF0FD"/>
      </a:accent6>
      <a:hlink>
        <a:srgbClr val="418CF1"/>
      </a:hlink>
      <a:folHlink>
        <a:srgbClr val="418C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ANCIUM V7_2022">
      <a:dk1>
        <a:srgbClr val="403F40"/>
      </a:dk1>
      <a:lt1>
        <a:srgbClr val="FFFFFF"/>
      </a:lt1>
      <a:dk2>
        <a:srgbClr val="0E2447"/>
      </a:dk2>
      <a:lt2>
        <a:srgbClr val="DDE3EC"/>
      </a:lt2>
      <a:accent1>
        <a:srgbClr val="288CD2"/>
      </a:accent1>
      <a:accent2>
        <a:srgbClr val="86C6F8"/>
      </a:accent2>
      <a:accent3>
        <a:srgbClr val="009393"/>
      </a:accent3>
      <a:accent4>
        <a:srgbClr val="97A2B6"/>
      </a:accent4>
      <a:accent5>
        <a:srgbClr val="56C08E"/>
      </a:accent5>
      <a:accent6>
        <a:srgbClr val="DFF0FD"/>
      </a:accent6>
      <a:hlink>
        <a:srgbClr val="418CF1"/>
      </a:hlink>
      <a:folHlink>
        <a:srgbClr val="418C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LANCIUM V7_2022">
      <a:dk1>
        <a:srgbClr val="403F40"/>
      </a:dk1>
      <a:lt1>
        <a:srgbClr val="FFFFFF"/>
      </a:lt1>
      <a:dk2>
        <a:srgbClr val="0E2447"/>
      </a:dk2>
      <a:lt2>
        <a:srgbClr val="DDE3EC"/>
      </a:lt2>
      <a:accent1>
        <a:srgbClr val="288CD2"/>
      </a:accent1>
      <a:accent2>
        <a:srgbClr val="86C6F8"/>
      </a:accent2>
      <a:accent3>
        <a:srgbClr val="009393"/>
      </a:accent3>
      <a:accent4>
        <a:srgbClr val="97A2B6"/>
      </a:accent4>
      <a:accent5>
        <a:srgbClr val="56C08E"/>
      </a:accent5>
      <a:accent6>
        <a:srgbClr val="DFF0FD"/>
      </a:accent6>
      <a:hlink>
        <a:srgbClr val="418CF1"/>
      </a:hlink>
      <a:folHlink>
        <a:srgbClr val="418C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13025</TotalTime>
  <Words>208</Words>
  <Application>Microsoft Office PowerPoint</Application>
  <PresentationFormat>Widescreen</PresentationFormat>
  <Paragraphs>22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1_Office Theme</vt:lpstr>
      <vt:lpstr>3_Office Theme</vt:lpstr>
      <vt:lpstr>think-cell Slide</vt:lpstr>
      <vt:lpstr>NPRR 1202: Refundable Deposits for Large Load Interconnection Studies</vt:lpstr>
      <vt:lpstr>NPRR 1202 Discussion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Analyst Day Pres Combined (27-Mar-2022)</dc:title>
  <dc:creator>Devine, Jack P [IBD]</dc:creator>
  <cp:lastModifiedBy>Andrew Reimers</cp:lastModifiedBy>
  <cp:revision>822</cp:revision>
  <dcterms:created xsi:type="dcterms:W3CDTF">2022-02-07T17:59:00Z</dcterms:created>
  <dcterms:modified xsi:type="dcterms:W3CDTF">2024-02-12T21:05:04Z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a6e350c4-6b1d-4b82-a5fd-a52113b310d1</vt:lpwstr>
  </property>
  <property fmtid="{D5CDD505-2E9C-101B-9397-08002B2CF9AE}" pid="3" name="Project">
    <vt:lpwstr>ibdroot</vt:lpwstr>
  </property>
  <property fmtid="{D5CDD505-2E9C-101B-9397-08002B2CF9AE}" pid="4" name="Classification">
    <vt:lpwstr>I</vt:lpwstr>
  </property>
  <property fmtid="{D5CDD505-2E9C-101B-9397-08002B2CF9AE}" pid="5" name="DocTopsCleaned">
    <vt:lpwstr>True</vt:lpwstr>
  </property>
  <property fmtid="{D5CDD505-2E9C-101B-9397-08002B2CF9AE}" pid="6" name="ShowHideDoctop">
    <vt:lpwstr>False</vt:lpwstr>
  </property>
</Properties>
</file>