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8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56757" autoAdjust="0"/>
  </p:normalViewPr>
  <p:slideViewPr>
    <p:cSldViewPr showGuides="1">
      <p:cViewPr>
        <p:scale>
          <a:sx n="75" d="100"/>
          <a:sy n="75" d="100"/>
        </p:scale>
        <p:origin x="2544" y="5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January 2023 and January 2024. Compared to last year, there are more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January 2022 and January 2024. Similar to the previous slide, compared to 2022, there are more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  <a:p>
            <a:r>
              <a:rPr lang="en-US" dirty="0"/>
              <a:t>These events will be selected and posted after April 1</a:t>
            </a:r>
            <a:r>
              <a:rPr lang="en-US" baseline="30000" dirty="0"/>
              <a:t>st</a:t>
            </a:r>
            <a:r>
              <a:rPr lang="en-US" dirty="0"/>
              <a:t>, slide will be updated for upcoming PDCWG meetings. 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38,278,215</a:t>
            </a:r>
            <a:r>
              <a:rPr lang="en-US" sz="2800" dirty="0"/>
              <a:t>  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8,544,849</a:t>
            </a:r>
            <a:r>
              <a:rPr lang="en-US" sz="40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 ~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22.32%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2,231,358</a:t>
            </a:r>
            <a:r>
              <a:rPr lang="en-US" i="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 ~ </a:t>
            </a:r>
            <a:r>
              <a:rPr lang="en-US" sz="1200" b="0" i="0" dirty="0">
                <a:solidFill>
                  <a:schemeClr val="accent2"/>
                </a:solidFill>
              </a:rPr>
              <a:t>significant increase in solar from previous years. </a:t>
            </a:r>
            <a:endParaRPr lang="en-US" b="0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5.83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160,920</a:t>
            </a:r>
            <a:r>
              <a:rPr lang="en-US" dirty="0"/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100" b="0" dirty="0">
                <a:solidFill>
                  <a:schemeClr val="accent2"/>
                </a:solidFill>
              </a:rPr>
              <a:t>MW*s </a:t>
            </a:r>
            <a:r>
              <a:rPr lang="en-US" baseline="0" dirty="0"/>
              <a:t>on 1/07/2024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245,293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360,855</a:t>
            </a:r>
            <a:r>
              <a:rPr lang="en-US" sz="280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January 15th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160,920</a:t>
            </a:r>
            <a:r>
              <a:rPr lang="en-US" sz="2800" dirty="0"/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January 7th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January 7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Jan. CPS1 Score is 177.36%, there are no outliers below 100%.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150% for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175.27 </a:t>
            </a:r>
            <a:r>
              <a:rPr lang="en-US" dirty="0"/>
              <a:t>which is in line with expectations, and the CPS1 score for January is consistent with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slightly smaller overall compared with 2022.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14.24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11.97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16.81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14.24 </a:t>
            </a:r>
            <a:r>
              <a:rPr lang="en-US" sz="1600" dirty="0" err="1"/>
              <a:t>mHz</a:t>
            </a:r>
            <a:r>
              <a:rPr lang="en-US" sz="1600" dirty="0"/>
              <a:t> on avg for January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/>
              <a:t>January 2024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February 14,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0" y="732447"/>
            <a:ext cx="7543800" cy="54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6991" y="838200"/>
            <a:ext cx="7386218" cy="53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3070" y="838200"/>
            <a:ext cx="7354060" cy="534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788" y="721324"/>
            <a:ext cx="7460421" cy="541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2022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1"/>
            <a:ext cx="8796337" cy="45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2022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04486"/>
            <a:ext cx="8686800" cy="12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January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tx2"/>
                </a:solidFill>
              </a:rPr>
              <a:t>177.36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tx2"/>
                </a:solidFill>
              </a:rPr>
              <a:t>175.27</a:t>
            </a:r>
            <a:r>
              <a:rPr lang="en-US" sz="1800" b="1" dirty="0">
                <a:solidFill>
                  <a:schemeClr val="accent2"/>
                </a:solidFill>
              </a:rPr>
              <a:t>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2022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2022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-1060.40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14.24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11.97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16.81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38,278,215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8,544,849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22.32%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2,231,358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5.83%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245,293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360,855</a:t>
            </a:r>
            <a:r>
              <a:rPr lang="en-US" sz="1600" dirty="0">
                <a:solidFill>
                  <a:schemeClr val="accent2"/>
                </a:solidFill>
              </a:rPr>
              <a:t> MW*s on January 15th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160,920</a:t>
            </a:r>
            <a:r>
              <a:rPr lang="en-US" sz="1600" dirty="0">
                <a:solidFill>
                  <a:schemeClr val="accent2"/>
                </a:solidFill>
              </a:rPr>
              <a:t> MW*s on January 7th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765" y="914400"/>
            <a:ext cx="7396469" cy="53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571" y="991135"/>
            <a:ext cx="7050858" cy="51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304" y="991145"/>
            <a:ext cx="7171391" cy="52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6300" y="838761"/>
            <a:ext cx="7391400" cy="53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0" y="914950"/>
            <a:ext cx="7239000" cy="52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613" y="766793"/>
            <a:ext cx="7474284" cy="5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2013-2024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02F1F-E2A1-3182-E7CD-2E9E4B3A1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9" y="488188"/>
            <a:ext cx="8494226" cy="4187295"/>
          </a:xfrm>
          <a:prstGeom prst="rect">
            <a:avLst/>
          </a:prstGeom>
        </p:spPr>
      </p:pic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713991"/>
              </p:ext>
            </p:extLst>
          </p:nvPr>
        </p:nvGraphicFramePr>
        <p:xfrm>
          <a:off x="228602" y="4461509"/>
          <a:ext cx="8762996" cy="2014855"/>
        </p:xfrm>
        <a:graphic>
          <a:graphicData uri="http://schemas.openxmlformats.org/drawingml/2006/table">
            <a:tbl>
              <a:tblPr firstRow="1" firstCol="1" bandRow="1"/>
              <a:tblGrid>
                <a:gridCol w="99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39931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39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01/07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20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728" y="729343"/>
            <a:ext cx="7589949" cy="551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Jan-24 CPS1 (%):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177.36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January.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4" y="712161"/>
            <a:ext cx="7488771" cy="5433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724400" y="104574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Jan-24 CPS1 (%):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177.36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0" y="914956"/>
            <a:ext cx="7315200" cy="5315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175.27%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1" y="764088"/>
            <a:ext cx="7230117" cy="52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3" y="762570"/>
            <a:ext cx="7505394" cy="54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97600</TotalTime>
  <Words>934</Words>
  <Application>Microsoft Office PowerPoint</Application>
  <PresentationFormat>On-screen Show (4:3)</PresentationFormat>
  <Paragraphs>234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January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2022 BAL-003 Selected Events – Update</vt:lpstr>
      <vt:lpstr>Op. Year 2022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2013-2024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1585</cp:revision>
  <cp:lastPrinted>2016-01-21T20:53:15Z</cp:lastPrinted>
  <dcterms:created xsi:type="dcterms:W3CDTF">2016-01-21T15:20:31Z</dcterms:created>
  <dcterms:modified xsi:type="dcterms:W3CDTF">2024-02-13T19:43:14Z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