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69" r:id="rId19"/>
    <p:sldId id="37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22BCF-AF6E-430B-B983-46F8FFFC6715}" v="52" dt="2024-02-09T19:18:54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87D22BCF-AF6E-430B-B983-46F8FFFC6715}"/>
    <pc:docChg chg="undo custSel modSld">
      <pc:chgData name="Carswell, Cory" userId="c63747d5-e4be-47e4-a834-0d38b13ff3ae" providerId="ADAL" clId="{87D22BCF-AF6E-430B-B983-46F8FFFC6715}" dt="2024-02-10T05:25:56.708" v="381" actId="20577"/>
      <pc:docMkLst>
        <pc:docMk/>
      </pc:docMkLst>
      <pc:sldChg chg="modSp">
        <pc:chgData name="Carswell, Cory" userId="c63747d5-e4be-47e4-a834-0d38b13ff3ae" providerId="ADAL" clId="{87D22BCF-AF6E-430B-B983-46F8FFFC6715}" dt="2024-02-09T05:17:33.525" v="1"/>
        <pc:sldMkLst>
          <pc:docMk/>
          <pc:sldMk cId="730603795" sldId="260"/>
        </pc:sldMkLst>
        <pc:spChg chg="mod">
          <ac:chgData name="Carswell, Cory" userId="c63747d5-e4be-47e4-a834-0d38b13ff3ae" providerId="ADAL" clId="{87D22BCF-AF6E-430B-B983-46F8FFFC6715}" dt="2024-02-09T05:17:33.525" v="1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arswell, Cory" userId="c63747d5-e4be-47e4-a834-0d38b13ff3ae" providerId="ADAL" clId="{87D22BCF-AF6E-430B-B983-46F8FFFC6715}" dt="2024-02-10T05:23:57.949" v="376" actId="20577"/>
        <pc:sldMkLst>
          <pc:docMk/>
          <pc:sldMk cId="1324424397" sldId="261"/>
        </pc:sldMkLst>
        <pc:spChg chg="mod">
          <ac:chgData name="Carswell, Cory" userId="c63747d5-e4be-47e4-a834-0d38b13ff3ae" providerId="ADAL" clId="{87D22BCF-AF6E-430B-B983-46F8FFFC6715}" dt="2024-02-10T05:23:57.949" v="376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05:22:25.306" v="43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87D22BCF-AF6E-430B-B983-46F8FFFC6715}" dt="2024-02-09T05:28:33.566" v="159"/>
        <pc:sldMkLst>
          <pc:docMk/>
          <pc:sldMk cId="2145432706" sldId="276"/>
        </pc:sldMkLst>
        <pc:spChg chg="mod">
          <ac:chgData name="Carswell, Cory" userId="c63747d5-e4be-47e4-a834-0d38b13ff3ae" providerId="ADAL" clId="{87D22BCF-AF6E-430B-B983-46F8FFFC6715}" dt="2024-02-09T05:28:33.566" v="159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arswell, Cory" userId="c63747d5-e4be-47e4-a834-0d38b13ff3ae" providerId="ADAL" clId="{87D22BCF-AF6E-430B-B983-46F8FFFC6715}" dt="2024-02-09T05:26:10.275" v="152" actId="14826"/>
        <pc:sldMkLst>
          <pc:docMk/>
          <pc:sldMk cId="1095794504" sldId="277"/>
        </pc:sldMkLst>
        <pc:spChg chg="mod">
          <ac:chgData name="Carswell, Cory" userId="c63747d5-e4be-47e4-a834-0d38b13ff3ae" providerId="ADAL" clId="{87D22BCF-AF6E-430B-B983-46F8FFFC6715}" dt="2024-02-09T05:25:37.760" v="147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87D22BCF-AF6E-430B-B983-46F8FFFC6715}" dt="2024-02-09T05:26:10.275" v="152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addSp delSp modSp mod setBg">
        <pc:chgData name="Carswell, Cory" userId="c63747d5-e4be-47e4-a834-0d38b13ff3ae" providerId="ADAL" clId="{87D22BCF-AF6E-430B-B983-46F8FFFC6715}" dt="2024-02-09T19:19:13.071" v="285" actId="14100"/>
        <pc:sldMkLst>
          <pc:docMk/>
          <pc:sldMk cId="1338195067" sldId="287"/>
        </pc:sldMkLst>
        <pc:spChg chg="mod">
          <ac:chgData name="Carswell, Cory" userId="c63747d5-e4be-47e4-a834-0d38b13ff3ae" providerId="ADAL" clId="{87D22BCF-AF6E-430B-B983-46F8FFFC6715}" dt="2024-02-09T19:04:35.407" v="226" actId="20577"/>
          <ac:spMkLst>
            <pc:docMk/>
            <pc:sldMk cId="1338195067" sldId="287"/>
            <ac:spMk id="2" creationId="{00000000-0000-0000-0000-000000000000}"/>
          </ac:spMkLst>
        </pc:spChg>
        <pc:spChg chg="mod">
          <ac:chgData name="Carswell, Cory" userId="c63747d5-e4be-47e4-a834-0d38b13ff3ae" providerId="ADAL" clId="{87D22BCF-AF6E-430B-B983-46F8FFFC6715}" dt="2024-02-09T07:03:29.425" v="210" actId="26606"/>
          <ac:spMkLst>
            <pc:docMk/>
            <pc:sldMk cId="1338195067" sldId="287"/>
            <ac:spMk id="3" creationId="{AECA1D7E-9FAB-08CD-1D53-54D48E4416F6}"/>
          </ac:spMkLst>
        </pc:spChg>
        <pc:spChg chg="mod ord">
          <ac:chgData name="Carswell, Cory" userId="c63747d5-e4be-47e4-a834-0d38b13ff3ae" providerId="ADAL" clId="{87D22BCF-AF6E-430B-B983-46F8FFFC6715}" dt="2024-02-09T07:03:29.425" v="210" actId="26606"/>
          <ac:spMkLst>
            <pc:docMk/>
            <pc:sldMk cId="1338195067" sldId="287"/>
            <ac:spMk id="4" creationId="{00000000-0000-0000-0000-000000000000}"/>
          </ac:spMkLst>
        </pc:spChg>
        <pc:spChg chg="add del">
          <ac:chgData name="Carswell, Cory" userId="c63747d5-e4be-47e4-a834-0d38b13ff3ae" providerId="ADAL" clId="{87D22BCF-AF6E-430B-B983-46F8FFFC6715}" dt="2024-02-09T07:03:29.425" v="210" actId="26606"/>
          <ac:spMkLst>
            <pc:docMk/>
            <pc:sldMk cId="1338195067" sldId="287"/>
            <ac:spMk id="34" creationId="{04695F26-39DB-450E-B464-9C76CD233B36}"/>
          </ac:spMkLst>
        </pc:spChg>
        <pc:spChg chg="add del">
          <ac:chgData name="Carswell, Cory" userId="c63747d5-e4be-47e4-a834-0d38b13ff3ae" providerId="ADAL" clId="{87D22BCF-AF6E-430B-B983-46F8FFFC6715}" dt="2024-02-09T07:03:29.425" v="210" actId="26606"/>
          <ac:spMkLst>
            <pc:docMk/>
            <pc:sldMk cId="1338195067" sldId="287"/>
            <ac:spMk id="36" creationId="{2F42E55F-A297-474F-AF2D-6D3A15822BCA}"/>
          </ac:spMkLst>
        </pc:spChg>
        <pc:grpChg chg="add del">
          <ac:chgData name="Carswell, Cory" userId="c63747d5-e4be-47e4-a834-0d38b13ff3ae" providerId="ADAL" clId="{87D22BCF-AF6E-430B-B983-46F8FFFC6715}" dt="2024-02-09T07:03:29.425" v="210" actId="26606"/>
          <ac:grpSpMkLst>
            <pc:docMk/>
            <pc:sldMk cId="1338195067" sldId="287"/>
            <ac:grpSpMk id="38" creationId="{972070F7-E065-4D60-8938-9FB8CDB8ACB0}"/>
          </ac:grpSpMkLst>
        </pc:grpChg>
        <pc:picChg chg="add del mod">
          <ac:chgData name="Carswell, Cory" userId="c63747d5-e4be-47e4-a834-0d38b13ff3ae" providerId="ADAL" clId="{87D22BCF-AF6E-430B-B983-46F8FFFC6715}" dt="2024-02-09T06:56:45.553" v="207" actId="478"/>
          <ac:picMkLst>
            <pc:docMk/>
            <pc:sldMk cId="1338195067" sldId="287"/>
            <ac:picMk id="6" creationId="{07E61E3A-17A0-936E-AFD3-FD3BD04C837E}"/>
          </ac:picMkLst>
        </pc:picChg>
        <pc:picChg chg="mod ord">
          <ac:chgData name="Carswell, Cory" userId="c63747d5-e4be-47e4-a834-0d38b13ff3ae" providerId="ADAL" clId="{87D22BCF-AF6E-430B-B983-46F8FFFC6715}" dt="2024-02-09T07:04:20.075" v="211" actId="14826"/>
          <ac:picMkLst>
            <pc:docMk/>
            <pc:sldMk cId="1338195067" sldId="287"/>
            <ac:picMk id="27" creationId="{00000000-0000-0000-0000-000000000000}"/>
          </ac:picMkLst>
        </pc:picChg>
        <pc:picChg chg="mod ord">
          <ac:chgData name="Carswell, Cory" userId="c63747d5-e4be-47e4-a834-0d38b13ff3ae" providerId="ADAL" clId="{87D22BCF-AF6E-430B-B983-46F8FFFC6715}" dt="2024-02-09T19:19:13.071" v="285" actId="14100"/>
          <ac:picMkLst>
            <pc:docMk/>
            <pc:sldMk cId="1338195067" sldId="287"/>
            <ac:picMk id="29" creationId="{00000000-0000-0000-0000-000000000000}"/>
          </ac:picMkLst>
        </pc:picChg>
      </pc:sldChg>
      <pc:sldChg chg="modSp mod">
        <pc:chgData name="Carswell, Cory" userId="c63747d5-e4be-47e4-a834-0d38b13ff3ae" providerId="ADAL" clId="{87D22BCF-AF6E-430B-B983-46F8FFFC6715}" dt="2024-02-09T19:08:58.516" v="256" actId="20577"/>
        <pc:sldMkLst>
          <pc:docMk/>
          <pc:sldMk cId="1756044365" sldId="296"/>
        </pc:sldMkLst>
        <pc:spChg chg="mod">
          <ac:chgData name="Carswell, Cory" userId="c63747d5-e4be-47e4-a834-0d38b13ff3ae" providerId="ADAL" clId="{87D22BCF-AF6E-430B-B983-46F8FFFC6715}" dt="2024-02-09T19:08:58.516" v="256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05:27:15.190" v="156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Carswell, Cory" userId="c63747d5-e4be-47e4-a834-0d38b13ff3ae" providerId="ADAL" clId="{87D22BCF-AF6E-430B-B983-46F8FFFC6715}" dt="2024-02-09T19:10:09.267" v="276" actId="20577"/>
        <pc:sldMkLst>
          <pc:docMk/>
          <pc:sldMk cId="2309081026" sldId="297"/>
        </pc:sldMkLst>
        <pc:spChg chg="mod">
          <ac:chgData name="Carswell, Cory" userId="c63747d5-e4be-47e4-a834-0d38b13ff3ae" providerId="ADAL" clId="{87D22BCF-AF6E-430B-B983-46F8FFFC6715}" dt="2024-02-09T19:10:09.267" v="276" actId="20577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05:27:45.458" v="158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Carswell, Cory" userId="c63747d5-e4be-47e4-a834-0d38b13ff3ae" providerId="ADAL" clId="{87D22BCF-AF6E-430B-B983-46F8FFFC6715}" dt="2024-02-09T05:27:34.975" v="157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">
        <pc:chgData name="Carswell, Cory" userId="c63747d5-e4be-47e4-a834-0d38b13ff3ae" providerId="ADAL" clId="{87D22BCF-AF6E-430B-B983-46F8FFFC6715}" dt="2024-02-09T05:26:26.954" v="153" actId="14826"/>
        <pc:sldMkLst>
          <pc:docMk/>
          <pc:sldMk cId="1495175290" sldId="352"/>
        </pc:sldMkLst>
        <pc:spChg chg="mod">
          <ac:chgData name="Carswell, Cory" userId="c63747d5-e4be-47e4-a834-0d38b13ff3ae" providerId="ADAL" clId="{87D22BCF-AF6E-430B-B983-46F8FFFC6715}" dt="2024-02-09T05:17:33.525" v="1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05:26:26.954" v="153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Carswell, Cory" userId="c63747d5-e4be-47e4-a834-0d38b13ff3ae" providerId="ADAL" clId="{87D22BCF-AF6E-430B-B983-46F8FFFC6715}" dt="2024-02-09T19:34:44.632" v="334" actId="20577"/>
        <pc:sldMkLst>
          <pc:docMk/>
          <pc:sldMk cId="587539909" sldId="353"/>
        </pc:sldMkLst>
        <pc:spChg chg="mod">
          <ac:chgData name="Carswell, Cory" userId="c63747d5-e4be-47e4-a834-0d38b13ff3ae" providerId="ADAL" clId="{87D22BCF-AF6E-430B-B983-46F8FFFC6715}" dt="2024-02-09T19:34:44.632" v="334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19:02:26.851" v="214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Carswell, Cory" userId="c63747d5-e4be-47e4-a834-0d38b13ff3ae" providerId="ADAL" clId="{87D22BCF-AF6E-430B-B983-46F8FFFC6715}" dt="2024-02-09T19:36:06.969" v="363" actId="20577"/>
        <pc:sldMkLst>
          <pc:docMk/>
          <pc:sldMk cId="874353533" sldId="354"/>
        </pc:sldMkLst>
        <pc:spChg chg="mod">
          <ac:chgData name="Carswell, Cory" userId="c63747d5-e4be-47e4-a834-0d38b13ff3ae" providerId="ADAL" clId="{87D22BCF-AF6E-430B-B983-46F8FFFC6715}" dt="2024-02-09T19:36:01.856" v="362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87D22BCF-AF6E-430B-B983-46F8FFFC6715}" dt="2024-02-09T19:36:06.969" v="363" actId="20577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Carswell, Cory" userId="c63747d5-e4be-47e4-a834-0d38b13ff3ae" providerId="ADAL" clId="{87D22BCF-AF6E-430B-B983-46F8FFFC6715}" dt="2024-02-09T05:34:03.317" v="168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arswell, Cory" userId="c63747d5-e4be-47e4-a834-0d38b13ff3ae" providerId="ADAL" clId="{87D22BCF-AF6E-430B-B983-46F8FFFC6715}" dt="2024-02-09T05:21:16.300" v="42"/>
        <pc:sldMkLst>
          <pc:docMk/>
          <pc:sldMk cId="2492350086" sldId="355"/>
        </pc:sldMkLst>
        <pc:graphicFrameChg chg="mod modGraphic">
          <ac:chgData name="Carswell, Cory" userId="c63747d5-e4be-47e4-a834-0d38b13ff3ae" providerId="ADAL" clId="{87D22BCF-AF6E-430B-B983-46F8FFFC6715}" dt="2024-02-09T05:21:16.300" v="42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  <pc:sldChg chg="modSp mod">
        <pc:chgData name="Carswell, Cory" userId="c63747d5-e4be-47e4-a834-0d38b13ff3ae" providerId="ADAL" clId="{87D22BCF-AF6E-430B-B983-46F8FFFC6715}" dt="2024-02-10T05:25:56.708" v="381" actId="20577"/>
        <pc:sldMkLst>
          <pc:docMk/>
          <pc:sldMk cId="1731488322" sldId="367"/>
        </pc:sldMkLst>
        <pc:spChg chg="mod">
          <ac:chgData name="Carswell, Cory" userId="c63747d5-e4be-47e4-a834-0d38b13ff3ae" providerId="ADAL" clId="{87D22BCF-AF6E-430B-B983-46F8FFFC6715}" dt="2024-02-09T05:17:33.525" v="1"/>
          <ac:spMkLst>
            <pc:docMk/>
            <pc:sldMk cId="1731488322" sldId="367"/>
            <ac:spMk id="2" creationId="{00000000-0000-0000-0000-000000000000}"/>
          </ac:spMkLst>
        </pc:spChg>
        <pc:spChg chg="mod">
          <ac:chgData name="Carswell, Cory" userId="c63747d5-e4be-47e4-a834-0d38b13ff3ae" providerId="ADAL" clId="{87D22BCF-AF6E-430B-B983-46F8FFFC6715}" dt="2024-02-10T05:25:56.708" v="381" actId="20577"/>
          <ac:spMkLst>
            <pc:docMk/>
            <pc:sldMk cId="1731488322" sldId="367"/>
            <ac:spMk id="10" creationId="{C9339DF6-5C5D-4C78-858D-34640A37096F}"/>
          </ac:spMkLst>
        </pc:spChg>
        <pc:picChg chg="mod">
          <ac:chgData name="Carswell, Cory" userId="c63747d5-e4be-47e4-a834-0d38b13ff3ae" providerId="ADAL" clId="{87D22BCF-AF6E-430B-B983-46F8FFFC6715}" dt="2024-02-09T05:27:02.242" v="155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Carswell, Cory" userId="c63747d5-e4be-47e4-a834-0d38b13ff3ae" providerId="ADAL" clId="{87D22BCF-AF6E-430B-B983-46F8FFFC6715}" dt="2024-02-09T05:26:38.212" v="154" actId="14826"/>
          <ac:picMkLst>
            <pc:docMk/>
            <pc:sldMk cId="1731488322" sldId="367"/>
            <ac:picMk id="11" creationId="{2D51ABE3-0452-457D-B231-786E323D28A6}"/>
          </ac:picMkLst>
        </pc:picChg>
      </pc:sldChg>
      <pc:sldChg chg="modSp mod">
        <pc:chgData name="Carswell, Cory" userId="c63747d5-e4be-47e4-a834-0d38b13ff3ae" providerId="ADAL" clId="{87D22BCF-AF6E-430B-B983-46F8FFFC6715}" dt="2024-02-09T05:25:00.757" v="133" actId="14826"/>
        <pc:sldMkLst>
          <pc:docMk/>
          <pc:sldMk cId="3306108906" sldId="368"/>
        </pc:sldMkLst>
        <pc:spChg chg="mod">
          <ac:chgData name="Carswell, Cory" userId="c63747d5-e4be-47e4-a834-0d38b13ff3ae" providerId="ADAL" clId="{87D22BCF-AF6E-430B-B983-46F8FFFC6715}" dt="2024-02-09T05:17:33.525" v="1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87D22BCF-AF6E-430B-B983-46F8FFFC6715}" dt="2024-02-09T05:24:44.916" v="132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87D22BCF-AF6E-430B-B983-46F8FFFC6715}" dt="2024-02-09T05:25:00.757" v="133" actId="14826"/>
          <ac:picMkLst>
            <pc:docMk/>
            <pc:sldMk cId="3306108906" sldId="368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87D22BCF-AF6E-430B-B983-46F8FFFC6715}" dt="2024-02-09T05:39:01.227" v="197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87D22BCF-AF6E-430B-B983-46F8FFFC6715}" dt="2024-02-09T05:39:01.227" v="19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arswell, Cory" userId="c63747d5-e4be-47e4-a834-0d38b13ff3ae" providerId="ADAL" clId="{87D22BCF-AF6E-430B-B983-46F8FFFC6715}" dt="2024-02-09T05:39:29.898" v="206"/>
        <pc:sldMkLst>
          <pc:docMk/>
          <pc:sldMk cId="2576058586" sldId="370"/>
        </pc:sldMkLst>
        <pc:graphicFrameChg chg="mod modGraphic">
          <ac:chgData name="Carswell, Cory" userId="c63747d5-e4be-47e4-a834-0d38b13ff3ae" providerId="ADAL" clId="{87D22BCF-AF6E-430B-B983-46F8FFFC6715}" dt="2024-02-09T05:39:29.898" v="206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/>
              <a:t>The first bin is both-inclusive (i.e. [0, 2] ), while subsequent bins are left-inclusive (i.e. [2, 3), [3, 4), etc.).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– January 2024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48768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00AEC7"/>
                </a:solidFill>
                <a:latin typeface="Arial" panose="020B0604020202020204"/>
              </a:rPr>
              <a:t>January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2024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2.5 effective Resource-hours in which Resources that did not successfully opt out were dispatched above their LDL in January 2024.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Additionally, there were no Exceptional Fuel Cost submissions for any RUC-Committed Resources in January 2024.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January 2024 had a total of 54.25 RTORDPA hours with an average value of $1.03/MWh.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7461" y="3372533"/>
            <a:ext cx="5487121" cy="246920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7463" y="911317"/>
            <a:ext cx="5597319" cy="25187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118705" y="5946686"/>
            <a:ext cx="62128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include all non-zero RTORDPA triggered by reliability action taken by ERCOT including RUC, Deployed Non-Controllable Load Resources, Deployed ERS, etc. The full list and detailed methodology can be found in protocol section 6.5.7.3.1, Determination of Real-Time Reliability Deployment Price Adders.</a:t>
            </a:r>
          </a:p>
        </p:txBody>
      </p:sp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1603" y="914561"/>
            <a:ext cx="7483256" cy="4864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January 2024</a:t>
            </a:r>
            <a:br>
              <a:rPr lang="en-US" sz="2400" dirty="0"/>
            </a:br>
            <a:r>
              <a:rPr lang="en-US" sz="1400" dirty="0"/>
              <a:t>OD 1/22 had the highest daily time-weighted average RTORDPA of $17.37/MWh.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2052257" y="5920056"/>
            <a:ext cx="62128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include all non-zero RTORDPA triggered by reliability action taken by ERCOT including RUC, Deployed Non-Controllable Load Resources, Deployed ERS, etc. The full list and detailed methodology can be found in protocol section 6.5.7.3.1, Determination of Real-Time Reliability Deployment Price Adders.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4" y="1022058"/>
            <a:ext cx="7046466" cy="49331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815998"/>
          </a:xfrm>
        </p:spPr>
        <p:txBody>
          <a:bodyPr/>
          <a:lstStyle/>
          <a:p>
            <a:r>
              <a:rPr lang="en-US" sz="2400" dirty="0"/>
              <a:t>RUC </a:t>
            </a:r>
            <a:r>
              <a:rPr lang="en-US" sz="2400" dirty="0" err="1"/>
              <a:t>Clawback</a:t>
            </a:r>
            <a:r>
              <a:rPr lang="en-US" sz="2400" dirty="0"/>
              <a:t>, Make-Whole, and Shortfall</a:t>
            </a:r>
            <a:br>
              <a:rPr lang="en-US" sz="2400" dirty="0"/>
            </a:br>
            <a:r>
              <a:rPr lang="en-US" sz="1400" dirty="0"/>
              <a:t>For January 2024, the total </a:t>
            </a:r>
            <a:r>
              <a:rPr lang="en-US" sz="1400" dirty="0" err="1"/>
              <a:t>Clawback</a:t>
            </a:r>
            <a:r>
              <a:rPr lang="en-US" sz="1400" dirty="0"/>
              <a:t> charge was $0.12M.  The total Make-Whole payment was $0.253M, which was almost entirely covered through capacity-short charges.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404630" y="6100526"/>
            <a:ext cx="673937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</a:t>
            </a: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$0.253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million in Make-Whole payments made in January 2024, the majority was collected through Capacity Short Charges.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February 8</a:t>
            </a:r>
            <a:r>
              <a:rPr lang="en-US" sz="8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655271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February 8,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Jan '23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-141,639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-59,381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-100,426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-301,446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/>
                        </a:rPr>
                        <a:t>Feb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-295,131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-31,972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-327,103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/>
                        </a:rPr>
                        <a:t>Mar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-343,491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-97,889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-441,379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/>
                        </a:rPr>
                        <a:t>Apr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-687,506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-226,976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-914,482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-426,974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-43,426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-470,400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-600,652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-600,652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-161,994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-166,990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-253,468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262656"/>
              </p:ext>
            </p:extLst>
          </p:nvPr>
        </p:nvGraphicFramePr>
        <p:xfrm>
          <a:off x="1119366" y="1076385"/>
          <a:ext cx="7248168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867182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February 8,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Jan '23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835,738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-6,526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-6,864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822,349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/>
                        </a:rPr>
                        <a:t>Feb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158,319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156,971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/>
                        </a:rPr>
                        <a:t>Mar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179,783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179,783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chemeClr val="accent2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Apr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53,643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-3,557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50,087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426,519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-62,724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363,795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149,347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149,347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218,907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-60,841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158,066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107,175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7857"/>
              </p:ext>
            </p:extLst>
          </p:nvPr>
        </p:nvGraphicFramePr>
        <p:xfrm>
          <a:off x="975776" y="1127735"/>
          <a:ext cx="7068908" cy="3907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94.3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125.3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94.3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137.9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293.5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267.7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419.8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225.6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 in January 2024 was primarily driven by concerns over capacity and transmission congestion.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0" y="1219200"/>
            <a:ext cx="7479491" cy="411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 in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January 2024</a:t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129 effective RUC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120 hours (93.03%) for capacity concerns.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9 hours (6.97%) for congestion concerns.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9" y="2339688"/>
            <a:ext cx="8347910" cy="375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38" y="1001865"/>
            <a:ext cx="7516514" cy="526224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4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January 2024 had a total of 101 non-opt-out effective Resource-hours, which was 78.3% of the effective Resource-hours for the month, as there were 28 opt-out effective Resource-hours.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Non-opt-out and Opt-out Totals: January 2024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1164" y="772510"/>
            <a:ext cx="7588761" cy="531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 dirty="0"/>
              <a:t>RUC Lead Time Margin: January 2024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167436"/>
            <a:ext cx="8315326" cy="964804"/>
          </a:xfrm>
        </p:spPr>
        <p:txBody>
          <a:bodyPr/>
          <a:lstStyle/>
          <a:p>
            <a:r>
              <a:rPr lang="en-US" sz="1200" b="1">
                <a:solidFill>
                  <a:schemeClr val="tx2"/>
                </a:solidFill>
              </a:rPr>
              <a:t>Lead time</a:t>
            </a:r>
            <a:r>
              <a:rPr lang="en-US" sz="12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>
                <a:solidFill>
                  <a:schemeClr val="tx2"/>
                </a:solidFill>
              </a:rPr>
              <a:t>Lead time margin</a:t>
            </a:r>
            <a:r>
              <a:rPr lang="en-US" sz="120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Most</a:t>
            </a:r>
            <a:r>
              <a:rPr lang="en-US" sz="1800">
                <a:solidFill>
                  <a:schemeClr val="tx2"/>
                </a:solidFill>
              </a:rPr>
              <a:t> RUC commit windows had lead time margin at or below 2 hours</a:t>
            </a:r>
            <a:r>
              <a:rPr lang="en-US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011" y="1479189"/>
            <a:ext cx="3290409" cy="34564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4219" y="1478086"/>
            <a:ext cx="5760725" cy="34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Age: Last 13 Months</a:t>
            </a:r>
            <a:br>
              <a:rPr lang="en-US" sz="3600" dirty="0"/>
            </a:br>
            <a:r>
              <a:rPr lang="en-US" sz="1400" dirty="0"/>
              <a:t>In January 2024, the mean age of RUC-committed Resources was 50.9 years for Non-Opt-Out Resource-hours and 46.3 years for Opt-Out Resource-hours without DAM Commitments.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465" y="1318763"/>
            <a:ext cx="7390863" cy="4568189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74" y="6019800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2667" y="3525326"/>
            <a:ext cx="6033561" cy="27153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4" y="874582"/>
            <a:ext cx="6035330" cy="2716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/>
          <a:lstStyle/>
          <a:p>
            <a:r>
              <a:rPr lang="en-US" sz="2400" dirty="0"/>
              <a:t>Age Category: Last 13 Months</a:t>
            </a:r>
            <a:br>
              <a:rPr lang="en-US" sz="2400" dirty="0"/>
            </a:br>
            <a:r>
              <a:rPr lang="en-US" sz="1400" dirty="0"/>
              <a:t>Most RUC-Committed Resources in January 2024 were older than 50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10B87D-DDCF-4759-928C-C99EE807EC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988</Words>
  <Application>Microsoft Office PowerPoint</Application>
  <PresentationFormat>On-screen Show (4:3)</PresentationFormat>
  <Paragraphs>245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 January 2024 was primarily driven by concerns over capacity and transmission congestion. </vt:lpstr>
      <vt:lpstr>RUC Instruction Reasons in January 2024 </vt:lpstr>
      <vt:lpstr>Non-opt-out and Opt-out Totals: Last 13 Months January 2024 had a total of 101 non-opt-out effective Resource-hours, which was 78.3% of the effective Resource-hours for the month, as there were 28 opt-out effective Resource-hours.</vt:lpstr>
      <vt:lpstr>Non-opt-out and Opt-out Totals: January 2024   </vt:lpstr>
      <vt:lpstr>RUC Lead Time Margin: January 2024 </vt:lpstr>
      <vt:lpstr>Average Resource Age: Last 13 Months In January 2024, the mean age of RUC-committed Resources was 50.9 years for Non-Opt-Out Resource-hours and 46.3 years for Opt-Out Resource-hours without DAM Commitments.</vt:lpstr>
      <vt:lpstr>Age Category: Last 13 Months Most RUC-Committed Resources in January 2024 were older than 50 years.</vt:lpstr>
      <vt:lpstr>RUC-Instructed Resource Dispatch above LDL</vt:lpstr>
      <vt:lpstr>Reliability Deployment Price Adder: Last 13 Months January 2024 had a total of 54.25 RTORDPA hours with an average value of $1.03/MWh. </vt:lpstr>
      <vt:lpstr>Reliability Deployment Price Adder: January 2024 OD 1/22 had the highest daily time-weighted average RTORDPA of $17.37/MWh.</vt:lpstr>
      <vt:lpstr>RUC Clawback, Make-Whole, and Shortfall For January 2024, the total Clawback charge was $0.12M.  The total Make-Whole payment was $0.253M, which was almost entirely covered through capacity-short charges. </vt:lpstr>
      <vt:lpstr>RUC Make-Whole by Settlement Type</vt:lpstr>
      <vt:lpstr>RUC Clawback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Carswell, Cory</cp:lastModifiedBy>
  <cp:revision>4</cp:revision>
  <cp:lastPrinted>2016-01-21T20:53:15Z</cp:lastPrinted>
  <dcterms:created xsi:type="dcterms:W3CDTF">2016-01-21T15:20:31Z</dcterms:created>
  <dcterms:modified xsi:type="dcterms:W3CDTF">2024-02-12T19:49:50Z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