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0"/>
  </p:notesMasterIdLst>
  <p:handoutMasterIdLst>
    <p:handoutMasterId r:id="rId11"/>
  </p:handoutMasterIdLst>
  <p:sldIdLst>
    <p:sldId id="260" r:id="rId7"/>
    <p:sldId id="271" r:id="rId8"/>
    <p:sldId id="257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ACC8"/>
    <a:srgbClr val="5B6770"/>
    <a:srgbClr val="685B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A961CC5-29C4-4DE8-8F55-FD38898475E2}" v="6" dt="2024-02-09T19:31:17.01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2/9/2024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2/9/2024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1696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>
                <a:solidFill>
                  <a:schemeClr val="tx2"/>
                </a:solidFill>
              </a:rPr>
              <a:t>PUBLIC</a:t>
            </a:r>
            <a:endParaRPr lang="en-US" sz="1000" b="1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05200" y="2362200"/>
            <a:ext cx="56388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tx2"/>
                </a:solidFill>
              </a:rPr>
              <a:t>Market Update – January 2024</a:t>
            </a:r>
          </a:p>
          <a:p>
            <a:endParaRPr lang="en-US" sz="2000" b="1" dirty="0">
              <a:solidFill>
                <a:schemeClr val="tx2"/>
              </a:solidFill>
            </a:endParaRPr>
          </a:p>
          <a:p>
            <a:r>
              <a:rPr lang="en-US" sz="1600" i="1" dirty="0">
                <a:solidFill>
                  <a:schemeClr val="tx2"/>
                </a:solidFill>
              </a:rPr>
              <a:t>Wholesale Market Working Group</a:t>
            </a:r>
          </a:p>
          <a:p>
            <a:endParaRPr lang="en-US" sz="2000" b="1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ERCOT Staff</a:t>
            </a:r>
          </a:p>
          <a:p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altLang="en-US" sz="2400"/>
              <a:t>Supplemental Ancillary Services Market (SASM) Update</a:t>
            </a:r>
            <a:endParaRPr lang="en-US" sz="2400" b="1">
              <a:solidFill>
                <a:srgbClr val="FF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4BAA2E9-0B32-4098-9C63-5BAAD28F8A66}"/>
              </a:ext>
            </a:extLst>
          </p:cNvPr>
          <p:cNvSpPr txBox="1"/>
          <p:nvPr/>
        </p:nvSpPr>
        <p:spPr>
          <a:xfrm>
            <a:off x="3390900" y="6095999"/>
            <a:ext cx="54559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5B6770"/>
                </a:solidFill>
              </a:rPr>
              <a:t>.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2C761B3F-A7F5-241F-D4CD-38039F6B30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1908548"/>
              </p:ext>
            </p:extLst>
          </p:nvPr>
        </p:nvGraphicFramePr>
        <p:xfrm>
          <a:off x="381000" y="1386614"/>
          <a:ext cx="8382000" cy="4084771"/>
        </p:xfrm>
        <a:graphic>
          <a:graphicData uri="http://schemas.openxmlformats.org/drawingml/2006/table">
            <a:tbl>
              <a:tblPr firstRow="1" bandRow="1"/>
              <a:tblGrid>
                <a:gridCol w="905098">
                  <a:extLst>
                    <a:ext uri="{9D8B030D-6E8A-4147-A177-3AD203B41FA5}">
                      <a16:colId xmlns:a16="http://schemas.microsoft.com/office/drawing/2014/main" val="1607784760"/>
                    </a:ext>
                  </a:extLst>
                </a:gridCol>
                <a:gridCol w="524695">
                  <a:extLst>
                    <a:ext uri="{9D8B030D-6E8A-4147-A177-3AD203B41FA5}">
                      <a16:colId xmlns:a16="http://schemas.microsoft.com/office/drawing/2014/main" val="4988230"/>
                    </a:ext>
                  </a:extLst>
                </a:gridCol>
                <a:gridCol w="1353713">
                  <a:extLst>
                    <a:ext uri="{9D8B030D-6E8A-4147-A177-3AD203B41FA5}">
                      <a16:colId xmlns:a16="http://schemas.microsoft.com/office/drawing/2014/main" val="3810137840"/>
                    </a:ext>
                  </a:extLst>
                </a:gridCol>
                <a:gridCol w="1385194">
                  <a:extLst>
                    <a:ext uri="{9D8B030D-6E8A-4147-A177-3AD203B41FA5}">
                      <a16:colId xmlns:a16="http://schemas.microsoft.com/office/drawing/2014/main" val="2300768862"/>
                    </a:ext>
                  </a:extLst>
                </a:gridCol>
                <a:gridCol w="1101859">
                  <a:extLst>
                    <a:ext uri="{9D8B030D-6E8A-4147-A177-3AD203B41FA5}">
                      <a16:colId xmlns:a16="http://schemas.microsoft.com/office/drawing/2014/main" val="4248362795"/>
                    </a:ext>
                  </a:extLst>
                </a:gridCol>
                <a:gridCol w="1219916">
                  <a:extLst>
                    <a:ext uri="{9D8B030D-6E8A-4147-A177-3AD203B41FA5}">
                      <a16:colId xmlns:a16="http://schemas.microsoft.com/office/drawing/2014/main" val="3130653279"/>
                    </a:ext>
                  </a:extLst>
                </a:gridCol>
                <a:gridCol w="954945">
                  <a:extLst>
                    <a:ext uri="{9D8B030D-6E8A-4147-A177-3AD203B41FA5}">
                      <a16:colId xmlns:a16="http://schemas.microsoft.com/office/drawing/2014/main" val="4157551742"/>
                    </a:ext>
                  </a:extLst>
                </a:gridCol>
                <a:gridCol w="936580">
                  <a:extLst>
                    <a:ext uri="{9D8B030D-6E8A-4147-A177-3AD203B41FA5}">
                      <a16:colId xmlns:a16="http://schemas.microsoft.com/office/drawing/2014/main" val="1162141940"/>
                    </a:ext>
                  </a:extLst>
                </a:gridCol>
              </a:tblGrid>
              <a:tr h="348133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SASM ID</a:t>
                      </a:r>
                    </a:p>
                  </a:txBody>
                  <a:tcPr marL="7412" marR="7412" marT="741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CC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AS Type</a:t>
                      </a:r>
                    </a:p>
                  </a:txBody>
                  <a:tcPr marL="7412" marR="7412" marT="741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CC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# Hours</a:t>
                      </a:r>
                    </a:p>
                  </a:txBody>
                  <a:tcPr marL="7412" marR="7412" marT="741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CC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AS Procurement Hours</a:t>
                      </a:r>
                    </a:p>
                  </a:txBody>
                  <a:tcPr marL="7412" marR="7412" marT="741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CC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Req Qty (MWh)</a:t>
                      </a:r>
                    </a:p>
                  </a:txBody>
                  <a:tcPr marL="7412" marR="7412" marT="741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CC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Award Qty (MWh)</a:t>
                      </a:r>
                    </a:p>
                  </a:txBody>
                  <a:tcPr marL="7412" marR="7412" marT="741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CC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Insufficiency (MWh)</a:t>
                      </a:r>
                    </a:p>
                  </a:txBody>
                  <a:tcPr marL="7412" marR="7412" marT="741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CC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MCPC ($/MWh)</a:t>
                      </a:r>
                    </a:p>
                  </a:txBody>
                  <a:tcPr marL="7412" marR="7412" marT="741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CC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2551115"/>
                  </a:ext>
                </a:extLst>
              </a:tr>
              <a:tr h="207591"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1/12/2024 20:06</a:t>
                      </a:r>
                    </a:p>
                  </a:txBody>
                  <a:tcPr marL="7412" marR="7412" marT="741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RRS</a:t>
                      </a:r>
                    </a:p>
                  </a:txBody>
                  <a:tcPr marL="7412" marR="7412" marT="7412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7412" marR="7412" marT="29649" marB="29649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1/12 HE23-24</a:t>
                      </a:r>
                    </a:p>
                  </a:txBody>
                  <a:tcPr marL="7412" marR="7412" marT="29649" marB="29649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89.9</a:t>
                      </a:r>
                    </a:p>
                  </a:txBody>
                  <a:tcPr marL="7412" marR="7412" marT="29649" marB="29649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89.6</a:t>
                      </a:r>
                    </a:p>
                  </a:txBody>
                  <a:tcPr marL="7412" marR="7412" marT="29649" marB="29649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0.3</a:t>
                      </a:r>
                    </a:p>
                  </a:txBody>
                  <a:tcPr marL="7412" marR="7412" marT="29649" marB="29649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7412" marR="7412" marT="29649" marB="29649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5236803"/>
                  </a:ext>
                </a:extLst>
              </a:tr>
              <a:tr h="207591">
                <a:tc rowSpan="2">
                  <a:txBody>
                    <a:bodyPr/>
                    <a:lstStyle/>
                    <a:p>
                      <a:pPr algn="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1/13/2024 0:21</a:t>
                      </a:r>
                    </a:p>
                  </a:txBody>
                  <a:tcPr marL="7412" marR="7412" marT="741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ECRS</a:t>
                      </a:r>
                    </a:p>
                  </a:txBody>
                  <a:tcPr marL="7412" marR="7412" marT="7412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7412" marR="7412" marT="29649" marB="29649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1/13 HE7-13, 15, 17-19</a:t>
                      </a:r>
                    </a:p>
                  </a:txBody>
                  <a:tcPr marL="7412" marR="7412" marT="29649" marB="29649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475.1</a:t>
                      </a:r>
                    </a:p>
                  </a:txBody>
                  <a:tcPr marL="7412" marR="7412" marT="29649" marB="29649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475.1</a:t>
                      </a:r>
                    </a:p>
                  </a:txBody>
                  <a:tcPr marL="7412" marR="7412" marT="29649" marB="29649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7412" marR="7412" marT="29649" marB="29649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0.00 - 4.00</a:t>
                      </a:r>
                    </a:p>
                  </a:txBody>
                  <a:tcPr marL="7412" marR="7412" marT="29649" marB="29649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1380778"/>
                  </a:ext>
                </a:extLst>
              </a:tr>
              <a:tr h="20759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RRS</a:t>
                      </a:r>
                    </a:p>
                  </a:txBody>
                  <a:tcPr marL="7412" marR="7412" marT="7412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7412" marR="7412" marT="29649" marB="29649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1/13 HE6-7, 11-12, 17, 19</a:t>
                      </a:r>
                    </a:p>
                  </a:txBody>
                  <a:tcPr marL="7412" marR="7412" marT="29649" marB="29649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70.3</a:t>
                      </a:r>
                    </a:p>
                  </a:txBody>
                  <a:tcPr marL="7412" marR="7412" marT="29649" marB="29649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69.9</a:t>
                      </a:r>
                    </a:p>
                  </a:txBody>
                  <a:tcPr marL="7412" marR="7412" marT="29649" marB="29649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0.4</a:t>
                      </a:r>
                    </a:p>
                  </a:txBody>
                  <a:tcPr marL="7412" marR="7412" marT="29649" marB="29649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7412" marR="7412" marT="29649" marB="29649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9640684"/>
                  </a:ext>
                </a:extLst>
              </a:tr>
              <a:tr h="207591">
                <a:tc rowSpan="3">
                  <a:txBody>
                    <a:bodyPr/>
                    <a:lstStyle/>
                    <a:p>
                      <a:pPr algn="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1/15/2024 18:15</a:t>
                      </a:r>
                    </a:p>
                  </a:txBody>
                  <a:tcPr marL="7412" marR="7412" marT="741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ECRS</a:t>
                      </a:r>
                    </a:p>
                  </a:txBody>
                  <a:tcPr marL="7412" marR="7412" marT="7412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7412" marR="7412" marT="29649" marB="29649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1/15 HE21-24</a:t>
                      </a:r>
                    </a:p>
                  </a:txBody>
                  <a:tcPr marL="7412" marR="7412" marT="29649" marB="29649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80.3</a:t>
                      </a:r>
                    </a:p>
                  </a:txBody>
                  <a:tcPr marL="7412" marR="7412" marT="29649" marB="29649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80.2</a:t>
                      </a:r>
                    </a:p>
                  </a:txBody>
                  <a:tcPr marL="7412" marR="7412" marT="29649" marB="29649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0.1</a:t>
                      </a:r>
                    </a:p>
                  </a:txBody>
                  <a:tcPr marL="7412" marR="7412" marT="29649" marB="29649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5.00 - 10.00</a:t>
                      </a:r>
                    </a:p>
                  </a:txBody>
                  <a:tcPr marL="7412" marR="7412" marT="29649" marB="29649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0382161"/>
                  </a:ext>
                </a:extLst>
              </a:tr>
              <a:tr h="20759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REGDN</a:t>
                      </a:r>
                    </a:p>
                  </a:txBody>
                  <a:tcPr marL="7412" marR="7412" marT="7412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7412" marR="7412" marT="29649" marB="29649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1/15 HE21-24</a:t>
                      </a:r>
                    </a:p>
                  </a:txBody>
                  <a:tcPr marL="7412" marR="7412" marT="29649" marB="29649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55</a:t>
                      </a:r>
                    </a:p>
                  </a:txBody>
                  <a:tcPr marL="7412" marR="7412" marT="29649" marB="29649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54.9</a:t>
                      </a:r>
                    </a:p>
                  </a:txBody>
                  <a:tcPr marL="7412" marR="7412" marT="29649" marB="29649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0.1</a:t>
                      </a:r>
                    </a:p>
                  </a:txBody>
                  <a:tcPr marL="7412" marR="7412" marT="29649" marB="29649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0.00 - 10.00</a:t>
                      </a:r>
                    </a:p>
                  </a:txBody>
                  <a:tcPr marL="7412" marR="7412" marT="29649" marB="29649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2376793"/>
                  </a:ext>
                </a:extLst>
              </a:tr>
              <a:tr h="20759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RRS</a:t>
                      </a:r>
                    </a:p>
                  </a:txBody>
                  <a:tcPr marL="7412" marR="7412" marT="7412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7412" marR="7412" marT="29649" marB="29649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1/15 HE21-24</a:t>
                      </a:r>
                    </a:p>
                  </a:txBody>
                  <a:tcPr marL="7412" marR="7412" marT="29649" marB="29649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 dirty="0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173.7</a:t>
                      </a:r>
                    </a:p>
                  </a:txBody>
                  <a:tcPr marL="7412" marR="7412" marT="29649" marB="29649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173.8</a:t>
                      </a:r>
                    </a:p>
                  </a:txBody>
                  <a:tcPr marL="7412" marR="7412" marT="29649" marB="29649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-0.1</a:t>
                      </a:r>
                    </a:p>
                  </a:txBody>
                  <a:tcPr marL="7412" marR="7412" marT="29649" marB="29649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5.00 - 100.00</a:t>
                      </a:r>
                    </a:p>
                  </a:txBody>
                  <a:tcPr marL="7412" marR="7412" marT="29649" marB="29649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935667"/>
                  </a:ext>
                </a:extLst>
              </a:tr>
              <a:tr h="207591">
                <a:tc rowSpan="2">
                  <a:txBody>
                    <a:bodyPr/>
                    <a:lstStyle/>
                    <a:p>
                      <a:pPr algn="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1/16/2024 1:15</a:t>
                      </a:r>
                    </a:p>
                  </a:txBody>
                  <a:tcPr marL="7412" marR="7412" marT="741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ECRS</a:t>
                      </a:r>
                    </a:p>
                  </a:txBody>
                  <a:tcPr marL="7412" marR="7412" marT="7412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7412" marR="7412" marT="29649" marB="29649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1/16 HE4-12</a:t>
                      </a:r>
                    </a:p>
                  </a:txBody>
                  <a:tcPr marL="7412" marR="7412" marT="29649" marB="29649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206.3</a:t>
                      </a:r>
                    </a:p>
                  </a:txBody>
                  <a:tcPr marL="7412" marR="7412" marT="29649" marB="29649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206.3</a:t>
                      </a:r>
                    </a:p>
                  </a:txBody>
                  <a:tcPr marL="7412" marR="7412" marT="29649" marB="29649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7412" marR="7412" marT="29649" marB="29649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85.00 - 1,157.00</a:t>
                      </a:r>
                    </a:p>
                  </a:txBody>
                  <a:tcPr marL="7412" marR="7412" marT="29649" marB="29649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9240028"/>
                  </a:ext>
                </a:extLst>
              </a:tr>
              <a:tr h="20759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RRS</a:t>
                      </a:r>
                    </a:p>
                  </a:txBody>
                  <a:tcPr marL="7412" marR="7412" marT="7412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7412" marR="7412" marT="29649" marB="29649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1/16 HE4-12</a:t>
                      </a:r>
                    </a:p>
                  </a:txBody>
                  <a:tcPr marL="7412" marR="7412" marT="29649" marB="29649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487.7</a:t>
                      </a:r>
                    </a:p>
                  </a:txBody>
                  <a:tcPr marL="7412" marR="7412" marT="29649" marB="29649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487.7</a:t>
                      </a:r>
                    </a:p>
                  </a:txBody>
                  <a:tcPr marL="7412" marR="7412" marT="29649" marB="29649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7412" marR="7412" marT="29649" marB="29649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155.00 - 1,407.00</a:t>
                      </a:r>
                    </a:p>
                  </a:txBody>
                  <a:tcPr marL="7412" marR="7412" marT="29649" marB="29649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6346446"/>
                  </a:ext>
                </a:extLst>
              </a:tr>
              <a:tr h="207591">
                <a:tc rowSpan="3">
                  <a:txBody>
                    <a:bodyPr/>
                    <a:lstStyle/>
                    <a:p>
                      <a:pPr algn="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1/16/2024 11:26</a:t>
                      </a:r>
                    </a:p>
                  </a:txBody>
                  <a:tcPr marL="7412" marR="7412" marT="741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ECRS</a:t>
                      </a:r>
                    </a:p>
                  </a:txBody>
                  <a:tcPr marL="7412" marR="7412" marT="7412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7412" marR="7412" marT="29649" marB="29649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1/16 HE14-15</a:t>
                      </a:r>
                    </a:p>
                  </a:txBody>
                  <a:tcPr marL="7412" marR="7412" marT="29649" marB="29649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50.3</a:t>
                      </a:r>
                    </a:p>
                  </a:txBody>
                  <a:tcPr marL="7412" marR="7412" marT="29649" marB="29649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50.3</a:t>
                      </a:r>
                    </a:p>
                  </a:txBody>
                  <a:tcPr marL="7412" marR="7412" marT="29649" marB="29649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7412" marR="7412" marT="29649" marB="29649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65</a:t>
                      </a:r>
                    </a:p>
                  </a:txBody>
                  <a:tcPr marL="7412" marR="7412" marT="29649" marB="29649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3533661"/>
                  </a:ext>
                </a:extLst>
              </a:tr>
              <a:tr h="20759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REGDN</a:t>
                      </a:r>
                    </a:p>
                  </a:txBody>
                  <a:tcPr marL="7412" marR="7412" marT="7412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7412" marR="7412" marT="29649" marB="29649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1/16 HE14-15</a:t>
                      </a:r>
                    </a:p>
                  </a:txBody>
                  <a:tcPr marL="7412" marR="7412" marT="29649" marB="29649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7412" marR="7412" marT="29649" marB="29649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7412" marR="7412" marT="29649" marB="29649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7412" marR="7412" marT="29649" marB="29649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40</a:t>
                      </a:r>
                    </a:p>
                  </a:txBody>
                  <a:tcPr marL="7412" marR="7412" marT="29649" marB="29649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4972033"/>
                  </a:ext>
                </a:extLst>
              </a:tr>
              <a:tr h="20759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RRS</a:t>
                      </a:r>
                    </a:p>
                  </a:txBody>
                  <a:tcPr marL="7412" marR="7412" marT="7412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7412" marR="7412" marT="29649" marB="29649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1/16 HE14-15</a:t>
                      </a:r>
                    </a:p>
                  </a:txBody>
                  <a:tcPr marL="7412" marR="7412" marT="29649" marB="29649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99.7</a:t>
                      </a:r>
                    </a:p>
                  </a:txBody>
                  <a:tcPr marL="7412" marR="7412" marT="29649" marB="29649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99.7</a:t>
                      </a:r>
                    </a:p>
                  </a:txBody>
                  <a:tcPr marL="7412" marR="7412" marT="29649" marB="29649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7412" marR="7412" marT="29649" marB="29649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80</a:t>
                      </a:r>
                    </a:p>
                  </a:txBody>
                  <a:tcPr marL="7412" marR="7412" marT="29649" marB="29649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5853587"/>
                  </a:ext>
                </a:extLst>
              </a:tr>
              <a:tr h="207591">
                <a:tc rowSpan="2">
                  <a:txBody>
                    <a:bodyPr/>
                    <a:lstStyle/>
                    <a:p>
                      <a:pPr algn="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1/16/2024 13:52</a:t>
                      </a:r>
                    </a:p>
                  </a:txBody>
                  <a:tcPr marL="7412" marR="7412" marT="741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ECRS</a:t>
                      </a:r>
                    </a:p>
                  </a:txBody>
                  <a:tcPr marL="7412" marR="7412" marT="7412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7412" marR="7412" marT="29649" marB="29649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1/16 HE16-24</a:t>
                      </a:r>
                    </a:p>
                  </a:txBody>
                  <a:tcPr marL="7412" marR="7412" marT="29649" marB="29649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235</a:t>
                      </a:r>
                    </a:p>
                  </a:txBody>
                  <a:tcPr marL="7412" marR="7412" marT="29649" marB="29649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235</a:t>
                      </a:r>
                    </a:p>
                  </a:txBody>
                  <a:tcPr marL="7412" marR="7412" marT="29649" marB="29649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7412" marR="7412" marT="29649" marB="29649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30.00 - 100.00</a:t>
                      </a:r>
                    </a:p>
                  </a:txBody>
                  <a:tcPr marL="7412" marR="7412" marT="29649" marB="29649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4655423"/>
                  </a:ext>
                </a:extLst>
              </a:tr>
              <a:tr h="20759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RRS</a:t>
                      </a:r>
                    </a:p>
                  </a:txBody>
                  <a:tcPr marL="7412" marR="7412" marT="7412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7412" marR="7412" marT="29649" marB="29649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1/16 HE16-24</a:t>
                      </a:r>
                    </a:p>
                  </a:txBody>
                  <a:tcPr marL="7412" marR="7412" marT="29649" marB="29649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242</a:t>
                      </a:r>
                    </a:p>
                  </a:txBody>
                  <a:tcPr marL="7412" marR="7412" marT="29649" marB="29649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242</a:t>
                      </a:r>
                    </a:p>
                  </a:txBody>
                  <a:tcPr marL="7412" marR="7412" marT="29649" marB="29649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7412" marR="7412" marT="29649" marB="29649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2.00 - 250.00</a:t>
                      </a:r>
                    </a:p>
                  </a:txBody>
                  <a:tcPr marL="7412" marR="7412" marT="29649" marB="29649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6513030"/>
                  </a:ext>
                </a:extLst>
              </a:tr>
              <a:tr h="207591"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1/21/2024 12:34</a:t>
                      </a:r>
                    </a:p>
                  </a:txBody>
                  <a:tcPr marL="7412" marR="7412" marT="741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RRS</a:t>
                      </a:r>
                    </a:p>
                  </a:txBody>
                  <a:tcPr marL="7412" marR="7412" marT="7412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7412" marR="7412" marT="29649" marB="29649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1/21 HE15</a:t>
                      </a:r>
                    </a:p>
                  </a:txBody>
                  <a:tcPr marL="7412" marR="7412" marT="29649" marB="29649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60</a:t>
                      </a:r>
                    </a:p>
                  </a:txBody>
                  <a:tcPr marL="7412" marR="7412" marT="29649" marB="29649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60</a:t>
                      </a:r>
                    </a:p>
                  </a:txBody>
                  <a:tcPr marL="7412" marR="7412" marT="29649" marB="29649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7412" marR="7412" marT="29649" marB="29649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25</a:t>
                      </a:r>
                    </a:p>
                  </a:txBody>
                  <a:tcPr marL="7412" marR="7412" marT="29649" marB="29649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4191248"/>
                  </a:ext>
                </a:extLst>
              </a:tr>
              <a:tr h="207591"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1/22/2024 2:46</a:t>
                      </a:r>
                    </a:p>
                  </a:txBody>
                  <a:tcPr marL="7412" marR="7412" marT="741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NSPIN</a:t>
                      </a:r>
                    </a:p>
                  </a:txBody>
                  <a:tcPr marL="7412" marR="7412" marT="7412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7412" marR="7412" marT="29649" marB="29649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1/22 HE6-12</a:t>
                      </a:r>
                    </a:p>
                  </a:txBody>
                  <a:tcPr marL="7412" marR="7412" marT="29649" marB="29649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17.5</a:t>
                      </a:r>
                    </a:p>
                  </a:txBody>
                  <a:tcPr marL="7412" marR="7412" marT="29649" marB="29649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17.5</a:t>
                      </a:r>
                    </a:p>
                  </a:txBody>
                  <a:tcPr marL="7412" marR="7412" marT="29649" marB="29649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7412" marR="7412" marT="29649" marB="29649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5.44 - 200.00</a:t>
                      </a:r>
                    </a:p>
                  </a:txBody>
                  <a:tcPr marL="7412" marR="7412" marT="29649" marB="29649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5047347"/>
                  </a:ext>
                </a:extLst>
              </a:tr>
              <a:tr h="207591"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1/24/2024 8:15</a:t>
                      </a:r>
                    </a:p>
                  </a:txBody>
                  <a:tcPr marL="7412" marR="7412" marT="741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ECRS</a:t>
                      </a:r>
                    </a:p>
                  </a:txBody>
                  <a:tcPr marL="7412" marR="7412" marT="7412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marL="7412" marR="7412" marT="29649" marB="29649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1/24 HE11-24</a:t>
                      </a:r>
                    </a:p>
                  </a:txBody>
                  <a:tcPr marL="7412" marR="7412" marT="29649" marB="29649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marL="7412" marR="7412" marT="29649" marB="29649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marL="7412" marR="7412" marT="29649" marB="29649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7412" marR="7412" marT="29649" marB="29649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7412" marR="7412" marT="29649" marB="29649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9770777"/>
                  </a:ext>
                </a:extLst>
              </a:tr>
              <a:tr h="207591">
                <a:tc rowSpan="2">
                  <a:txBody>
                    <a:bodyPr/>
                    <a:lstStyle/>
                    <a:p>
                      <a:pPr algn="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1/30/2024 23:05</a:t>
                      </a:r>
                    </a:p>
                  </a:txBody>
                  <a:tcPr marL="7412" marR="7412" marT="741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REGDN</a:t>
                      </a:r>
                    </a:p>
                  </a:txBody>
                  <a:tcPr marL="7412" marR="7412" marT="741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7412" marR="7412" marT="29649" marB="29649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1/31 HE9-16, 23</a:t>
                      </a:r>
                    </a:p>
                  </a:txBody>
                  <a:tcPr marL="7412" marR="7412" marT="29649" marB="29649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537.3</a:t>
                      </a:r>
                    </a:p>
                  </a:txBody>
                  <a:tcPr marL="7412" marR="7412" marT="29649" marB="29649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537.2</a:t>
                      </a:r>
                    </a:p>
                  </a:txBody>
                  <a:tcPr marL="7412" marR="7412" marT="29649" marB="29649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0.1</a:t>
                      </a:r>
                    </a:p>
                  </a:txBody>
                  <a:tcPr marL="7412" marR="7412" marT="29649" marB="29649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1.47 - 2.00</a:t>
                      </a:r>
                    </a:p>
                  </a:txBody>
                  <a:tcPr marL="7412" marR="7412" marT="29649" marB="29649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3814022"/>
                  </a:ext>
                </a:extLst>
              </a:tr>
              <a:tr h="20759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REGUP</a:t>
                      </a:r>
                    </a:p>
                  </a:txBody>
                  <a:tcPr marL="7412" marR="7412" marT="741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7412" marR="7412" marT="29649" marB="29649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1/31 HE10-11, 16</a:t>
                      </a:r>
                    </a:p>
                  </a:txBody>
                  <a:tcPr marL="7412" marR="7412" marT="29649" marB="29649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45.9</a:t>
                      </a:r>
                    </a:p>
                  </a:txBody>
                  <a:tcPr marL="7412" marR="7412" marT="29649" marB="29649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45.9</a:t>
                      </a:r>
                    </a:p>
                  </a:txBody>
                  <a:tcPr marL="7412" marR="7412" marT="29649" marB="29649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7412" marR="7412" marT="29649" marB="29649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 dirty="0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35.00 - 40.00</a:t>
                      </a:r>
                    </a:p>
                  </a:txBody>
                  <a:tcPr marL="7412" marR="7412" marT="29649" marB="29649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33790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401236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altLang="en-US" sz="2400"/>
              <a:t>Manual Overrides</a:t>
            </a:r>
            <a:endParaRPr lang="en-US" sz="2400" b="1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2743200" y="2895600"/>
            <a:ext cx="3657600" cy="693738"/>
          </a:xfrm>
        </p:spPr>
        <p:txBody>
          <a:bodyPr anchor="ctr"/>
          <a:lstStyle/>
          <a:p>
            <a:pPr marL="0" indent="0" algn="ctr">
              <a:buNone/>
            </a:pPr>
            <a:r>
              <a:rPr lang="en-US" sz="2400">
                <a:solidFill>
                  <a:schemeClr val="tx2"/>
                </a:solidFill>
              </a:rPr>
              <a:t>No HDL/LDL Overrides</a:t>
            </a:r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cf8c9251-373f-4ee3-86cf-d97122226a81" xsi:nil="true"/>
    <lcf76f155ced4ddcb4097134ff3c332f xmlns="5f527160-b6a2-448e-b210-55bbe2178a90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AF51A5998F0944EA03AB587B5B58FD3" ma:contentTypeVersion="14" ma:contentTypeDescription="Create a new document." ma:contentTypeScope="" ma:versionID="5de53c7dd9d5e3dd48e81f15fe9d6d64">
  <xsd:schema xmlns:xsd="http://www.w3.org/2001/XMLSchema" xmlns:xs="http://www.w3.org/2001/XMLSchema" xmlns:p="http://schemas.microsoft.com/office/2006/metadata/properties" xmlns:ns2="5f527160-b6a2-448e-b210-55bbe2178a90" xmlns:ns3="cf8c9251-373f-4ee3-86cf-d97122226a81" targetNamespace="http://schemas.microsoft.com/office/2006/metadata/properties" ma:root="true" ma:fieldsID="b9ed68adcc3693f95084af8a9f0e3281" ns2:_="" ns3:_="">
    <xsd:import namespace="5f527160-b6a2-448e-b210-55bbe2178a90"/>
    <xsd:import namespace="cf8c9251-373f-4ee3-86cf-d97122226a8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f527160-b6a2-448e-b210-55bbe2178a9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a102f585-f336-4ab5-8023-668eed9f00b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f8c9251-373f-4ee3-86cf-d97122226a81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87bce286-be28-47de-b9f7-94a506e34291}" ma:internalName="TaxCatchAll" ma:showField="CatchAllData" ma:web="cf8c9251-373f-4ee3-86cf-d97122226a8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0E9AA12-8AF9-4AA6-90FE-24669859CDF3}">
  <ds:schemaRefs>
    <ds:schemaRef ds:uri="5f527160-b6a2-448e-b210-55bbe2178a90"/>
    <ds:schemaRef ds:uri="c34af464-7aa1-4edd-9be4-83dffc1cb926"/>
    <ds:schemaRef ds:uri="cf8c9251-373f-4ee3-86cf-d97122226a81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0E213BF-95C0-4184-9E53-25C6365E753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f527160-b6a2-448e-b210-55bbe2178a90"/>
    <ds:schemaRef ds:uri="cf8c9251-373f-4ee3-86cf-d97122226a8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83</TotalTime>
  <Words>259</Words>
  <Application>Microsoft Office PowerPoint</Application>
  <PresentationFormat>On-screen Show (4:3)</PresentationFormat>
  <Paragraphs>157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1_Custom Design</vt:lpstr>
      <vt:lpstr>Office Theme</vt:lpstr>
      <vt:lpstr>Custom Design</vt:lpstr>
      <vt:lpstr>PowerPoint Presentation</vt:lpstr>
      <vt:lpstr>Supplemental Ancillary Services Market (SASM) Update</vt:lpstr>
      <vt:lpstr>Manual Overrides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Ben.Dansro@ercot.com</dc:creator>
  <cp:lastModifiedBy>Carswell, Cory</cp:lastModifiedBy>
  <cp:revision>2</cp:revision>
  <cp:lastPrinted>2016-01-21T20:53:15Z</cp:lastPrinted>
  <dcterms:created xsi:type="dcterms:W3CDTF">2016-01-21T15:20:31Z</dcterms:created>
  <dcterms:modified xsi:type="dcterms:W3CDTF">2024-02-09T19:31:35Z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ediaServiceImageTags">
    <vt:lpwstr/>
  </property>
  <property fmtid="{D5CDD505-2E9C-101B-9397-08002B2CF9AE}" pid="3" name="ContentTypeId">
    <vt:lpwstr>0x0101009AF51A5998F0944EA03AB587B5B58FD3</vt:lpwstr>
  </property>
  <property fmtid="{D5CDD505-2E9C-101B-9397-08002B2CF9AE}" pid="4" name="MSIP_Label_7084cbda-52b8-46fb-a7b7-cb5bd465ed85_Name">
    <vt:lpwstr>Internal</vt:lpwstr>
  </property>
  <property fmtid="{D5CDD505-2E9C-101B-9397-08002B2CF9AE}" pid="5" name="MSIP_Label_7084cbda-52b8-46fb-a7b7-cb5bd465ed85_ActionId">
    <vt:lpwstr>7c09a379-1759-4a57-b6a8-e3a238f272c4</vt:lpwstr>
  </property>
  <property fmtid="{D5CDD505-2E9C-101B-9397-08002B2CF9AE}" pid="6" name="MSIP_Label_7084cbda-52b8-46fb-a7b7-cb5bd465ed85_Enabled">
    <vt:lpwstr>true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SetDate">
    <vt:lpwstr>2023-05-10T18:54:37Z</vt:lpwstr>
  </property>
  <property fmtid="{D5CDD505-2E9C-101B-9397-08002B2CF9AE}" pid="9" name="MSIP_Label_7084cbda-52b8-46fb-a7b7-cb5bd465ed85_ContentBits">
    <vt:lpwstr>0</vt:lpwstr>
  </property>
  <property fmtid="{D5CDD505-2E9C-101B-9397-08002B2CF9AE}" pid="10" name="MSIP_Label_7084cbda-52b8-46fb-a7b7-cb5bd465ed85_Method">
    <vt:lpwstr>Standard</vt:lpwstr>
  </property>
</Properties>
</file>