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2" r:id="rId5"/>
    <p:sldMasterId id="2147483664" r:id="rId6"/>
  </p:sldMasterIdLst>
  <p:notesMasterIdLst>
    <p:notesMasterId r:id="rId22"/>
  </p:notesMasterIdLst>
  <p:handoutMasterIdLst>
    <p:handoutMasterId r:id="rId23"/>
  </p:handoutMasterIdLst>
  <p:sldIdLst>
    <p:sldId id="274" r:id="rId7"/>
    <p:sldId id="334" r:id="rId8"/>
    <p:sldId id="275" r:id="rId9"/>
    <p:sldId id="311" r:id="rId10"/>
    <p:sldId id="324" r:id="rId11"/>
    <p:sldId id="325" r:id="rId12"/>
    <p:sldId id="328" r:id="rId13"/>
    <p:sldId id="329" r:id="rId14"/>
    <p:sldId id="327" r:id="rId15"/>
    <p:sldId id="330" r:id="rId16"/>
    <p:sldId id="331" r:id="rId17"/>
    <p:sldId id="332" r:id="rId18"/>
    <p:sldId id="333" r:id="rId19"/>
    <p:sldId id="335" r:id="rId20"/>
    <p:sldId id="336"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131D3B-AEEE-DE4E-9C2E-DD3A4A56872E}" name="Lee, Raymund" initials="LR" userId="S::Raymund.Lee@ercot.com::98f7a3e9-c10a-456d-96d3-9fd5eda081db" providerId="AD"/>
  <p188:author id="{AE0D528A-27EB-A1C2-9572-55229C3671D4}" name="ERCOT" initials="ERCOT" userId="ERCOT" providerId="None"/>
  <p188:author id="{A9D76DD9-9A99-1096-2E66-173483C9F738}" name="King, Ryan" initials="KR" userId="S::Ryan.King@ercot.com::397dfbf6-562d-4090-9673-fd056153c15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haw, Pamela" initials="SP" lastIdx="3" clrIdx="0">
    <p:extLst>
      <p:ext uri="{19B8F6BF-5375-455C-9EA6-DF929625EA0E}">
        <p15:presenceInfo xmlns:p15="http://schemas.microsoft.com/office/powerpoint/2012/main" userId="S-1-5-21-639947351-343809578-3807592339-48228" providerId="AD"/>
      </p:ext>
    </p:extLst>
  </p:cmAuthor>
  <p:cmAuthor id="2" name="Pamela Shaw" initials="PS" lastIdx="4" clrIdx="1">
    <p:extLst>
      <p:ext uri="{19B8F6BF-5375-455C-9EA6-DF929625EA0E}">
        <p15:presenceInfo xmlns:p15="http://schemas.microsoft.com/office/powerpoint/2012/main" userId="Pamela Sha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125" autoAdjust="0"/>
  </p:normalViewPr>
  <p:slideViewPr>
    <p:cSldViewPr showGuides="1">
      <p:cViewPr varScale="1">
        <p:scale>
          <a:sx n="81" d="100"/>
          <a:sy n="81" d="100"/>
        </p:scale>
        <p:origin x="1464" y="53"/>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ep.ercot.com/stpl/Major%20Managed%20Initiatives/Real-Time%20Co-optimization/Workshop%20and%20Task%20Force%20Material/4-22-19%20TF%20Meeting%20-%20RTC%20Orientation%20and%20Education%20Focus/ORDC%20to%20AS%20Demand%20Curves.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ep.ercot.com/stpl/Major%20Managed%20Initiatives/Real-Time%20Co-optimization/Workshop%20and%20Task%20Force%20Material/10-8-19%20Board%20Meeting/ORDC%20to%20AS%20Demand%20Curves%20v2.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ep.ercot.com/stpl/Major%20Managed%20Initiatives/Real-Time%20Co-optimization/Workshop%20and%20Task%20Force%20Material/10-8-19%20Board%20Meeting/ORDC%20to%20AS%20Demand%20Curves%20v2.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ep.ercot.com/stpl/Major%20Managed%20Initiatives/Real-Time%20Co-optimization/Workshop%20and%20Task%20Force%20Material/10-8-19%20Board%20Meeting/ORDC%20to%20AS%20Demand%20Curves%20v2.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http://ep.ercot.com/stpl/Major%20Managed%20Initiatives/Real-Time%20Co-optimization/Workshop%20and%20Task%20Force%20Material/10-8-19%20Board%20Meeting/ORDC%20to%20AS%20Demand%20Curves%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Sheet1!$B$3</c:f>
              <c:strCache>
                <c:ptCount val="1"/>
                <c:pt idx="0">
                  <c:v>Demand</c:v>
                </c:pt>
              </c:strCache>
            </c:strRef>
          </c:tx>
          <c:spPr>
            <a:ln w="38100" cap="rnd">
              <a:solidFill>
                <a:schemeClr val="accent1"/>
              </a:solidFill>
              <a:round/>
            </a:ln>
            <a:effectLst/>
          </c:spPr>
          <c:marker>
            <c:symbol val="none"/>
          </c:marker>
          <c:xVal>
            <c:numRef>
              <c:f>Sheet1!$A$4:$A$11</c:f>
              <c:numCache>
                <c:formatCode>General</c:formatCode>
                <c:ptCount val="8"/>
                <c:pt idx="0">
                  <c:v>0</c:v>
                </c:pt>
                <c:pt idx="1">
                  <c:v>10</c:v>
                </c:pt>
                <c:pt idx="2">
                  <c:v>20</c:v>
                </c:pt>
                <c:pt idx="3">
                  <c:v>25</c:v>
                </c:pt>
                <c:pt idx="4">
                  <c:v>27</c:v>
                </c:pt>
                <c:pt idx="5">
                  <c:v>30</c:v>
                </c:pt>
                <c:pt idx="6">
                  <c:v>30</c:v>
                </c:pt>
                <c:pt idx="7">
                  <c:v>33</c:v>
                </c:pt>
              </c:numCache>
            </c:numRef>
          </c:xVal>
          <c:yVal>
            <c:numRef>
              <c:f>Sheet1!$B$4:$B$11</c:f>
              <c:numCache>
                <c:formatCode>General</c:formatCode>
                <c:ptCount val="8"/>
                <c:pt idx="0">
                  <c:v>100</c:v>
                </c:pt>
                <c:pt idx="1">
                  <c:v>100</c:v>
                </c:pt>
                <c:pt idx="2">
                  <c:v>100</c:v>
                </c:pt>
                <c:pt idx="3">
                  <c:v>100</c:v>
                </c:pt>
                <c:pt idx="4">
                  <c:v>50</c:v>
                </c:pt>
                <c:pt idx="5">
                  <c:v>25</c:v>
                </c:pt>
                <c:pt idx="6">
                  <c:v>0</c:v>
                </c:pt>
              </c:numCache>
            </c:numRef>
          </c:yVal>
          <c:smooth val="0"/>
          <c:extLst>
            <c:ext xmlns:c16="http://schemas.microsoft.com/office/drawing/2014/chart" uri="{C3380CC4-5D6E-409C-BE32-E72D297353CC}">
              <c16:uniqueId val="{00000000-FCF3-4790-8170-56BF3013A7B1}"/>
            </c:ext>
          </c:extLst>
        </c:ser>
        <c:ser>
          <c:idx val="1"/>
          <c:order val="1"/>
          <c:tx>
            <c:strRef>
              <c:f>Sheet1!$C$3</c:f>
              <c:strCache>
                <c:ptCount val="1"/>
                <c:pt idx="0">
                  <c:v>Offer</c:v>
                </c:pt>
              </c:strCache>
            </c:strRef>
          </c:tx>
          <c:spPr>
            <a:ln w="38100" cap="rnd">
              <a:solidFill>
                <a:srgbClr val="003865"/>
              </a:solidFill>
              <a:round/>
            </a:ln>
            <a:effectLst/>
          </c:spPr>
          <c:marker>
            <c:symbol val="none"/>
          </c:marker>
          <c:xVal>
            <c:numRef>
              <c:f>Sheet1!$A$4:$A$11</c:f>
              <c:numCache>
                <c:formatCode>General</c:formatCode>
                <c:ptCount val="8"/>
                <c:pt idx="0">
                  <c:v>0</c:v>
                </c:pt>
                <c:pt idx="1">
                  <c:v>10</c:v>
                </c:pt>
                <c:pt idx="2">
                  <c:v>20</c:v>
                </c:pt>
                <c:pt idx="3">
                  <c:v>25</c:v>
                </c:pt>
                <c:pt idx="4">
                  <c:v>27</c:v>
                </c:pt>
                <c:pt idx="5">
                  <c:v>30</c:v>
                </c:pt>
                <c:pt idx="6">
                  <c:v>30</c:v>
                </c:pt>
                <c:pt idx="7">
                  <c:v>33</c:v>
                </c:pt>
              </c:numCache>
            </c:numRef>
          </c:xVal>
          <c:yVal>
            <c:numRef>
              <c:f>Sheet1!$C$4:$C$11</c:f>
              <c:numCache>
                <c:formatCode>General</c:formatCode>
                <c:ptCount val="8"/>
                <c:pt idx="0">
                  <c:v>0</c:v>
                </c:pt>
                <c:pt idx="1">
                  <c:v>4</c:v>
                </c:pt>
                <c:pt idx="2">
                  <c:v>9</c:v>
                </c:pt>
                <c:pt idx="3">
                  <c:v>12</c:v>
                </c:pt>
                <c:pt idx="4">
                  <c:v>14</c:v>
                </c:pt>
                <c:pt idx="5">
                  <c:v>17</c:v>
                </c:pt>
                <c:pt idx="6">
                  <c:v>17</c:v>
                </c:pt>
                <c:pt idx="7">
                  <c:v>20</c:v>
                </c:pt>
              </c:numCache>
            </c:numRef>
          </c:yVal>
          <c:smooth val="0"/>
          <c:extLst>
            <c:ext xmlns:c16="http://schemas.microsoft.com/office/drawing/2014/chart" uri="{C3380CC4-5D6E-409C-BE32-E72D297353CC}">
              <c16:uniqueId val="{00000001-FCF3-4790-8170-56BF3013A7B1}"/>
            </c:ext>
          </c:extLst>
        </c:ser>
        <c:dLbls>
          <c:showLegendKey val="0"/>
          <c:showVal val="0"/>
          <c:showCatName val="0"/>
          <c:showSerName val="0"/>
          <c:showPercent val="0"/>
          <c:showBubbleSize val="0"/>
        </c:dLbls>
        <c:axId val="191960936"/>
        <c:axId val="191960152"/>
      </c:scatterChart>
      <c:valAx>
        <c:axId val="191960936"/>
        <c:scaling>
          <c:orientation val="minMax"/>
          <c:max val="60"/>
          <c:min val="0"/>
        </c:scaling>
        <c:delete val="0"/>
        <c:axPos val="b"/>
        <c:title>
          <c:tx>
            <c:rich>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dirty="0"/>
                  <a:t>MW</a:t>
                </a:r>
              </a:p>
            </c:rich>
          </c:tx>
          <c:layout>
            <c:manualLayout>
              <c:xMode val="edge"/>
              <c:yMode val="edge"/>
              <c:x val="0.8275747703962234"/>
              <c:y val="0.7900852425152327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cross"/>
        <c:minorTickMark val="none"/>
        <c:tickLblPos val="none"/>
        <c:spPr>
          <a:solidFill>
            <a:srgbClr val="5B6770"/>
          </a:solidFill>
          <a:ln w="9525" cap="flat" cmpd="sng" algn="ctr">
            <a:solidFill>
              <a:srgbClr val="5B6770"/>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91960152"/>
        <c:crosses val="autoZero"/>
        <c:crossBetween val="midCat"/>
        <c:majorUnit val="10"/>
      </c:valAx>
      <c:valAx>
        <c:axId val="191960152"/>
        <c:scaling>
          <c:orientation val="minMax"/>
          <c:max val="120"/>
          <c:min val="0"/>
        </c:scaling>
        <c:delete val="0"/>
        <c:axPos val="l"/>
        <c:majorGridlines>
          <c:spPr>
            <a:ln w="9525" cap="flat" cmpd="sng" algn="ctr">
              <a:solidFill>
                <a:srgbClr val="5B6770"/>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dirty="0"/>
                  <a:t>$/MWh</a:t>
                </a:r>
              </a:p>
            </c:rich>
          </c:tx>
          <c:layout>
            <c:manualLayout>
              <c:xMode val="edge"/>
              <c:yMode val="edge"/>
              <c:x val="1.9682537714531913E-2"/>
              <c:y val="7.714230507721781E-2"/>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one"/>
        <c:spPr>
          <a:solidFill>
            <a:srgbClr val="5B6770"/>
          </a:solidFill>
          <a:ln w="9525" cap="flat" cmpd="sng" algn="ctr">
            <a:solidFill>
              <a:srgbClr val="5B6770"/>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91960936"/>
        <c:crosses val="autoZero"/>
        <c:crossBetween val="midCat"/>
        <c:majorUnit val="25"/>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800">
          <a:solidFill>
            <a:schemeClr val="tx1"/>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Sheet1!$B$3</c:f>
              <c:strCache>
                <c:ptCount val="1"/>
                <c:pt idx="0">
                  <c:v>Demand</c:v>
                </c:pt>
              </c:strCache>
            </c:strRef>
          </c:tx>
          <c:spPr>
            <a:ln w="38100" cap="rnd">
              <a:solidFill>
                <a:schemeClr val="accent1"/>
              </a:solidFill>
              <a:round/>
            </a:ln>
            <a:effectLst/>
          </c:spPr>
          <c:marker>
            <c:symbol val="none"/>
          </c:marker>
          <c:xVal>
            <c:numRef>
              <c:f>Sheet1!$A$4:$A$11</c:f>
              <c:numCache>
                <c:formatCode>General</c:formatCode>
                <c:ptCount val="8"/>
                <c:pt idx="0">
                  <c:v>0</c:v>
                </c:pt>
                <c:pt idx="1">
                  <c:v>10</c:v>
                </c:pt>
                <c:pt idx="2">
                  <c:v>20</c:v>
                </c:pt>
                <c:pt idx="3">
                  <c:v>25</c:v>
                </c:pt>
                <c:pt idx="4">
                  <c:v>27</c:v>
                </c:pt>
                <c:pt idx="5">
                  <c:v>30</c:v>
                </c:pt>
                <c:pt idx="6">
                  <c:v>30</c:v>
                </c:pt>
                <c:pt idx="7">
                  <c:v>33</c:v>
                </c:pt>
              </c:numCache>
            </c:numRef>
          </c:xVal>
          <c:yVal>
            <c:numRef>
              <c:f>Sheet1!$B$4:$B$11</c:f>
              <c:numCache>
                <c:formatCode>General</c:formatCode>
                <c:ptCount val="8"/>
                <c:pt idx="0">
                  <c:v>100</c:v>
                </c:pt>
                <c:pt idx="1">
                  <c:v>100</c:v>
                </c:pt>
                <c:pt idx="2">
                  <c:v>100</c:v>
                </c:pt>
                <c:pt idx="3">
                  <c:v>100</c:v>
                </c:pt>
                <c:pt idx="4">
                  <c:v>50</c:v>
                </c:pt>
                <c:pt idx="5">
                  <c:v>25</c:v>
                </c:pt>
                <c:pt idx="6">
                  <c:v>0</c:v>
                </c:pt>
              </c:numCache>
            </c:numRef>
          </c:yVal>
          <c:smooth val="0"/>
          <c:extLst>
            <c:ext xmlns:c16="http://schemas.microsoft.com/office/drawing/2014/chart" uri="{C3380CC4-5D6E-409C-BE32-E72D297353CC}">
              <c16:uniqueId val="{00000000-25BC-4895-AECF-8FD34BA26D62}"/>
            </c:ext>
          </c:extLst>
        </c:ser>
        <c:ser>
          <c:idx val="1"/>
          <c:order val="1"/>
          <c:tx>
            <c:strRef>
              <c:f>Sheet1!$C$3</c:f>
              <c:strCache>
                <c:ptCount val="1"/>
                <c:pt idx="0">
                  <c:v>Offer</c:v>
                </c:pt>
              </c:strCache>
            </c:strRef>
          </c:tx>
          <c:spPr>
            <a:ln w="38100" cap="rnd">
              <a:solidFill>
                <a:srgbClr val="003865"/>
              </a:solidFill>
              <a:round/>
            </a:ln>
            <a:effectLst/>
          </c:spPr>
          <c:marker>
            <c:symbol val="none"/>
          </c:marker>
          <c:xVal>
            <c:numRef>
              <c:f>Sheet1!$A$4:$A$11</c:f>
              <c:numCache>
                <c:formatCode>General</c:formatCode>
                <c:ptCount val="8"/>
                <c:pt idx="0">
                  <c:v>0</c:v>
                </c:pt>
                <c:pt idx="1">
                  <c:v>10</c:v>
                </c:pt>
                <c:pt idx="2">
                  <c:v>20</c:v>
                </c:pt>
                <c:pt idx="3">
                  <c:v>25</c:v>
                </c:pt>
                <c:pt idx="4">
                  <c:v>27</c:v>
                </c:pt>
                <c:pt idx="5">
                  <c:v>30</c:v>
                </c:pt>
                <c:pt idx="6">
                  <c:v>30</c:v>
                </c:pt>
                <c:pt idx="7">
                  <c:v>33</c:v>
                </c:pt>
              </c:numCache>
            </c:numRef>
          </c:xVal>
          <c:yVal>
            <c:numRef>
              <c:f>Sheet1!$C$4:$C$11</c:f>
              <c:numCache>
                <c:formatCode>General</c:formatCode>
                <c:ptCount val="8"/>
                <c:pt idx="0">
                  <c:v>0</c:v>
                </c:pt>
                <c:pt idx="1">
                  <c:v>4</c:v>
                </c:pt>
                <c:pt idx="2">
                  <c:v>9</c:v>
                </c:pt>
                <c:pt idx="3">
                  <c:v>12</c:v>
                </c:pt>
                <c:pt idx="4">
                  <c:v>14</c:v>
                </c:pt>
              </c:numCache>
            </c:numRef>
          </c:yVal>
          <c:smooth val="0"/>
          <c:extLst>
            <c:ext xmlns:c16="http://schemas.microsoft.com/office/drawing/2014/chart" uri="{C3380CC4-5D6E-409C-BE32-E72D297353CC}">
              <c16:uniqueId val="{00000001-25BC-4895-AECF-8FD34BA26D62}"/>
            </c:ext>
          </c:extLst>
        </c:ser>
        <c:dLbls>
          <c:showLegendKey val="0"/>
          <c:showVal val="0"/>
          <c:showCatName val="0"/>
          <c:showSerName val="0"/>
          <c:showPercent val="0"/>
          <c:showBubbleSize val="0"/>
        </c:dLbls>
        <c:axId val="191963680"/>
        <c:axId val="191965640"/>
      </c:scatterChart>
      <c:valAx>
        <c:axId val="191963680"/>
        <c:scaling>
          <c:orientation val="minMax"/>
          <c:max val="60"/>
          <c:min val="0"/>
        </c:scaling>
        <c:delete val="0"/>
        <c:axPos val="b"/>
        <c:title>
          <c:tx>
            <c:rich>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dirty="0"/>
                  <a:t>MW</a:t>
                </a:r>
              </a:p>
            </c:rich>
          </c:tx>
          <c:layout>
            <c:manualLayout>
              <c:xMode val="edge"/>
              <c:yMode val="edge"/>
              <c:x val="0.83413561630106736"/>
              <c:y val="0.7900852425152327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cross"/>
        <c:minorTickMark val="none"/>
        <c:tickLblPos val="none"/>
        <c:spPr>
          <a:solidFill>
            <a:srgbClr val="5B6770"/>
          </a:solidFill>
          <a:ln w="9525" cap="flat" cmpd="sng" algn="ctr">
            <a:solidFill>
              <a:srgbClr val="5B6770"/>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91965640"/>
        <c:crosses val="autoZero"/>
        <c:crossBetween val="midCat"/>
        <c:majorUnit val="10"/>
      </c:valAx>
      <c:valAx>
        <c:axId val="191965640"/>
        <c:scaling>
          <c:orientation val="minMax"/>
          <c:max val="120"/>
          <c:min val="0"/>
        </c:scaling>
        <c:delete val="0"/>
        <c:axPos val="l"/>
        <c:majorGridlines>
          <c:spPr>
            <a:ln w="9525" cap="flat" cmpd="sng" algn="ctr">
              <a:solidFill>
                <a:srgbClr val="5B6770"/>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dirty="0"/>
                  <a:t>$/MWh</a:t>
                </a:r>
              </a:p>
            </c:rich>
          </c:tx>
          <c:layout>
            <c:manualLayout>
              <c:xMode val="edge"/>
              <c:yMode val="edge"/>
              <c:x val="1.9682537714531913E-2"/>
              <c:y val="7.714230507721781E-2"/>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one"/>
        <c:spPr>
          <a:solidFill>
            <a:srgbClr val="5B6770"/>
          </a:solidFill>
          <a:ln w="9525" cap="flat" cmpd="sng" algn="ctr">
            <a:solidFill>
              <a:srgbClr val="5B6770"/>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91963680"/>
        <c:crosses val="autoZero"/>
        <c:crossBetween val="midCat"/>
        <c:majorUnit val="25"/>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sz="1800">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223343234226991"/>
          <c:y val="4.5128205128205132E-2"/>
          <c:w val="0.85484476083733096"/>
          <c:h val="0.82153846153846155"/>
        </c:manualLayout>
      </c:layout>
      <c:scatterChart>
        <c:scatterStyle val="lineMarker"/>
        <c:varyColors val="0"/>
        <c:dLbls>
          <c:showLegendKey val="0"/>
          <c:showVal val="0"/>
          <c:showCatName val="0"/>
          <c:showSerName val="0"/>
          <c:showPercent val="0"/>
          <c:showBubbleSize val="0"/>
        </c:dLbls>
        <c:axId val="112360616"/>
        <c:axId val="112361400"/>
      </c:scatterChart>
      <c:valAx>
        <c:axId val="11236061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en-US" dirty="0"/>
                  <a:t>Reserves (MW)</a:t>
                </a:r>
              </a:p>
            </c:rich>
          </c:tx>
          <c:layout>
            <c:manualLayout>
              <c:xMode val="edge"/>
              <c:yMode val="edge"/>
              <c:x val="0.36309028871391075"/>
              <c:y val="0.8811111111111109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112361400"/>
        <c:crosses val="autoZero"/>
        <c:crossBetween val="midCat"/>
      </c:valAx>
      <c:valAx>
        <c:axId val="1123614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en-US" dirty="0"/>
                  <a:t>Price ($/MWh)</a:t>
                </a:r>
              </a:p>
            </c:rich>
          </c:tx>
          <c:layout>
            <c:manualLayout>
              <c:xMode val="edge"/>
              <c:yMode val="edge"/>
              <c:x val="2.5574278215223099E-2"/>
              <c:y val="0.194413823272091"/>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112360616"/>
        <c:crosses val="autoZero"/>
        <c:crossBetween val="midCat"/>
      </c:valAx>
      <c:spPr>
        <a:noFill/>
        <a:ln>
          <a:noFill/>
        </a:ln>
        <a:effectLst/>
      </c:spPr>
    </c:plotArea>
    <c:plotVisOnly val="1"/>
    <c:dispBlanksAs val="gap"/>
    <c:showDLblsOverMax val="0"/>
  </c:chart>
  <c:spPr>
    <a:solidFill>
      <a:srgbClr val="FFFFFF"/>
    </a:solidFill>
    <a:ln w="9525" cap="flat" cmpd="sng" algn="ctr">
      <a:noFill/>
      <a:round/>
    </a:ln>
    <a:effectLst/>
  </c:spPr>
  <c:txPr>
    <a:bodyPr/>
    <a:lstStyle/>
    <a:p>
      <a:pPr>
        <a:defRPr sz="1600">
          <a:solidFill>
            <a:schemeClr val="tx1"/>
          </a:solidFill>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223343234226991"/>
          <c:y val="4.5128205128205132E-2"/>
          <c:w val="0.85484476083733096"/>
          <c:h val="0.82153846153846155"/>
        </c:manualLayout>
      </c:layout>
      <c:scatterChart>
        <c:scatterStyle val="lineMarker"/>
        <c:varyColors val="0"/>
        <c:ser>
          <c:idx val="0"/>
          <c:order val="0"/>
          <c:spPr>
            <a:ln w="19050" cap="rnd">
              <a:solidFill>
                <a:schemeClr val="tx2"/>
              </a:solidFill>
              <a:round/>
            </a:ln>
            <a:effectLst/>
          </c:spPr>
          <c:marker>
            <c:symbol val="none"/>
          </c:marker>
          <c:xVal>
            <c:numRef>
              <c:f>'[ORDC to AS Demand Curves v2.xlsx]Sheet1'!$C$2:$C$27</c:f>
              <c:numCache>
                <c:formatCode>_(* #,##0_);_(* \(#,##0\);_(* "-"??_);_(@_)</c:formatCode>
                <c:ptCount val="26"/>
                <c:pt idx="0">
                  <c:v>250</c:v>
                </c:pt>
                <c:pt idx="1">
                  <c:v>2000</c:v>
                </c:pt>
                <c:pt idx="2">
                  <c:v>2000.0001</c:v>
                </c:pt>
                <c:pt idx="3">
                  <c:v>2080.0001000000002</c:v>
                </c:pt>
                <c:pt idx="4">
                  <c:v>2160.0001000000002</c:v>
                </c:pt>
                <c:pt idx="5">
                  <c:v>2240.0001000000002</c:v>
                </c:pt>
                <c:pt idx="6">
                  <c:v>2320.0001000000002</c:v>
                </c:pt>
                <c:pt idx="7">
                  <c:v>2400.0001000000002</c:v>
                </c:pt>
                <c:pt idx="8">
                  <c:v>2480.0001000000002</c:v>
                </c:pt>
                <c:pt idx="9">
                  <c:v>2550.0001000000002</c:v>
                </c:pt>
                <c:pt idx="10">
                  <c:v>2725.0001000000002</c:v>
                </c:pt>
                <c:pt idx="11">
                  <c:v>2900.0001000000002</c:v>
                </c:pt>
                <c:pt idx="12">
                  <c:v>3075.0001000000002</c:v>
                </c:pt>
                <c:pt idx="13">
                  <c:v>3250.0001000000002</c:v>
                </c:pt>
                <c:pt idx="14">
                  <c:v>3425.0001000000002</c:v>
                </c:pt>
                <c:pt idx="15">
                  <c:v>3600.0001000000002</c:v>
                </c:pt>
                <c:pt idx="16">
                  <c:v>3750.0001000000002</c:v>
                </c:pt>
                <c:pt idx="17">
                  <c:v>3900.0001000000002</c:v>
                </c:pt>
                <c:pt idx="18">
                  <c:v>3950.0001000000002</c:v>
                </c:pt>
                <c:pt idx="19">
                  <c:v>4050.0001000000002</c:v>
                </c:pt>
                <c:pt idx="20">
                  <c:v>4250.0001000000002</c:v>
                </c:pt>
                <c:pt idx="21">
                  <c:v>4550.0001000000002</c:v>
                </c:pt>
                <c:pt idx="22">
                  <c:v>4950.0001000000002</c:v>
                </c:pt>
                <c:pt idx="23">
                  <c:v>5450.0001000000002</c:v>
                </c:pt>
                <c:pt idx="24">
                  <c:v>6150.0001000000002</c:v>
                </c:pt>
                <c:pt idx="25">
                  <c:v>7000.0001000000002</c:v>
                </c:pt>
              </c:numCache>
            </c:numRef>
          </c:xVal>
          <c:yVal>
            <c:numRef>
              <c:f>'[ORDC to AS Demand Curves v2.xlsx]Sheet1'!$F$2:$F$27</c:f>
              <c:numCache>
                <c:formatCode>_(* #,##0_);_(* \(#,##0\);_(* "-"??_);_(@_)</c:formatCode>
                <c:ptCount val="26"/>
                <c:pt idx="0">
                  <c:v>9000</c:v>
                </c:pt>
                <c:pt idx="1">
                  <c:v>9000</c:v>
                </c:pt>
                <c:pt idx="2">
                  <c:v>6618</c:v>
                </c:pt>
                <c:pt idx="3">
                  <c:v>6379</c:v>
                </c:pt>
                <c:pt idx="4">
                  <c:v>6127</c:v>
                </c:pt>
                <c:pt idx="5">
                  <c:v>5866</c:v>
                </c:pt>
                <c:pt idx="6">
                  <c:v>5597</c:v>
                </c:pt>
                <c:pt idx="7">
                  <c:v>5322</c:v>
                </c:pt>
                <c:pt idx="8">
                  <c:v>5044</c:v>
                </c:pt>
                <c:pt idx="9">
                  <c:v>4799</c:v>
                </c:pt>
                <c:pt idx="10">
                  <c:v>4188</c:v>
                </c:pt>
                <c:pt idx="11">
                  <c:v>3591</c:v>
                </c:pt>
                <c:pt idx="12">
                  <c:v>3037</c:v>
                </c:pt>
                <c:pt idx="13">
                  <c:v>2518</c:v>
                </c:pt>
                <c:pt idx="14">
                  <c:v>2064</c:v>
                </c:pt>
                <c:pt idx="15">
                  <c:v>1666</c:v>
                </c:pt>
                <c:pt idx="16">
                  <c:v>1372</c:v>
                </c:pt>
                <c:pt idx="17">
                  <c:v>1118</c:v>
                </c:pt>
                <c:pt idx="18">
                  <c:v>1044</c:v>
                </c:pt>
                <c:pt idx="19">
                  <c:v>906</c:v>
                </c:pt>
                <c:pt idx="20">
                  <c:v>673</c:v>
                </c:pt>
                <c:pt idx="21">
                  <c:v>419</c:v>
                </c:pt>
                <c:pt idx="22">
                  <c:v>210</c:v>
                </c:pt>
                <c:pt idx="23">
                  <c:v>79</c:v>
                </c:pt>
                <c:pt idx="24">
                  <c:v>16</c:v>
                </c:pt>
                <c:pt idx="25">
                  <c:v>2</c:v>
                </c:pt>
              </c:numCache>
            </c:numRef>
          </c:yVal>
          <c:smooth val="0"/>
          <c:extLst>
            <c:ext xmlns:c16="http://schemas.microsoft.com/office/drawing/2014/chart" uri="{C3380CC4-5D6E-409C-BE32-E72D297353CC}">
              <c16:uniqueId val="{00000000-729C-4ACA-A6DC-6D14BDD42753}"/>
            </c:ext>
          </c:extLst>
        </c:ser>
        <c:dLbls>
          <c:showLegendKey val="0"/>
          <c:showVal val="0"/>
          <c:showCatName val="0"/>
          <c:showSerName val="0"/>
          <c:showPercent val="0"/>
          <c:showBubbleSize val="0"/>
        </c:dLbls>
        <c:axId val="111978168"/>
        <c:axId val="111978952"/>
      </c:scatterChart>
      <c:valAx>
        <c:axId val="111978168"/>
        <c:scaling>
          <c:orientation val="minMax"/>
          <c:max val="8000"/>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Reserves (MW)</a:t>
                </a:r>
              </a:p>
            </c:rich>
          </c:tx>
          <c:layout>
            <c:manualLayout>
              <c:xMode val="edge"/>
              <c:yMode val="edge"/>
              <c:x val="0.36309012154596365"/>
              <c:y val="0.87945175250898799"/>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111978952"/>
        <c:crosses val="autoZero"/>
        <c:crossBetween val="midCat"/>
        <c:majorUnit val="4000"/>
      </c:valAx>
      <c:valAx>
        <c:axId val="1119789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Price ($/MWh)</a:t>
                </a:r>
              </a:p>
            </c:rich>
          </c:tx>
          <c:layout>
            <c:manualLayout>
              <c:xMode val="edge"/>
              <c:yMode val="edge"/>
              <c:x val="2.557428492763384E-2"/>
              <c:y val="0.2136033979694447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111978168"/>
        <c:crosses val="autoZero"/>
        <c:crossBetween val="midCat"/>
      </c:valAx>
      <c:spPr>
        <a:noFill/>
        <a:ln>
          <a:noFill/>
        </a:ln>
        <a:effectLst/>
      </c:spPr>
    </c:plotArea>
    <c:plotVisOnly val="1"/>
    <c:dispBlanksAs val="gap"/>
    <c:showDLblsOverMax val="0"/>
  </c:chart>
  <c:spPr>
    <a:solidFill>
      <a:srgbClr val="FFFFFF"/>
    </a:solidFill>
    <a:ln w="9525" cap="flat" cmpd="sng" algn="ctr">
      <a:noFill/>
      <a:round/>
    </a:ln>
    <a:effectLst/>
  </c:spPr>
  <c:txPr>
    <a:bodyPr/>
    <a:lstStyle/>
    <a:p>
      <a:pPr>
        <a:defRPr sz="1600">
          <a:solidFill>
            <a:sysClr val="windowText" lastClr="000000"/>
          </a:solidFil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223343234226991"/>
          <c:y val="4.5128205128205132E-2"/>
          <c:w val="0.85484476083733096"/>
          <c:h val="0.82153846153846155"/>
        </c:manualLayout>
      </c:layout>
      <c:scatterChart>
        <c:scatterStyle val="lineMarker"/>
        <c:varyColors val="0"/>
        <c:ser>
          <c:idx val="0"/>
          <c:order val="0"/>
          <c:tx>
            <c:v>ORDC</c:v>
          </c:tx>
          <c:spPr>
            <a:ln w="25400" cap="rnd">
              <a:noFill/>
              <a:round/>
            </a:ln>
            <a:effectLst/>
          </c:spPr>
          <c:marker>
            <c:symbol val="circle"/>
            <c:size val="5"/>
            <c:spPr>
              <a:solidFill>
                <a:srgbClr val="5B6770"/>
              </a:solidFill>
              <a:ln w="9525">
                <a:solidFill>
                  <a:srgbClr val="5B6770"/>
                </a:solidFill>
              </a:ln>
              <a:effectLst/>
            </c:spPr>
          </c:marker>
          <c:xVal>
            <c:numRef>
              <c:f>'[ORDC to AS Demand Curves v2.xlsx]Sheet1'!$C$2:$C$34</c:f>
              <c:numCache>
                <c:formatCode>_(* #,##0_);_(* \(#,##0\);_(* "-"??_);_(@_)</c:formatCode>
                <c:ptCount val="33"/>
                <c:pt idx="0">
                  <c:v>250</c:v>
                </c:pt>
                <c:pt idx="1">
                  <c:v>2000</c:v>
                </c:pt>
                <c:pt idx="2">
                  <c:v>2000.0001</c:v>
                </c:pt>
                <c:pt idx="3">
                  <c:v>2080.0001000000002</c:v>
                </c:pt>
                <c:pt idx="4">
                  <c:v>2160.0001000000002</c:v>
                </c:pt>
                <c:pt idx="5">
                  <c:v>2240.0001000000002</c:v>
                </c:pt>
                <c:pt idx="6">
                  <c:v>2320.0001000000002</c:v>
                </c:pt>
                <c:pt idx="7">
                  <c:v>2400.0001000000002</c:v>
                </c:pt>
                <c:pt idx="8">
                  <c:v>2480.0001000000002</c:v>
                </c:pt>
                <c:pt idx="9">
                  <c:v>2550.0001000000002</c:v>
                </c:pt>
                <c:pt idx="10">
                  <c:v>2725.0001000000002</c:v>
                </c:pt>
                <c:pt idx="11">
                  <c:v>2900.0001000000002</c:v>
                </c:pt>
                <c:pt idx="12">
                  <c:v>3075.0001000000002</c:v>
                </c:pt>
                <c:pt idx="13">
                  <c:v>3250.0001000000002</c:v>
                </c:pt>
                <c:pt idx="14">
                  <c:v>3425.0001000000002</c:v>
                </c:pt>
                <c:pt idx="15">
                  <c:v>3600.0001000000002</c:v>
                </c:pt>
                <c:pt idx="16">
                  <c:v>3750.0001000000002</c:v>
                </c:pt>
                <c:pt idx="17">
                  <c:v>3900.0001000000002</c:v>
                </c:pt>
                <c:pt idx="18">
                  <c:v>3950.0001000000002</c:v>
                </c:pt>
                <c:pt idx="19">
                  <c:v>4050.0001000000002</c:v>
                </c:pt>
                <c:pt idx="20">
                  <c:v>4250.0001000000002</c:v>
                </c:pt>
                <c:pt idx="21">
                  <c:v>4550.0001000000002</c:v>
                </c:pt>
                <c:pt idx="22">
                  <c:v>4950.0001000000002</c:v>
                </c:pt>
                <c:pt idx="23">
                  <c:v>5450.0001000000002</c:v>
                </c:pt>
                <c:pt idx="24">
                  <c:v>6150.0001000000002</c:v>
                </c:pt>
                <c:pt idx="25">
                  <c:v>7000.0001000000002</c:v>
                </c:pt>
              </c:numCache>
            </c:numRef>
          </c:xVal>
          <c:yVal>
            <c:numRef>
              <c:f>'[ORDC to AS Demand Curves v2.xlsx]Sheet1'!$F$2:$F$34</c:f>
              <c:numCache>
                <c:formatCode>_(* #,##0_);_(* \(#,##0\);_(* "-"??_);_(@_)</c:formatCode>
                <c:ptCount val="33"/>
                <c:pt idx="0">
                  <c:v>9000</c:v>
                </c:pt>
                <c:pt idx="1">
                  <c:v>9000</c:v>
                </c:pt>
                <c:pt idx="2">
                  <c:v>6618</c:v>
                </c:pt>
                <c:pt idx="3">
                  <c:v>6379</c:v>
                </c:pt>
                <c:pt idx="4">
                  <c:v>6127</c:v>
                </c:pt>
                <c:pt idx="5">
                  <c:v>5866</c:v>
                </c:pt>
                <c:pt idx="6">
                  <c:v>5597</c:v>
                </c:pt>
                <c:pt idx="7">
                  <c:v>5322</c:v>
                </c:pt>
                <c:pt idx="8">
                  <c:v>5044</c:v>
                </c:pt>
                <c:pt idx="9">
                  <c:v>4799</c:v>
                </c:pt>
                <c:pt idx="10">
                  <c:v>4188</c:v>
                </c:pt>
                <c:pt idx="11">
                  <c:v>3591</c:v>
                </c:pt>
                <c:pt idx="12">
                  <c:v>3037</c:v>
                </c:pt>
                <c:pt idx="13">
                  <c:v>2518</c:v>
                </c:pt>
                <c:pt idx="14">
                  <c:v>2064</c:v>
                </c:pt>
                <c:pt idx="15">
                  <c:v>1666</c:v>
                </c:pt>
                <c:pt idx="16">
                  <c:v>1372</c:v>
                </c:pt>
                <c:pt idx="17">
                  <c:v>1118</c:v>
                </c:pt>
                <c:pt idx="18">
                  <c:v>1044</c:v>
                </c:pt>
                <c:pt idx="19">
                  <c:v>906</c:v>
                </c:pt>
                <c:pt idx="20">
                  <c:v>673</c:v>
                </c:pt>
                <c:pt idx="21">
                  <c:v>419</c:v>
                </c:pt>
                <c:pt idx="22">
                  <c:v>210</c:v>
                </c:pt>
                <c:pt idx="23">
                  <c:v>79</c:v>
                </c:pt>
                <c:pt idx="24">
                  <c:v>16</c:v>
                </c:pt>
                <c:pt idx="25">
                  <c:v>2</c:v>
                </c:pt>
              </c:numCache>
            </c:numRef>
          </c:yVal>
          <c:smooth val="0"/>
          <c:extLst>
            <c:ext xmlns:c16="http://schemas.microsoft.com/office/drawing/2014/chart" uri="{C3380CC4-5D6E-409C-BE32-E72D297353CC}">
              <c16:uniqueId val="{00000000-B3BB-49DC-B8D0-2FE43E58CFC0}"/>
            </c:ext>
          </c:extLst>
        </c:ser>
        <c:dLbls>
          <c:showLegendKey val="0"/>
          <c:showVal val="0"/>
          <c:showCatName val="0"/>
          <c:showSerName val="0"/>
          <c:showPercent val="0"/>
          <c:showBubbleSize val="0"/>
        </c:dLbls>
        <c:axId val="111978560"/>
        <c:axId val="113912144"/>
      </c:scatterChart>
      <c:valAx>
        <c:axId val="111978560"/>
        <c:scaling>
          <c:orientation val="minMax"/>
          <c:max val="8000"/>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Reserves (MW)</a:t>
                </a:r>
              </a:p>
            </c:rich>
          </c:tx>
          <c:layout>
            <c:manualLayout>
              <c:xMode val="edge"/>
              <c:yMode val="edge"/>
              <c:x val="0.33498550383780978"/>
              <c:y val="0.86999994313208362"/>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113912144"/>
        <c:crosses val="autoZero"/>
        <c:crossBetween val="midCat"/>
        <c:majorUnit val="4000"/>
      </c:valAx>
      <c:valAx>
        <c:axId val="1139121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Price ($/MWh)</a:t>
                </a:r>
              </a:p>
            </c:rich>
          </c:tx>
          <c:layout>
            <c:manualLayout>
              <c:xMode val="edge"/>
              <c:yMode val="edge"/>
              <c:x val="3.563969027850078E-2"/>
              <c:y val="0.21663570281526806"/>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111978560"/>
        <c:crosses val="autoZero"/>
        <c:crossBetween val="midCat"/>
      </c:valAx>
      <c:spPr>
        <a:noFill/>
        <a:ln>
          <a:noFill/>
        </a:ln>
        <a:effectLst/>
      </c:spPr>
    </c:plotArea>
    <c:plotVisOnly val="1"/>
    <c:dispBlanksAs val="gap"/>
    <c:showDLblsOverMax val="0"/>
  </c:chart>
  <c:spPr>
    <a:solidFill>
      <a:srgbClr val="FFFFFF"/>
    </a:solidFill>
    <a:ln w="9525" cap="flat" cmpd="sng" algn="ctr">
      <a:noFill/>
      <a:round/>
    </a:ln>
    <a:effectLst/>
  </c:spPr>
  <c:txPr>
    <a:bodyPr/>
    <a:lstStyle/>
    <a:p>
      <a:pPr>
        <a:defRPr sz="1600">
          <a:solidFill>
            <a:sysClr val="windowText" lastClr="000000"/>
          </a:solidFill>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223343234226991"/>
          <c:y val="4.5128205128205132E-2"/>
          <c:w val="0.85484476083733096"/>
          <c:h val="0.82153846153846155"/>
        </c:manualLayout>
      </c:layout>
      <c:scatterChart>
        <c:scatterStyle val="lineMarker"/>
        <c:varyColors val="0"/>
        <c:ser>
          <c:idx val="1"/>
          <c:order val="0"/>
          <c:tx>
            <c:v>REGUP</c:v>
          </c:tx>
          <c:spPr>
            <a:ln w="25400" cap="rnd">
              <a:noFill/>
              <a:round/>
            </a:ln>
            <a:effectLst/>
          </c:spPr>
          <c:marker>
            <c:symbol val="circle"/>
            <c:size val="5"/>
            <c:spPr>
              <a:solidFill>
                <a:srgbClr val="00AEC7"/>
              </a:solidFill>
              <a:ln w="9525">
                <a:solidFill>
                  <a:srgbClr val="00AEC7"/>
                </a:solidFill>
              </a:ln>
              <a:effectLst/>
            </c:spPr>
          </c:marker>
          <c:xVal>
            <c:numRef>
              <c:f>'[ORDC to AS Demand Curves v2.xlsx]Sheet1'!$K$4:$K$11</c:f>
              <c:numCache>
                <c:formatCode>_(* #,##0_);_(* \(#,##0\);_(* "-"??_);_(@_)</c:formatCode>
                <c:ptCount val="8"/>
                <c:pt idx="0">
                  <c:v>250</c:v>
                </c:pt>
                <c:pt idx="1">
                  <c:v>250</c:v>
                </c:pt>
                <c:pt idx="2">
                  <c:v>250</c:v>
                </c:pt>
                <c:pt idx="3">
                  <c:v>250</c:v>
                </c:pt>
                <c:pt idx="4">
                  <c:v>250</c:v>
                </c:pt>
                <c:pt idx="5">
                  <c:v>250</c:v>
                </c:pt>
                <c:pt idx="6">
                  <c:v>250</c:v>
                </c:pt>
                <c:pt idx="7">
                  <c:v>250</c:v>
                </c:pt>
              </c:numCache>
            </c:numRef>
          </c:xVal>
          <c:yVal>
            <c:numRef>
              <c:f>'[ORDC to AS Demand Curves v2.xlsx]Sheet1'!$L$4:$L$11</c:f>
              <c:numCache>
                <c:formatCode>_(* #,##0_);_(* \(#,##0\);_(* "-"??_);_(@_)</c:formatCode>
                <c:ptCount val="8"/>
                <c:pt idx="0">
                  <c:v>9000</c:v>
                </c:pt>
                <c:pt idx="1">
                  <c:v>9000</c:v>
                </c:pt>
                <c:pt idx="2">
                  <c:v>9000</c:v>
                </c:pt>
                <c:pt idx="3">
                  <c:v>9000</c:v>
                </c:pt>
                <c:pt idx="4">
                  <c:v>9000</c:v>
                </c:pt>
                <c:pt idx="5">
                  <c:v>9000</c:v>
                </c:pt>
                <c:pt idx="6">
                  <c:v>9000</c:v>
                </c:pt>
                <c:pt idx="7">
                  <c:v>9000</c:v>
                </c:pt>
              </c:numCache>
            </c:numRef>
          </c:yVal>
          <c:smooth val="0"/>
          <c:extLst>
            <c:ext xmlns:c16="http://schemas.microsoft.com/office/drawing/2014/chart" uri="{C3380CC4-5D6E-409C-BE32-E72D297353CC}">
              <c16:uniqueId val="{00000000-71F2-4B21-BFF9-A7E26A0C4F00}"/>
            </c:ext>
          </c:extLst>
        </c:ser>
        <c:ser>
          <c:idx val="0"/>
          <c:order val="1"/>
          <c:tx>
            <c:v>RRS</c:v>
          </c:tx>
          <c:spPr>
            <a:ln w="25400" cap="rnd">
              <a:noFill/>
              <a:round/>
            </a:ln>
            <a:effectLst/>
          </c:spPr>
          <c:marker>
            <c:symbol val="circle"/>
            <c:size val="5"/>
            <c:spPr>
              <a:solidFill>
                <a:srgbClr val="FF8200"/>
              </a:solidFill>
              <a:ln w="9525">
                <a:solidFill>
                  <a:srgbClr val="FF8200"/>
                </a:solidFill>
              </a:ln>
              <a:effectLst/>
            </c:spPr>
          </c:marker>
          <c:xVal>
            <c:numRef>
              <c:f>'[ORDC to AS Demand Curves v2.xlsx]Sheet1'!$K$15:$K$22</c:f>
              <c:numCache>
                <c:formatCode>_(* #,##0_);_(* \(#,##0\);_(* "-"??_);_(@_)</c:formatCode>
                <c:ptCount val="8"/>
                <c:pt idx="0">
                  <c:v>2000</c:v>
                </c:pt>
                <c:pt idx="1">
                  <c:v>2080.0001000000002</c:v>
                </c:pt>
                <c:pt idx="2">
                  <c:v>2160.0001000000002</c:v>
                </c:pt>
                <c:pt idx="3">
                  <c:v>2240.0001000000002</c:v>
                </c:pt>
                <c:pt idx="4">
                  <c:v>2320.0001000000002</c:v>
                </c:pt>
                <c:pt idx="5">
                  <c:v>2400.0001000000002</c:v>
                </c:pt>
                <c:pt idx="6">
                  <c:v>2480.0001000000002</c:v>
                </c:pt>
                <c:pt idx="7">
                  <c:v>2550.0001000000002</c:v>
                </c:pt>
              </c:numCache>
            </c:numRef>
          </c:xVal>
          <c:yVal>
            <c:numRef>
              <c:f>'[ORDC to AS Demand Curves v2.xlsx]Sheet1'!$L$15:$L$23</c:f>
              <c:numCache>
                <c:formatCode>_(* #,##0_);_(* \(#,##0\);_(* "-"??_);_(@_)</c:formatCode>
                <c:ptCount val="9"/>
                <c:pt idx="0">
                  <c:v>9000</c:v>
                </c:pt>
                <c:pt idx="1">
                  <c:v>6379</c:v>
                </c:pt>
                <c:pt idx="2">
                  <c:v>6127</c:v>
                </c:pt>
                <c:pt idx="3">
                  <c:v>5866</c:v>
                </c:pt>
                <c:pt idx="4">
                  <c:v>5597</c:v>
                </c:pt>
                <c:pt idx="5">
                  <c:v>5322</c:v>
                </c:pt>
                <c:pt idx="6">
                  <c:v>5044</c:v>
                </c:pt>
                <c:pt idx="7">
                  <c:v>4799</c:v>
                </c:pt>
                <c:pt idx="8">
                  <c:v>0</c:v>
                </c:pt>
              </c:numCache>
            </c:numRef>
          </c:yVal>
          <c:smooth val="0"/>
          <c:extLst>
            <c:ext xmlns:c16="http://schemas.microsoft.com/office/drawing/2014/chart" uri="{C3380CC4-5D6E-409C-BE32-E72D297353CC}">
              <c16:uniqueId val="{00000001-71F2-4B21-BFF9-A7E26A0C4F00}"/>
            </c:ext>
          </c:extLst>
        </c:ser>
        <c:ser>
          <c:idx val="2"/>
          <c:order val="2"/>
          <c:tx>
            <c:v>ECRS</c:v>
          </c:tx>
          <c:spPr>
            <a:ln w="25400" cap="rnd">
              <a:noFill/>
              <a:round/>
            </a:ln>
            <a:effectLst/>
          </c:spPr>
          <c:marker>
            <c:symbol val="circle"/>
            <c:size val="5"/>
            <c:spPr>
              <a:solidFill>
                <a:srgbClr val="003865"/>
              </a:solidFill>
              <a:ln w="9525">
                <a:solidFill>
                  <a:srgbClr val="003865"/>
                </a:solidFill>
              </a:ln>
              <a:effectLst/>
            </c:spPr>
          </c:marker>
          <c:xVal>
            <c:numRef>
              <c:f>'[ORDC to AS Demand Curves v2.xlsx]Sheet1'!$K$26:$K$33</c:f>
              <c:numCache>
                <c:formatCode>_(* #,##0_);_(* \(#,##0\);_(* "-"??_);_(@_)</c:formatCode>
                <c:ptCount val="8"/>
                <c:pt idx="0">
                  <c:v>2725.0001000000002</c:v>
                </c:pt>
                <c:pt idx="1">
                  <c:v>2900.0001000000002</c:v>
                </c:pt>
                <c:pt idx="2">
                  <c:v>3075.0001000000002</c:v>
                </c:pt>
                <c:pt idx="3">
                  <c:v>3250.0001000000002</c:v>
                </c:pt>
                <c:pt idx="4">
                  <c:v>3425.0001000000002</c:v>
                </c:pt>
                <c:pt idx="5">
                  <c:v>3600.0001000000002</c:v>
                </c:pt>
                <c:pt idx="6">
                  <c:v>3750.0001000000002</c:v>
                </c:pt>
                <c:pt idx="7">
                  <c:v>3900.0001000000002</c:v>
                </c:pt>
              </c:numCache>
            </c:numRef>
          </c:xVal>
          <c:yVal>
            <c:numRef>
              <c:f>'[ORDC to AS Demand Curves v2.xlsx]Sheet1'!$L$26:$L$33</c:f>
              <c:numCache>
                <c:formatCode>_(* #,##0_);_(* \(#,##0\);_(* "-"??_);_(@_)</c:formatCode>
                <c:ptCount val="8"/>
                <c:pt idx="0">
                  <c:v>4188</c:v>
                </c:pt>
                <c:pt idx="1">
                  <c:v>3591</c:v>
                </c:pt>
                <c:pt idx="2">
                  <c:v>3037</c:v>
                </c:pt>
                <c:pt idx="3">
                  <c:v>2518</c:v>
                </c:pt>
                <c:pt idx="4">
                  <c:v>2064</c:v>
                </c:pt>
                <c:pt idx="5">
                  <c:v>1666</c:v>
                </c:pt>
                <c:pt idx="6">
                  <c:v>1372</c:v>
                </c:pt>
                <c:pt idx="7">
                  <c:v>1118</c:v>
                </c:pt>
              </c:numCache>
            </c:numRef>
          </c:yVal>
          <c:smooth val="0"/>
          <c:extLst>
            <c:ext xmlns:c16="http://schemas.microsoft.com/office/drawing/2014/chart" uri="{C3380CC4-5D6E-409C-BE32-E72D297353CC}">
              <c16:uniqueId val="{00000002-71F2-4B21-BFF9-A7E26A0C4F00}"/>
            </c:ext>
          </c:extLst>
        </c:ser>
        <c:ser>
          <c:idx val="3"/>
          <c:order val="3"/>
          <c:tx>
            <c:v>NSPIN</c:v>
          </c:tx>
          <c:spPr>
            <a:ln w="25400" cap="rnd">
              <a:noFill/>
              <a:round/>
            </a:ln>
            <a:effectLst/>
          </c:spPr>
          <c:marker>
            <c:symbol val="circle"/>
            <c:size val="5"/>
            <c:spPr>
              <a:solidFill>
                <a:srgbClr val="26D07C"/>
              </a:solidFill>
              <a:ln w="9525">
                <a:solidFill>
                  <a:srgbClr val="26D07C"/>
                </a:solidFill>
              </a:ln>
              <a:effectLst/>
            </c:spPr>
          </c:marker>
          <c:xVal>
            <c:numRef>
              <c:f>'[ORDC to AS Demand Curves v2.xlsx]Sheet1'!$K$37:$K$44</c:f>
              <c:numCache>
                <c:formatCode>_(* #,##0_);_(* \(#,##0\);_(* "-"??_);_(@_)</c:formatCode>
                <c:ptCount val="8"/>
                <c:pt idx="0">
                  <c:v>3950.0001000000002</c:v>
                </c:pt>
                <c:pt idx="1">
                  <c:v>4050.0001000000002</c:v>
                </c:pt>
                <c:pt idx="2">
                  <c:v>4250.0001000000002</c:v>
                </c:pt>
                <c:pt idx="3">
                  <c:v>4550.0001000000002</c:v>
                </c:pt>
                <c:pt idx="4">
                  <c:v>4950.0001000000002</c:v>
                </c:pt>
                <c:pt idx="5">
                  <c:v>5450.0001000000002</c:v>
                </c:pt>
                <c:pt idx="6">
                  <c:v>6150.0001000000002</c:v>
                </c:pt>
                <c:pt idx="7">
                  <c:v>7000.0001000000002</c:v>
                </c:pt>
              </c:numCache>
            </c:numRef>
          </c:xVal>
          <c:yVal>
            <c:numRef>
              <c:f>'[ORDC to AS Demand Curves v2.xlsx]Sheet1'!$L$37:$L$44</c:f>
              <c:numCache>
                <c:formatCode>_(* #,##0_);_(* \(#,##0\);_(* "-"??_);_(@_)</c:formatCode>
                <c:ptCount val="8"/>
                <c:pt idx="0">
                  <c:v>1044</c:v>
                </c:pt>
                <c:pt idx="1">
                  <c:v>906</c:v>
                </c:pt>
                <c:pt idx="2">
                  <c:v>673</c:v>
                </c:pt>
                <c:pt idx="3">
                  <c:v>419</c:v>
                </c:pt>
                <c:pt idx="4">
                  <c:v>210</c:v>
                </c:pt>
                <c:pt idx="5">
                  <c:v>79</c:v>
                </c:pt>
                <c:pt idx="6">
                  <c:v>16</c:v>
                </c:pt>
                <c:pt idx="7">
                  <c:v>2</c:v>
                </c:pt>
              </c:numCache>
            </c:numRef>
          </c:yVal>
          <c:smooth val="0"/>
          <c:extLst>
            <c:ext xmlns:c16="http://schemas.microsoft.com/office/drawing/2014/chart" uri="{C3380CC4-5D6E-409C-BE32-E72D297353CC}">
              <c16:uniqueId val="{00000003-71F2-4B21-BFF9-A7E26A0C4F00}"/>
            </c:ext>
          </c:extLst>
        </c:ser>
        <c:dLbls>
          <c:showLegendKey val="0"/>
          <c:showVal val="0"/>
          <c:showCatName val="0"/>
          <c:showSerName val="0"/>
          <c:showPercent val="0"/>
          <c:showBubbleSize val="0"/>
        </c:dLbls>
        <c:axId val="113914104"/>
        <c:axId val="113908616"/>
      </c:scatterChart>
      <c:valAx>
        <c:axId val="113914104"/>
        <c:scaling>
          <c:orientation val="minMax"/>
          <c:max val="8000"/>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Reserves (MW)</a:t>
                </a:r>
              </a:p>
            </c:rich>
          </c:tx>
          <c:layout>
            <c:manualLayout>
              <c:xMode val="edge"/>
              <c:yMode val="edge"/>
              <c:x val="0.42975683581138474"/>
              <c:y val="0.90358974358974364"/>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113908616"/>
        <c:crosses val="autoZero"/>
        <c:crossBetween val="midCat"/>
        <c:majorUnit val="4000"/>
      </c:valAx>
      <c:valAx>
        <c:axId val="1139086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Price ($/MWh)</a:t>
                </a:r>
              </a:p>
            </c:rich>
          </c:tx>
          <c:layout>
            <c:manualLayout>
              <c:xMode val="edge"/>
              <c:yMode val="edge"/>
              <c:x val="3.8907589878653566E-2"/>
              <c:y val="0.31663589743589748"/>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113914104"/>
        <c:crosses val="autoZero"/>
        <c:crossBetween val="midCat"/>
      </c:valAx>
      <c:spPr>
        <a:noFill/>
        <a:ln>
          <a:noFill/>
        </a:ln>
        <a:effectLst/>
      </c:spPr>
    </c:plotArea>
    <c:legend>
      <c:legendPos val="t"/>
      <c:layout>
        <c:manualLayout>
          <c:xMode val="edge"/>
          <c:yMode val="edge"/>
          <c:x val="0.55559930801251511"/>
          <c:y val="6.1250852032207308E-2"/>
          <c:w val="0.34267966561325752"/>
          <c:h val="0.63834115467797603"/>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rgbClr val="FFFFFF"/>
    </a:solidFill>
    <a:ln w="9525" cap="flat" cmpd="sng" algn="ctr">
      <a:noFill/>
      <a:round/>
    </a:ln>
    <a:effectLst/>
  </c:spPr>
  <c:txPr>
    <a:bodyPr/>
    <a:lstStyle/>
    <a:p>
      <a:pPr>
        <a:defRPr sz="1600">
          <a:solidFill>
            <a:sysClr val="windowText" lastClr="000000"/>
          </a:solidFill>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223343234226991"/>
          <c:y val="4.5128205128205132E-2"/>
          <c:w val="0.85484476083733096"/>
          <c:h val="0.82153846153846155"/>
        </c:manualLayout>
      </c:layout>
      <c:scatterChart>
        <c:scatterStyle val="lineMarker"/>
        <c:varyColors val="0"/>
        <c:ser>
          <c:idx val="1"/>
          <c:order val="0"/>
          <c:tx>
            <c:v>REGUP</c:v>
          </c:tx>
          <c:spPr>
            <a:ln w="19050" cap="rnd">
              <a:solidFill>
                <a:srgbClr val="00AEC7"/>
              </a:solidFill>
              <a:round/>
            </a:ln>
            <a:effectLst/>
          </c:spPr>
          <c:marker>
            <c:symbol val="none"/>
          </c:marker>
          <c:xVal>
            <c:numRef>
              <c:f>'[ORDC to AS Demand Curves v2.xlsx]Sheet1'!$J$3:$J$12</c:f>
              <c:numCache>
                <c:formatCode>_(* #,##0_);_(* \(#,##0\);_(* "-"??_);_(@_)</c:formatCode>
                <c:ptCount val="10"/>
                <c:pt idx="0">
                  <c:v>0</c:v>
                </c:pt>
                <c:pt idx="1">
                  <c:v>250</c:v>
                </c:pt>
                <c:pt idx="2">
                  <c:v>250</c:v>
                </c:pt>
                <c:pt idx="3">
                  <c:v>250</c:v>
                </c:pt>
                <c:pt idx="4">
                  <c:v>250</c:v>
                </c:pt>
                <c:pt idx="5">
                  <c:v>250</c:v>
                </c:pt>
                <c:pt idx="6">
                  <c:v>250</c:v>
                </c:pt>
                <c:pt idx="7">
                  <c:v>250</c:v>
                </c:pt>
                <c:pt idx="8">
                  <c:v>250</c:v>
                </c:pt>
                <c:pt idx="9">
                  <c:v>250</c:v>
                </c:pt>
              </c:numCache>
            </c:numRef>
          </c:xVal>
          <c:yVal>
            <c:numRef>
              <c:f>'[ORDC to AS Demand Curves v2.xlsx]Sheet1'!$L$3:$L$12</c:f>
              <c:numCache>
                <c:formatCode>_(* #,##0_);_(* \(#,##0\);_(* "-"??_);_(@_)</c:formatCode>
                <c:ptCount val="10"/>
                <c:pt idx="0">
                  <c:v>9000</c:v>
                </c:pt>
                <c:pt idx="1">
                  <c:v>9000</c:v>
                </c:pt>
                <c:pt idx="2">
                  <c:v>9000</c:v>
                </c:pt>
                <c:pt idx="3">
                  <c:v>9000</c:v>
                </c:pt>
                <c:pt idx="4">
                  <c:v>9000</c:v>
                </c:pt>
                <c:pt idx="5">
                  <c:v>9000</c:v>
                </c:pt>
                <c:pt idx="6">
                  <c:v>9000</c:v>
                </c:pt>
                <c:pt idx="7">
                  <c:v>9000</c:v>
                </c:pt>
                <c:pt idx="8">
                  <c:v>9000</c:v>
                </c:pt>
                <c:pt idx="9">
                  <c:v>0</c:v>
                </c:pt>
              </c:numCache>
            </c:numRef>
          </c:yVal>
          <c:smooth val="0"/>
          <c:extLst>
            <c:ext xmlns:c16="http://schemas.microsoft.com/office/drawing/2014/chart" uri="{C3380CC4-5D6E-409C-BE32-E72D297353CC}">
              <c16:uniqueId val="{00000000-3088-4275-A18F-4259B42D75A0}"/>
            </c:ext>
          </c:extLst>
        </c:ser>
        <c:ser>
          <c:idx val="0"/>
          <c:order val="1"/>
          <c:tx>
            <c:v>RRS</c:v>
          </c:tx>
          <c:spPr>
            <a:ln w="19050" cap="rnd">
              <a:solidFill>
                <a:srgbClr val="FF8200"/>
              </a:solidFill>
              <a:round/>
            </a:ln>
            <a:effectLst/>
          </c:spPr>
          <c:marker>
            <c:symbol val="none"/>
          </c:marker>
          <c:xVal>
            <c:numRef>
              <c:f>'[ORDC to AS Demand Curves v2.xlsx]Sheet1'!$J$14:$J$23</c:f>
              <c:numCache>
                <c:formatCode>_(* #,##0_);_(* \(#,##0\);_(* "-"??_);_(@_)</c:formatCode>
                <c:ptCount val="10"/>
                <c:pt idx="0">
                  <c:v>0</c:v>
                </c:pt>
                <c:pt idx="1">
                  <c:v>1750</c:v>
                </c:pt>
                <c:pt idx="2">
                  <c:v>1830</c:v>
                </c:pt>
                <c:pt idx="3">
                  <c:v>1910</c:v>
                </c:pt>
                <c:pt idx="4">
                  <c:v>1990</c:v>
                </c:pt>
                <c:pt idx="5">
                  <c:v>2070</c:v>
                </c:pt>
                <c:pt idx="6">
                  <c:v>2150</c:v>
                </c:pt>
                <c:pt idx="7">
                  <c:v>2230</c:v>
                </c:pt>
                <c:pt idx="8">
                  <c:v>2300</c:v>
                </c:pt>
                <c:pt idx="9">
                  <c:v>2300</c:v>
                </c:pt>
              </c:numCache>
            </c:numRef>
          </c:xVal>
          <c:yVal>
            <c:numRef>
              <c:f>'[ORDC to AS Demand Curves v2.xlsx]Sheet1'!$L$14:$L$23</c:f>
              <c:numCache>
                <c:formatCode>_(* #,##0_);_(* \(#,##0\);_(* "-"??_);_(@_)</c:formatCode>
                <c:ptCount val="10"/>
                <c:pt idx="0">
                  <c:v>9000</c:v>
                </c:pt>
                <c:pt idx="1">
                  <c:v>9000</c:v>
                </c:pt>
                <c:pt idx="2">
                  <c:v>6379</c:v>
                </c:pt>
                <c:pt idx="3">
                  <c:v>6127</c:v>
                </c:pt>
                <c:pt idx="4">
                  <c:v>5866</c:v>
                </c:pt>
                <c:pt idx="5">
                  <c:v>5597</c:v>
                </c:pt>
                <c:pt idx="6">
                  <c:v>5322</c:v>
                </c:pt>
                <c:pt idx="7">
                  <c:v>5044</c:v>
                </c:pt>
                <c:pt idx="8">
                  <c:v>4799</c:v>
                </c:pt>
                <c:pt idx="9">
                  <c:v>0</c:v>
                </c:pt>
              </c:numCache>
            </c:numRef>
          </c:yVal>
          <c:smooth val="0"/>
          <c:extLst>
            <c:ext xmlns:c16="http://schemas.microsoft.com/office/drawing/2014/chart" uri="{C3380CC4-5D6E-409C-BE32-E72D297353CC}">
              <c16:uniqueId val="{00000001-3088-4275-A18F-4259B42D75A0}"/>
            </c:ext>
          </c:extLst>
        </c:ser>
        <c:ser>
          <c:idx val="2"/>
          <c:order val="2"/>
          <c:tx>
            <c:v>ECRS</c:v>
          </c:tx>
          <c:spPr>
            <a:ln w="19050" cap="rnd">
              <a:solidFill>
                <a:srgbClr val="003865"/>
              </a:solidFill>
              <a:round/>
            </a:ln>
            <a:effectLst/>
          </c:spPr>
          <c:marker>
            <c:symbol val="none"/>
          </c:marker>
          <c:xVal>
            <c:numRef>
              <c:f>'[ORDC to AS Demand Curves v2.xlsx]Sheet1'!$J$25:$J$34</c:f>
              <c:numCache>
                <c:formatCode>_(* #,##0_);_(* \(#,##0\);_(* "-"??_);_(@_)</c:formatCode>
                <c:ptCount val="10"/>
                <c:pt idx="0">
                  <c:v>0</c:v>
                </c:pt>
                <c:pt idx="1">
                  <c:v>175</c:v>
                </c:pt>
                <c:pt idx="2">
                  <c:v>350</c:v>
                </c:pt>
                <c:pt idx="3">
                  <c:v>525</c:v>
                </c:pt>
                <c:pt idx="4">
                  <c:v>700</c:v>
                </c:pt>
                <c:pt idx="5">
                  <c:v>875</c:v>
                </c:pt>
                <c:pt idx="6">
                  <c:v>1050</c:v>
                </c:pt>
                <c:pt idx="7">
                  <c:v>1200</c:v>
                </c:pt>
                <c:pt idx="8">
                  <c:v>1350</c:v>
                </c:pt>
                <c:pt idx="9">
                  <c:v>1350</c:v>
                </c:pt>
              </c:numCache>
            </c:numRef>
          </c:xVal>
          <c:yVal>
            <c:numRef>
              <c:f>'[ORDC to AS Demand Curves v2.xlsx]Sheet1'!$L$25:$L$34</c:f>
              <c:numCache>
                <c:formatCode>_(* #,##0_);_(* \(#,##0\);_(* "-"??_);_(@_)</c:formatCode>
                <c:ptCount val="10"/>
                <c:pt idx="0">
                  <c:v>4188</c:v>
                </c:pt>
                <c:pt idx="1">
                  <c:v>4188</c:v>
                </c:pt>
                <c:pt idx="2">
                  <c:v>3591</c:v>
                </c:pt>
                <c:pt idx="3">
                  <c:v>3037</c:v>
                </c:pt>
                <c:pt idx="4">
                  <c:v>2518</c:v>
                </c:pt>
                <c:pt idx="5">
                  <c:v>2064</c:v>
                </c:pt>
                <c:pt idx="6">
                  <c:v>1666</c:v>
                </c:pt>
                <c:pt idx="7">
                  <c:v>1372</c:v>
                </c:pt>
                <c:pt idx="8">
                  <c:v>1118</c:v>
                </c:pt>
                <c:pt idx="9">
                  <c:v>0</c:v>
                </c:pt>
              </c:numCache>
            </c:numRef>
          </c:yVal>
          <c:smooth val="0"/>
          <c:extLst>
            <c:ext xmlns:c16="http://schemas.microsoft.com/office/drawing/2014/chart" uri="{C3380CC4-5D6E-409C-BE32-E72D297353CC}">
              <c16:uniqueId val="{00000002-3088-4275-A18F-4259B42D75A0}"/>
            </c:ext>
          </c:extLst>
        </c:ser>
        <c:ser>
          <c:idx val="3"/>
          <c:order val="3"/>
          <c:tx>
            <c:v>NSPIN</c:v>
          </c:tx>
          <c:spPr>
            <a:ln w="19050" cap="rnd">
              <a:solidFill>
                <a:srgbClr val="26D07C"/>
              </a:solidFill>
              <a:round/>
            </a:ln>
            <a:effectLst/>
          </c:spPr>
          <c:marker>
            <c:symbol val="none"/>
          </c:marker>
          <c:xVal>
            <c:numRef>
              <c:f>'[ORDC to AS Demand Curves v2.xlsx]Sheet1'!$J$36:$J$45</c:f>
              <c:numCache>
                <c:formatCode>_(* #,##0_);_(* \(#,##0\);_(* "-"??_);_(@_)</c:formatCode>
                <c:ptCount val="10"/>
                <c:pt idx="0">
                  <c:v>0</c:v>
                </c:pt>
                <c:pt idx="1">
                  <c:v>50</c:v>
                </c:pt>
                <c:pt idx="2">
                  <c:v>150</c:v>
                </c:pt>
                <c:pt idx="3">
                  <c:v>350</c:v>
                </c:pt>
                <c:pt idx="4">
                  <c:v>650</c:v>
                </c:pt>
                <c:pt idx="5">
                  <c:v>1050</c:v>
                </c:pt>
                <c:pt idx="6">
                  <c:v>1550</c:v>
                </c:pt>
                <c:pt idx="7">
                  <c:v>2250</c:v>
                </c:pt>
                <c:pt idx="8">
                  <c:v>3100</c:v>
                </c:pt>
                <c:pt idx="9">
                  <c:v>3100</c:v>
                </c:pt>
              </c:numCache>
            </c:numRef>
          </c:xVal>
          <c:yVal>
            <c:numRef>
              <c:f>'[ORDC to AS Demand Curves v2.xlsx]Sheet1'!$L$36:$L$45</c:f>
              <c:numCache>
                <c:formatCode>_(* #,##0_);_(* \(#,##0\);_(* "-"??_);_(@_)</c:formatCode>
                <c:ptCount val="10"/>
                <c:pt idx="0">
                  <c:v>1044</c:v>
                </c:pt>
                <c:pt idx="1">
                  <c:v>1044</c:v>
                </c:pt>
                <c:pt idx="2">
                  <c:v>906</c:v>
                </c:pt>
                <c:pt idx="3">
                  <c:v>673</c:v>
                </c:pt>
                <c:pt idx="4">
                  <c:v>419</c:v>
                </c:pt>
                <c:pt idx="5">
                  <c:v>210</c:v>
                </c:pt>
                <c:pt idx="6">
                  <c:v>79</c:v>
                </c:pt>
                <c:pt idx="7">
                  <c:v>16</c:v>
                </c:pt>
                <c:pt idx="8">
                  <c:v>2</c:v>
                </c:pt>
                <c:pt idx="9">
                  <c:v>0</c:v>
                </c:pt>
              </c:numCache>
            </c:numRef>
          </c:yVal>
          <c:smooth val="0"/>
          <c:extLst>
            <c:ext xmlns:c16="http://schemas.microsoft.com/office/drawing/2014/chart" uri="{C3380CC4-5D6E-409C-BE32-E72D297353CC}">
              <c16:uniqueId val="{00000003-3088-4275-A18F-4259B42D75A0}"/>
            </c:ext>
          </c:extLst>
        </c:ser>
        <c:dLbls>
          <c:showLegendKey val="0"/>
          <c:showVal val="0"/>
          <c:showCatName val="0"/>
          <c:showSerName val="0"/>
          <c:showPercent val="0"/>
          <c:showBubbleSize val="0"/>
        </c:dLbls>
        <c:axId val="113910968"/>
        <c:axId val="113912536"/>
      </c:scatterChart>
      <c:valAx>
        <c:axId val="113910968"/>
        <c:scaling>
          <c:orientation val="minMax"/>
          <c:max val="8000"/>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Reserves (MW)</a:t>
                </a:r>
              </a:p>
            </c:rich>
          </c:tx>
          <c:layout>
            <c:manualLayout>
              <c:xMode val="edge"/>
              <c:yMode val="edge"/>
              <c:x val="0.34295835384784834"/>
              <c:y val="0.89322636850613957"/>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113912536"/>
        <c:crosses val="autoZero"/>
        <c:crossBetween val="midCat"/>
        <c:majorUnit val="4000"/>
      </c:valAx>
      <c:valAx>
        <c:axId val="1139125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r>
                  <a:rPr lang="en-US" dirty="0"/>
                  <a:t>Price ($/MWh)</a:t>
                </a:r>
              </a:p>
            </c:rich>
          </c:tx>
          <c:layout>
            <c:manualLayout>
              <c:xMode val="edge"/>
              <c:yMode val="edge"/>
              <c:x val="2.5554010194476288E-2"/>
              <c:y val="0.23181561924816879"/>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113910968"/>
        <c:crosses val="autoZero"/>
        <c:crossBetween val="midCat"/>
        <c:majorUnit val="2000"/>
      </c:valAx>
      <c:spPr>
        <a:noFill/>
        <a:ln>
          <a:noFill/>
        </a:ln>
        <a:effectLst/>
      </c:spPr>
    </c:plotArea>
    <c:legend>
      <c:legendPos val="t"/>
      <c:layout>
        <c:manualLayout>
          <c:xMode val="edge"/>
          <c:yMode val="edge"/>
          <c:x val="0.49919944104134961"/>
          <c:y val="6.2311988166819557E-2"/>
          <c:w val="0.4137340220076825"/>
          <c:h val="0.62820437772674864"/>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rgbClr val="FFFFFF"/>
    </a:solidFill>
    <a:ln w="9525" cap="flat" cmpd="sng" algn="ctr">
      <a:noFill/>
      <a:round/>
    </a:ln>
    <a:effectLst/>
  </c:spPr>
  <c:txPr>
    <a:bodyPr/>
    <a:lstStyle/>
    <a:p>
      <a:pPr>
        <a:defRPr sz="1600">
          <a:solidFill>
            <a:sysClr val="windowText" lastClr="000000"/>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2/21/2024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186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2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4960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75766"/>
            <a:ext cx="8534400" cy="4844268"/>
          </a:xfrm>
          <a:prstGeom prst="rect">
            <a:avLst/>
          </a:prstGeom>
        </p:spPr>
        <p:txBody>
          <a:bodyPr/>
          <a:lstStyle>
            <a:lvl1pPr>
              <a:buFont typeface="+mj-lt"/>
              <a:buAutoNum type="arabicParenR"/>
              <a:defRPr sz="1800">
                <a:solidFill>
                  <a:schemeClr val="tx2"/>
                </a:solidFill>
              </a:defRPr>
            </a:lvl1pPr>
            <a:lvl2pPr marL="800100" indent="-342900">
              <a:buFont typeface="+mj-lt"/>
              <a:buAutoNum type="alphaLcParenR"/>
              <a:defRPr sz="1600">
                <a:solidFill>
                  <a:schemeClr val="tx2"/>
                </a:solidFill>
              </a:defRPr>
            </a:lvl2pPr>
            <a:lvl3pPr marL="1314450" indent="-400050">
              <a:buFont typeface="+mj-lt"/>
              <a:buAutoNum type="romanLcPeriod"/>
              <a:defRPr sz="1600">
                <a:solidFill>
                  <a:schemeClr val="tx2"/>
                </a:solidFill>
              </a:defRPr>
            </a:lvl3pPr>
            <a:lvl4pPr marL="1771650" indent="-400050">
              <a:buFont typeface="+mj-lt"/>
              <a:buAutoNum type="romanLcPeriod"/>
              <a:defRPr sz="1600">
                <a:solidFill>
                  <a:schemeClr val="tx2"/>
                </a:solidFill>
              </a:defRPr>
            </a:lvl4pPr>
            <a:lvl5pPr marL="2228850" indent="-400050">
              <a:buFont typeface="+mj-lt"/>
              <a:buAutoNum type="romanLcPeriod"/>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4089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3069729491"/>
      </p:ext>
    </p:extLst>
  </p:cSld>
  <p:clrMap bg1="lt1" tx1="dk1" bg2="lt2" tx2="dk2" accent1="accent1" accent2="accent2" accent3="accent3" accent4="accent4" accent5="accent5" accent6="accent6" hlink="hlink" folHlink="folHlink"/>
  <p:sldLayoutIdLst>
    <p:sldLayoutId id="214748366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423377912"/>
      </p:ext>
    </p:extLst>
  </p:cSld>
  <p:clrMap bg1="lt1" tx1="dk1" bg2="lt2" tx2="dk2" accent1="accent1" accent2="accent2" accent3="accent3" accent4="accent4" accent5="accent5" accent6="accent6" hlink="hlink" folHlink="folHlink"/>
  <p:sldLayoutIdLst>
    <p:sldLayoutId id="2147483665" r:id="rId1"/>
    <p:sldLayoutId id="2147483666"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046988"/>
          </a:xfrm>
          <a:prstGeom prst="rect">
            <a:avLst/>
          </a:prstGeom>
          <a:noFill/>
        </p:spPr>
        <p:txBody>
          <a:bodyPr wrap="square" rtlCol="0">
            <a:spAutoFit/>
          </a:bodyPr>
          <a:lstStyle/>
          <a:p>
            <a:r>
              <a:rPr lang="en-US" sz="2400" b="1" dirty="0">
                <a:solidFill>
                  <a:srgbClr val="5B6770"/>
                </a:solidFill>
              </a:rPr>
              <a:t>Ancillary Service Demand Curves</a:t>
            </a:r>
          </a:p>
          <a:p>
            <a:r>
              <a:rPr lang="en-US" sz="2400" b="1" dirty="0">
                <a:solidFill>
                  <a:srgbClr val="5B6770"/>
                </a:solidFill>
              </a:rPr>
              <a:t>(ASDCs)</a:t>
            </a:r>
          </a:p>
          <a:p>
            <a:endParaRPr lang="en-US" dirty="0">
              <a:solidFill>
                <a:srgbClr val="5B6770"/>
              </a:solidFill>
            </a:endParaRPr>
          </a:p>
          <a:p>
            <a:r>
              <a:rPr lang="en-US" i="1" dirty="0">
                <a:solidFill>
                  <a:srgbClr val="5B6770"/>
                </a:solidFill>
              </a:rPr>
              <a:t>Market Analysis</a:t>
            </a:r>
          </a:p>
          <a:p>
            <a:endParaRPr lang="en-US" dirty="0">
              <a:solidFill>
                <a:srgbClr val="5B6770"/>
              </a:solidFill>
            </a:endParaRPr>
          </a:p>
          <a:p>
            <a:r>
              <a:rPr lang="en-US" dirty="0">
                <a:solidFill>
                  <a:srgbClr val="5B6770"/>
                </a:solidFill>
              </a:rPr>
              <a:t>RTCBTF</a:t>
            </a:r>
          </a:p>
          <a:p>
            <a:r>
              <a:rPr lang="en-US" dirty="0">
                <a:solidFill>
                  <a:srgbClr val="5B6770"/>
                </a:solidFill>
              </a:rPr>
              <a:t>February 21, 2024</a:t>
            </a:r>
          </a:p>
          <a:p>
            <a:endParaRPr lang="en-US" dirty="0">
              <a:solidFill>
                <a:srgbClr val="5B6770"/>
              </a:solidFill>
            </a:endParaRPr>
          </a:p>
          <a:p>
            <a:r>
              <a:rPr lang="en-US" dirty="0">
                <a:solidFill>
                  <a:srgbClr val="5B6770"/>
                </a:solidFill>
              </a:rPr>
              <a:t>ERCOT Public</a:t>
            </a:r>
          </a:p>
          <a:p>
            <a:endParaRPr lang="en-US" dirty="0">
              <a:solidFill>
                <a:srgbClr val="5B6770"/>
              </a:solidFill>
            </a:endParaRPr>
          </a:p>
        </p:txBody>
      </p:sp>
    </p:spTree>
    <p:extLst>
      <p:ext uri="{BB962C8B-B14F-4D97-AF65-F5344CB8AC3E}">
        <p14:creationId xmlns:p14="http://schemas.microsoft.com/office/powerpoint/2010/main" val="2496034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18318"/>
          </a:xfrm>
        </p:spPr>
        <p:txBody>
          <a:bodyPr/>
          <a:lstStyle/>
          <a:p>
            <a:r>
              <a:rPr lang="en-US" dirty="0"/>
              <a:t>3) Use regression methods to fit curve to binned averages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
        <p:nvSpPr>
          <p:cNvPr id="12" name="Content Placeholder 11">
            <a:extLst>
              <a:ext uri="{FF2B5EF4-FFF2-40B4-BE49-F238E27FC236}">
                <a16:creationId xmlns:a16="http://schemas.microsoft.com/office/drawing/2014/main" id="{BD37CBC4-AC6D-D40C-3AC1-4D231E8ECFBB}"/>
              </a:ext>
            </a:extLst>
          </p:cNvPr>
          <p:cNvSpPr>
            <a:spLocks noGrp="1"/>
          </p:cNvSpPr>
          <p:nvPr>
            <p:ph idx="1"/>
          </p:nvPr>
        </p:nvSpPr>
        <p:spPr>
          <a:xfrm>
            <a:off x="304800" y="1006866"/>
            <a:ext cx="8534400" cy="4844268"/>
          </a:xfrm>
        </p:spPr>
        <p:txBody>
          <a:bodyPr/>
          <a:lstStyle/>
          <a:p>
            <a:pPr marL="285750" indent="-285750">
              <a:buFont typeface="Arial" panose="020B0604020202020204" pitchFamily="34" charset="0"/>
              <a:buChar char="•"/>
            </a:pPr>
            <a:r>
              <a:rPr lang="en-US" dirty="0"/>
              <a:t>Determine mu and sigma to best fit binned averages</a:t>
            </a:r>
          </a:p>
          <a:p>
            <a:pPr marL="742950" lvl="1" indent="-285750">
              <a:buFont typeface="Arial" panose="020B0604020202020204" pitchFamily="34" charset="0"/>
              <a:buChar char="•"/>
            </a:pPr>
            <a:r>
              <a:rPr lang="en-US" dirty="0"/>
              <a:t>Equation takes the form: (VOLL – 250) *(1-CDF(mu, sigma))</a:t>
            </a:r>
          </a:p>
          <a:p>
            <a:pPr marL="742950" lvl="1" indent="-285750">
              <a:buFont typeface="Arial" panose="020B0604020202020204" pitchFamily="34" charset="0"/>
              <a:buChar char="•"/>
            </a:pPr>
            <a:r>
              <a:rPr lang="en-US" dirty="0"/>
              <a:t>CDF is the cumulative distribution function of a normal distribution</a:t>
            </a:r>
          </a:p>
          <a:p>
            <a:pPr marL="285750" indent="-285750">
              <a:buFont typeface="Arial" panose="020B0604020202020204" pitchFamily="34" charset="0"/>
              <a:buChar char="•"/>
            </a:pPr>
            <a:r>
              <a:rPr lang="en-US" dirty="0"/>
              <a:t>Polynomial and LOESS curve fitting methods were considered, but results were not guaranteed to be monotonically decreasing.</a:t>
            </a:r>
          </a:p>
        </p:txBody>
      </p:sp>
      <p:pic>
        <p:nvPicPr>
          <p:cNvPr id="16" name="Picture 15" descr="Chart&#10;&#10;Description automatically generated">
            <a:extLst>
              <a:ext uri="{FF2B5EF4-FFF2-40B4-BE49-F238E27FC236}">
                <a16:creationId xmlns:a16="http://schemas.microsoft.com/office/drawing/2014/main" id="{46E21E50-D73B-FB18-C797-30D654A50B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0" y="2971800"/>
            <a:ext cx="4506437" cy="3379828"/>
          </a:xfrm>
          <a:prstGeom prst="rect">
            <a:avLst/>
          </a:prstGeom>
        </p:spPr>
      </p:pic>
      <p:pic>
        <p:nvPicPr>
          <p:cNvPr id="18" name="Picture 17" descr="Chart&#10;&#10;Description automatically generated">
            <a:extLst>
              <a:ext uri="{FF2B5EF4-FFF2-40B4-BE49-F238E27FC236}">
                <a16:creationId xmlns:a16="http://schemas.microsoft.com/office/drawing/2014/main" id="{D09D3CCB-714E-AF7A-4270-90F158ACC7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3375535"/>
            <a:ext cx="5144716" cy="2572358"/>
          </a:xfrm>
          <a:prstGeom prst="rect">
            <a:avLst/>
          </a:prstGeom>
        </p:spPr>
      </p:pic>
      <p:sp>
        <p:nvSpPr>
          <p:cNvPr id="19" name="Content Placeholder 2">
            <a:extLst>
              <a:ext uri="{FF2B5EF4-FFF2-40B4-BE49-F238E27FC236}">
                <a16:creationId xmlns:a16="http://schemas.microsoft.com/office/drawing/2014/main" id="{B54CD5D7-B304-5F57-D93E-3060822ADCE0}"/>
              </a:ext>
            </a:extLst>
          </p:cNvPr>
          <p:cNvSpPr txBox="1">
            <a:spLocks/>
          </p:cNvSpPr>
          <p:nvPr/>
        </p:nvSpPr>
        <p:spPr>
          <a:xfrm>
            <a:off x="838504" y="3130669"/>
            <a:ext cx="3772508" cy="340043"/>
          </a:xfrm>
          <a:prstGeom prst="rect">
            <a:avLst/>
          </a:prstGeom>
        </p:spPr>
        <p:txBody>
          <a:bodyPr/>
          <a:lstStyle>
            <a:lvl1pPr marL="342900" indent="-342900" algn="l" defTabSz="914400" rtl="0" eaLnBrk="1" latinLnBrk="0" hangingPunct="1">
              <a:spcBef>
                <a:spcPct val="20000"/>
              </a:spcBef>
              <a:buFont typeface="+mj-lt"/>
              <a:buAutoNum type="arabicParenR"/>
              <a:defRPr sz="1800" kern="1200">
                <a:solidFill>
                  <a:schemeClr val="tx2"/>
                </a:solidFill>
                <a:latin typeface="+mn-lt"/>
                <a:ea typeface="+mn-ea"/>
                <a:cs typeface="+mn-cs"/>
              </a:defRPr>
            </a:lvl1pPr>
            <a:lvl2pPr marL="800100" indent="-342900" algn="l" defTabSz="914400" rtl="0" eaLnBrk="1" latinLnBrk="0" hangingPunct="1">
              <a:spcBef>
                <a:spcPct val="20000"/>
              </a:spcBef>
              <a:buFont typeface="+mj-lt"/>
              <a:buAutoNum type="alphaLcParenR"/>
              <a:defRPr sz="1600" kern="1200">
                <a:solidFill>
                  <a:schemeClr val="tx2"/>
                </a:solidFill>
                <a:latin typeface="+mn-lt"/>
                <a:ea typeface="+mn-ea"/>
                <a:cs typeface="+mn-cs"/>
              </a:defRPr>
            </a:lvl2pPr>
            <a:lvl3pPr marL="13144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3pPr>
            <a:lvl4pPr marL="17716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4pPr>
            <a:lvl5pPr marL="22288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7150" indent="0" algn="ctr">
              <a:buNone/>
            </a:pPr>
            <a:r>
              <a:rPr lang="en-US" b="1" dirty="0"/>
              <a:t>Best fit</a:t>
            </a:r>
            <a:r>
              <a:rPr lang="en-US" dirty="0"/>
              <a:t>: Mu = 3760, sigma = 1180</a:t>
            </a:r>
          </a:p>
        </p:txBody>
      </p:sp>
    </p:spTree>
    <p:extLst>
      <p:ext uri="{BB962C8B-B14F-4D97-AF65-F5344CB8AC3E}">
        <p14:creationId xmlns:p14="http://schemas.microsoft.com/office/powerpoint/2010/main" val="2186520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18318"/>
          </a:xfrm>
        </p:spPr>
        <p:txBody>
          <a:bodyPr/>
          <a:lstStyle/>
          <a:p>
            <a:r>
              <a:rPr lang="en-US" dirty="0"/>
              <a:t>4) Apply LOLP = 1 to reserve levels &lt; MCL</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
        <p:nvSpPr>
          <p:cNvPr id="19" name="Content Placeholder 2">
            <a:extLst>
              <a:ext uri="{FF2B5EF4-FFF2-40B4-BE49-F238E27FC236}">
                <a16:creationId xmlns:a16="http://schemas.microsoft.com/office/drawing/2014/main" id="{B54CD5D7-B304-5F57-D93E-3060822ADCE0}"/>
              </a:ext>
            </a:extLst>
          </p:cNvPr>
          <p:cNvSpPr txBox="1">
            <a:spLocks/>
          </p:cNvSpPr>
          <p:nvPr/>
        </p:nvSpPr>
        <p:spPr>
          <a:xfrm>
            <a:off x="2685746" y="1524000"/>
            <a:ext cx="3772508" cy="340043"/>
          </a:xfrm>
          <a:prstGeom prst="rect">
            <a:avLst/>
          </a:prstGeom>
        </p:spPr>
        <p:txBody>
          <a:bodyPr/>
          <a:lstStyle>
            <a:lvl1pPr marL="342900" indent="-342900" algn="l" defTabSz="914400" rtl="0" eaLnBrk="1" latinLnBrk="0" hangingPunct="1">
              <a:spcBef>
                <a:spcPct val="20000"/>
              </a:spcBef>
              <a:buFont typeface="+mj-lt"/>
              <a:buAutoNum type="arabicParenR"/>
              <a:defRPr sz="1800" kern="1200">
                <a:solidFill>
                  <a:schemeClr val="tx2"/>
                </a:solidFill>
                <a:latin typeface="+mn-lt"/>
                <a:ea typeface="+mn-ea"/>
                <a:cs typeface="+mn-cs"/>
              </a:defRPr>
            </a:lvl1pPr>
            <a:lvl2pPr marL="800100" indent="-342900" algn="l" defTabSz="914400" rtl="0" eaLnBrk="1" latinLnBrk="0" hangingPunct="1">
              <a:spcBef>
                <a:spcPct val="20000"/>
              </a:spcBef>
              <a:buFont typeface="+mj-lt"/>
              <a:buAutoNum type="alphaLcParenR"/>
              <a:defRPr sz="1600" kern="1200">
                <a:solidFill>
                  <a:schemeClr val="tx2"/>
                </a:solidFill>
                <a:latin typeface="+mn-lt"/>
                <a:ea typeface="+mn-ea"/>
                <a:cs typeface="+mn-cs"/>
              </a:defRPr>
            </a:lvl2pPr>
            <a:lvl3pPr marL="13144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3pPr>
            <a:lvl4pPr marL="17716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4pPr>
            <a:lvl5pPr marL="22288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7150" indent="0" algn="ctr">
              <a:buNone/>
            </a:pPr>
            <a:r>
              <a:rPr lang="en-US" dirty="0"/>
              <a:t>Mu = 3760, sigma = 1180</a:t>
            </a:r>
          </a:p>
        </p:txBody>
      </p:sp>
      <p:pic>
        <p:nvPicPr>
          <p:cNvPr id="5" name="Picture 4" descr="Chart, histogram&#10;&#10;Description automatically generated">
            <a:extLst>
              <a:ext uri="{FF2B5EF4-FFF2-40B4-BE49-F238E27FC236}">
                <a16:creationId xmlns:a16="http://schemas.microsoft.com/office/drawing/2014/main" id="{88D2F27E-9F97-2FAC-BDB2-9D6FB7A09D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697" y="1905000"/>
            <a:ext cx="7022606" cy="3511303"/>
          </a:xfrm>
          <a:prstGeom prst="rect">
            <a:avLst/>
          </a:prstGeom>
        </p:spPr>
      </p:pic>
    </p:spTree>
    <p:extLst>
      <p:ext uri="{BB962C8B-B14F-4D97-AF65-F5344CB8AC3E}">
        <p14:creationId xmlns:p14="http://schemas.microsoft.com/office/powerpoint/2010/main" val="1015893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18318"/>
          </a:xfrm>
        </p:spPr>
        <p:txBody>
          <a:bodyPr/>
          <a:lstStyle/>
          <a:p>
            <a:r>
              <a:rPr lang="en-US" dirty="0"/>
              <a:t>5) Assign AS to the curve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
        <p:nvSpPr>
          <p:cNvPr id="7" name="Content Placeholder 2">
            <a:extLst>
              <a:ext uri="{FF2B5EF4-FFF2-40B4-BE49-F238E27FC236}">
                <a16:creationId xmlns:a16="http://schemas.microsoft.com/office/drawing/2014/main" id="{1CDE0C5D-5C2C-25ED-8ACC-6C3A57F924A5}"/>
              </a:ext>
            </a:extLst>
          </p:cNvPr>
          <p:cNvSpPr>
            <a:spLocks noGrp="1"/>
          </p:cNvSpPr>
          <p:nvPr>
            <p:ph idx="1"/>
          </p:nvPr>
        </p:nvSpPr>
        <p:spPr>
          <a:xfrm>
            <a:off x="342900" y="1066800"/>
            <a:ext cx="8191500" cy="3859470"/>
          </a:xfrm>
        </p:spPr>
        <p:txBody>
          <a:bodyPr/>
          <a:lstStyle/>
          <a:p>
            <a:pPr marL="400050">
              <a:buFont typeface="Arial" panose="020B0604020202020204" pitchFamily="34" charset="0"/>
              <a:buChar char="•"/>
            </a:pPr>
            <a:r>
              <a:rPr lang="en-US" dirty="0"/>
              <a:t>Assign ancillary services to the curve in descending order of price. </a:t>
            </a:r>
          </a:p>
          <a:p>
            <a:pPr marL="400050">
              <a:buFont typeface="Arial" panose="020B0604020202020204" pitchFamily="34" charset="0"/>
              <a:buChar char="•"/>
            </a:pPr>
            <a:r>
              <a:rPr lang="en-US" dirty="0"/>
              <a:t>The example below uses the AS plan for October 2024 Hour 19 </a:t>
            </a:r>
          </a:p>
          <a:p>
            <a:pPr marL="857250" lvl="1">
              <a:buFont typeface="Arial" panose="020B0604020202020204" pitchFamily="34" charset="0"/>
              <a:buChar char="•"/>
            </a:pPr>
            <a:r>
              <a:rPr lang="en-US" dirty="0"/>
              <a:t>REGUP = 884 MW</a:t>
            </a:r>
          </a:p>
          <a:p>
            <a:pPr marL="857250" lvl="1">
              <a:buFont typeface="Arial" panose="020B0604020202020204" pitchFamily="34" charset="0"/>
              <a:buChar char="•"/>
            </a:pPr>
            <a:r>
              <a:rPr lang="en-US" dirty="0"/>
              <a:t>RRS = 2606 MW</a:t>
            </a:r>
          </a:p>
          <a:p>
            <a:pPr marL="857250" lvl="1">
              <a:buFont typeface="Arial" panose="020B0604020202020204" pitchFamily="34" charset="0"/>
              <a:buChar char="•"/>
            </a:pPr>
            <a:r>
              <a:rPr lang="en-US" dirty="0"/>
              <a:t>ECRS = 1748 MW</a:t>
            </a:r>
          </a:p>
          <a:p>
            <a:pPr marL="857250" lvl="1">
              <a:buFont typeface="Arial" panose="020B0604020202020204" pitchFamily="34" charset="0"/>
              <a:buChar char="•"/>
            </a:pPr>
            <a:r>
              <a:rPr lang="en-US" dirty="0"/>
              <a:t>NSPIN = 2403 MW</a:t>
            </a:r>
          </a:p>
        </p:txBody>
      </p:sp>
      <p:pic>
        <p:nvPicPr>
          <p:cNvPr id="3" name="Picture 2" descr="Chart, bar chart&#10;&#10;Description automatically generated">
            <a:extLst>
              <a:ext uri="{FF2B5EF4-FFF2-40B4-BE49-F238E27FC236}">
                <a16:creationId xmlns:a16="http://schemas.microsoft.com/office/drawing/2014/main" id="{C8DBBED1-6CC9-3CE6-F1B5-26988C8F5B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581400"/>
            <a:ext cx="4495800" cy="2247900"/>
          </a:xfrm>
          <a:prstGeom prst="rect">
            <a:avLst/>
          </a:prstGeom>
        </p:spPr>
      </p:pic>
      <p:pic>
        <p:nvPicPr>
          <p:cNvPr id="6" name="Picture 5">
            <a:extLst>
              <a:ext uri="{FF2B5EF4-FFF2-40B4-BE49-F238E27FC236}">
                <a16:creationId xmlns:a16="http://schemas.microsoft.com/office/drawing/2014/main" id="{C3164E1F-14A5-6C8A-30C9-F833512D79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7740" y="3581400"/>
            <a:ext cx="4495800" cy="2247900"/>
          </a:xfrm>
          <a:prstGeom prst="rect">
            <a:avLst/>
          </a:prstGeom>
        </p:spPr>
      </p:pic>
      <p:sp>
        <p:nvSpPr>
          <p:cNvPr id="9" name="Rectangle 8">
            <a:extLst>
              <a:ext uri="{FF2B5EF4-FFF2-40B4-BE49-F238E27FC236}">
                <a16:creationId xmlns:a16="http://schemas.microsoft.com/office/drawing/2014/main" id="{14CE6370-6956-30C8-CAB1-641C8F9500BB}"/>
              </a:ext>
            </a:extLst>
          </p:cNvPr>
          <p:cNvSpPr/>
          <p:nvPr/>
        </p:nvSpPr>
        <p:spPr>
          <a:xfrm>
            <a:off x="5897880" y="3581400"/>
            <a:ext cx="762000" cy="1524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77BE21C-987F-4A24-F259-2076FF40BBBC}"/>
              </a:ext>
            </a:extLst>
          </p:cNvPr>
          <p:cNvSpPr/>
          <p:nvPr/>
        </p:nvSpPr>
        <p:spPr>
          <a:xfrm>
            <a:off x="1417320" y="3581400"/>
            <a:ext cx="762000" cy="1524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8231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18318"/>
          </a:xfrm>
        </p:spPr>
        <p:txBody>
          <a:bodyPr/>
          <a:lstStyle/>
          <a:p>
            <a:r>
              <a:rPr lang="en-US" dirty="0"/>
              <a:t>ASDCs – Varying levels of AS procurement</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sp>
        <p:nvSpPr>
          <p:cNvPr id="7" name="Content Placeholder 2">
            <a:extLst>
              <a:ext uri="{FF2B5EF4-FFF2-40B4-BE49-F238E27FC236}">
                <a16:creationId xmlns:a16="http://schemas.microsoft.com/office/drawing/2014/main" id="{1CDE0C5D-5C2C-25ED-8ACC-6C3A57F924A5}"/>
              </a:ext>
            </a:extLst>
          </p:cNvPr>
          <p:cNvSpPr>
            <a:spLocks noGrp="1"/>
          </p:cNvSpPr>
          <p:nvPr>
            <p:ph idx="1"/>
          </p:nvPr>
        </p:nvSpPr>
        <p:spPr>
          <a:xfrm>
            <a:off x="342900" y="838200"/>
            <a:ext cx="8534400" cy="3859470"/>
          </a:xfrm>
        </p:spPr>
        <p:txBody>
          <a:bodyPr/>
          <a:lstStyle/>
          <a:p>
            <a:pPr marL="400050">
              <a:buFont typeface="Arial" panose="020B0604020202020204" pitchFamily="34" charset="0"/>
              <a:buChar char="•"/>
            </a:pPr>
            <a:r>
              <a:rPr lang="en-US" dirty="0"/>
              <a:t>Calculated ASDC for varying levels of total AS procurement from 2024 AS plan</a:t>
            </a:r>
          </a:p>
        </p:txBody>
      </p:sp>
      <p:graphicFrame>
        <p:nvGraphicFramePr>
          <p:cNvPr id="8" name="Table 8">
            <a:extLst>
              <a:ext uri="{FF2B5EF4-FFF2-40B4-BE49-F238E27FC236}">
                <a16:creationId xmlns:a16="http://schemas.microsoft.com/office/drawing/2014/main" id="{2A9E7B15-2ADB-18AF-E221-140366303D80}"/>
              </a:ext>
            </a:extLst>
          </p:cNvPr>
          <p:cNvGraphicFramePr>
            <a:graphicFrameLocks noGrp="1"/>
          </p:cNvGraphicFramePr>
          <p:nvPr>
            <p:extLst>
              <p:ext uri="{D42A27DB-BD31-4B8C-83A1-F6EECF244321}">
                <p14:modId xmlns:p14="http://schemas.microsoft.com/office/powerpoint/2010/main" val="1517953973"/>
              </p:ext>
            </p:extLst>
          </p:nvPr>
        </p:nvGraphicFramePr>
        <p:xfrm>
          <a:off x="909174" y="1444049"/>
          <a:ext cx="7325652" cy="1573530"/>
        </p:xfrm>
        <a:graphic>
          <a:graphicData uri="http://schemas.openxmlformats.org/drawingml/2006/table">
            <a:tbl>
              <a:tblPr firstRow="1" bandRow="1">
                <a:tableStyleId>{5C22544A-7EE6-4342-B048-85BDC9FD1C3A}</a:tableStyleId>
              </a:tblPr>
              <a:tblGrid>
                <a:gridCol w="837471">
                  <a:extLst>
                    <a:ext uri="{9D8B030D-6E8A-4147-A177-3AD203B41FA5}">
                      <a16:colId xmlns:a16="http://schemas.microsoft.com/office/drawing/2014/main" val="331382735"/>
                    </a:ext>
                  </a:extLst>
                </a:gridCol>
                <a:gridCol w="441893">
                  <a:extLst>
                    <a:ext uri="{9D8B030D-6E8A-4147-A177-3AD203B41FA5}">
                      <a16:colId xmlns:a16="http://schemas.microsoft.com/office/drawing/2014/main" val="3892230760"/>
                    </a:ext>
                  </a:extLst>
                </a:gridCol>
                <a:gridCol w="334037">
                  <a:extLst>
                    <a:ext uri="{9D8B030D-6E8A-4147-A177-3AD203B41FA5}">
                      <a16:colId xmlns:a16="http://schemas.microsoft.com/office/drawing/2014/main" val="1144700142"/>
                    </a:ext>
                  </a:extLst>
                </a:gridCol>
                <a:gridCol w="448239">
                  <a:extLst>
                    <a:ext uri="{9D8B030D-6E8A-4147-A177-3AD203B41FA5}">
                      <a16:colId xmlns:a16="http://schemas.microsoft.com/office/drawing/2014/main" val="548912325"/>
                    </a:ext>
                  </a:extLst>
                </a:gridCol>
                <a:gridCol w="387209">
                  <a:extLst>
                    <a:ext uri="{9D8B030D-6E8A-4147-A177-3AD203B41FA5}">
                      <a16:colId xmlns:a16="http://schemas.microsoft.com/office/drawing/2014/main" val="3639685871"/>
                    </a:ext>
                  </a:extLst>
                </a:gridCol>
                <a:gridCol w="381000">
                  <a:extLst>
                    <a:ext uri="{9D8B030D-6E8A-4147-A177-3AD203B41FA5}">
                      <a16:colId xmlns:a16="http://schemas.microsoft.com/office/drawing/2014/main" val="1393793877"/>
                    </a:ext>
                  </a:extLst>
                </a:gridCol>
                <a:gridCol w="457200">
                  <a:extLst>
                    <a:ext uri="{9D8B030D-6E8A-4147-A177-3AD203B41FA5}">
                      <a16:colId xmlns:a16="http://schemas.microsoft.com/office/drawing/2014/main" val="274380383"/>
                    </a:ext>
                  </a:extLst>
                </a:gridCol>
                <a:gridCol w="688719">
                  <a:extLst>
                    <a:ext uri="{9D8B030D-6E8A-4147-A177-3AD203B41FA5}">
                      <a16:colId xmlns:a16="http://schemas.microsoft.com/office/drawing/2014/main" val="613939030"/>
                    </a:ext>
                  </a:extLst>
                </a:gridCol>
                <a:gridCol w="837471">
                  <a:extLst>
                    <a:ext uri="{9D8B030D-6E8A-4147-A177-3AD203B41FA5}">
                      <a16:colId xmlns:a16="http://schemas.microsoft.com/office/drawing/2014/main" val="3479427685"/>
                    </a:ext>
                  </a:extLst>
                </a:gridCol>
                <a:gridCol w="837471">
                  <a:extLst>
                    <a:ext uri="{9D8B030D-6E8A-4147-A177-3AD203B41FA5}">
                      <a16:colId xmlns:a16="http://schemas.microsoft.com/office/drawing/2014/main" val="553612827"/>
                    </a:ext>
                  </a:extLst>
                </a:gridCol>
                <a:gridCol w="837471">
                  <a:extLst>
                    <a:ext uri="{9D8B030D-6E8A-4147-A177-3AD203B41FA5}">
                      <a16:colId xmlns:a16="http://schemas.microsoft.com/office/drawing/2014/main" val="1528899466"/>
                    </a:ext>
                  </a:extLst>
                </a:gridCol>
                <a:gridCol w="837471">
                  <a:extLst>
                    <a:ext uri="{9D8B030D-6E8A-4147-A177-3AD203B41FA5}">
                      <a16:colId xmlns:a16="http://schemas.microsoft.com/office/drawing/2014/main" val="2555584821"/>
                    </a:ext>
                  </a:extLst>
                </a:gridCol>
              </a:tblGrid>
              <a:tr h="99060">
                <a:tc>
                  <a:txBody>
                    <a:bodyPr/>
                    <a:lstStyle/>
                    <a:p>
                      <a:pPr algn="ctr" fontAlgn="t"/>
                      <a:r>
                        <a:rPr lang="en-US" sz="1100" b="1" i="0" u="none" strike="noStrike" dirty="0">
                          <a:solidFill>
                            <a:srgbClr val="000000"/>
                          </a:solidFill>
                          <a:effectLst/>
                          <a:latin typeface="Calibri" panose="020F0502020204030204" pitchFamily="34" charset="0"/>
                        </a:rPr>
                        <a:t>Case Name</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Month</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Hour</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REGUP</a:t>
                      </a:r>
                    </a:p>
                    <a:p>
                      <a:pPr algn="ctr" fontAlgn="t"/>
                      <a:r>
                        <a:rPr lang="en-US" sz="1100" b="1" i="0" u="none" strike="noStrike" dirty="0">
                          <a:solidFill>
                            <a:srgbClr val="000000"/>
                          </a:solidFill>
                          <a:effectLst/>
                          <a:latin typeface="Calibri" panose="020F0502020204030204" pitchFamily="34" charset="0"/>
                        </a:rPr>
                        <a:t>(MW)</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RRS</a:t>
                      </a:r>
                    </a:p>
                    <a:p>
                      <a:pPr algn="ctr" fontAlgn="t"/>
                      <a:r>
                        <a:rPr lang="en-US" sz="1100" b="1" i="0" u="none" strike="noStrike" dirty="0">
                          <a:solidFill>
                            <a:srgbClr val="000000"/>
                          </a:solidFill>
                          <a:effectLst/>
                          <a:latin typeface="Calibri" panose="020F0502020204030204" pitchFamily="34" charset="0"/>
                        </a:rPr>
                        <a:t>(MW)</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ECRS</a:t>
                      </a:r>
                    </a:p>
                    <a:p>
                      <a:pPr algn="ctr" fontAlgn="t"/>
                      <a:r>
                        <a:rPr lang="en-US" sz="1100" b="1" i="0" u="none" strike="noStrike" dirty="0">
                          <a:solidFill>
                            <a:srgbClr val="000000"/>
                          </a:solidFill>
                          <a:effectLst/>
                          <a:latin typeface="Calibri" panose="020F0502020204030204" pitchFamily="34" charset="0"/>
                        </a:rPr>
                        <a:t>(MW)</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NSPIN</a:t>
                      </a:r>
                    </a:p>
                    <a:p>
                      <a:pPr algn="ctr" fontAlgn="t"/>
                      <a:r>
                        <a:rPr lang="en-US" sz="1100" b="1" i="0" u="none" strike="noStrike" dirty="0">
                          <a:solidFill>
                            <a:srgbClr val="000000"/>
                          </a:solidFill>
                          <a:effectLst/>
                          <a:latin typeface="Calibri" panose="020F0502020204030204" pitchFamily="34" charset="0"/>
                        </a:rPr>
                        <a:t>(MW)</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Total AS</a:t>
                      </a:r>
                    </a:p>
                    <a:p>
                      <a:pPr algn="ctr" fontAlgn="t"/>
                      <a:r>
                        <a:rPr lang="en-US" sz="1100" b="1" i="0" u="none" strike="noStrike" dirty="0">
                          <a:solidFill>
                            <a:srgbClr val="000000"/>
                          </a:solidFill>
                          <a:effectLst/>
                          <a:latin typeface="Calibri" panose="020F0502020204030204" pitchFamily="34" charset="0"/>
                        </a:rPr>
                        <a:t>(MW)</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REGUP</a:t>
                      </a:r>
                    </a:p>
                    <a:p>
                      <a:pPr algn="ctr" fontAlgn="t"/>
                      <a:r>
                        <a:rPr lang="en-US" sz="1100" b="1" i="0" u="none" strike="noStrike" dirty="0">
                          <a:solidFill>
                            <a:srgbClr val="000000"/>
                          </a:solidFill>
                          <a:effectLst/>
                          <a:latin typeface="Calibri" panose="020F0502020204030204" pitchFamily="34" charset="0"/>
                        </a:rPr>
                        <a:t>Max Price</a:t>
                      </a:r>
                    </a:p>
                    <a:p>
                      <a:pPr algn="ctr" fontAlgn="t"/>
                      <a:r>
                        <a:rPr lang="en-US" sz="1100" b="1" i="0" u="none" strike="noStrike" dirty="0">
                          <a:solidFill>
                            <a:srgbClr val="000000"/>
                          </a:solidFill>
                          <a:effectLst/>
                          <a:latin typeface="Calibri" panose="020F0502020204030204" pitchFamily="34" charset="0"/>
                        </a:rPr>
                        <a:t>($/MWh)</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RRS</a:t>
                      </a:r>
                    </a:p>
                    <a:p>
                      <a:pPr algn="ctr" fontAlgn="t"/>
                      <a:r>
                        <a:rPr lang="en-US" sz="1100" b="1" i="0" u="none" strike="noStrike" dirty="0">
                          <a:solidFill>
                            <a:srgbClr val="000000"/>
                          </a:solidFill>
                          <a:effectLst/>
                          <a:latin typeface="Calibri" panose="020F0502020204030204" pitchFamily="34" charset="0"/>
                        </a:rPr>
                        <a:t>Max Price</a:t>
                      </a:r>
                    </a:p>
                    <a:p>
                      <a:pPr algn="ctr" fontAlgn="t"/>
                      <a:r>
                        <a:rPr lang="en-US" sz="1100" b="1" i="0" u="none" strike="noStrike" dirty="0">
                          <a:solidFill>
                            <a:srgbClr val="000000"/>
                          </a:solidFill>
                          <a:effectLst/>
                          <a:latin typeface="Calibri" panose="020F0502020204030204" pitchFamily="34" charset="0"/>
                        </a:rPr>
                        <a:t>($/MWh)</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ECRS</a:t>
                      </a:r>
                    </a:p>
                    <a:p>
                      <a:pPr algn="ctr" fontAlgn="t"/>
                      <a:r>
                        <a:rPr lang="en-US" sz="1100" b="1" i="0" u="none" strike="noStrike" dirty="0">
                          <a:solidFill>
                            <a:srgbClr val="000000"/>
                          </a:solidFill>
                          <a:effectLst/>
                          <a:latin typeface="Calibri" panose="020F0502020204030204" pitchFamily="34" charset="0"/>
                        </a:rPr>
                        <a:t>Max Price</a:t>
                      </a:r>
                    </a:p>
                    <a:p>
                      <a:pPr algn="ctr" fontAlgn="t"/>
                      <a:r>
                        <a:rPr lang="en-US" sz="1100" b="1" i="0" u="none" strike="noStrike" dirty="0">
                          <a:solidFill>
                            <a:srgbClr val="000000"/>
                          </a:solidFill>
                          <a:effectLst/>
                          <a:latin typeface="Calibri" panose="020F0502020204030204" pitchFamily="34" charset="0"/>
                        </a:rPr>
                        <a:t>($/MWh)</a:t>
                      </a:r>
                    </a:p>
                  </a:txBody>
                  <a:tcPr marL="7620" marR="7620" marT="7620" marB="0"/>
                </a:tc>
                <a:tc>
                  <a:txBody>
                    <a:bodyPr/>
                    <a:lstStyle/>
                    <a:p>
                      <a:pPr algn="ctr" fontAlgn="t"/>
                      <a:r>
                        <a:rPr lang="en-US" sz="1100" b="1" i="0" u="none" strike="noStrike" dirty="0">
                          <a:solidFill>
                            <a:srgbClr val="000000"/>
                          </a:solidFill>
                          <a:effectLst/>
                          <a:latin typeface="Calibri" panose="020F0502020204030204" pitchFamily="34" charset="0"/>
                        </a:rPr>
                        <a:t>NSPIN</a:t>
                      </a:r>
                    </a:p>
                    <a:p>
                      <a:pPr algn="ctr" fontAlgn="t"/>
                      <a:r>
                        <a:rPr lang="en-US" sz="1100" b="1" i="0" u="none" strike="noStrike" dirty="0">
                          <a:solidFill>
                            <a:srgbClr val="000000"/>
                          </a:solidFill>
                          <a:effectLst/>
                          <a:latin typeface="Calibri" panose="020F0502020204030204" pitchFamily="34" charset="0"/>
                        </a:rPr>
                        <a:t>Max Price</a:t>
                      </a:r>
                    </a:p>
                    <a:p>
                      <a:pPr algn="ctr" fontAlgn="t"/>
                      <a:r>
                        <a:rPr lang="en-US" sz="1100" b="1" i="0" u="none" strike="noStrike" dirty="0">
                          <a:solidFill>
                            <a:srgbClr val="000000"/>
                          </a:solidFill>
                          <a:effectLst/>
                          <a:latin typeface="Calibri" panose="020F0502020204030204" pitchFamily="34" charset="0"/>
                        </a:rPr>
                        <a:t>($/MWh)</a:t>
                      </a:r>
                    </a:p>
                  </a:txBody>
                  <a:tcPr marL="7620" marR="7620" marT="7620" marB="0"/>
                </a:tc>
                <a:extLst>
                  <a:ext uri="{0D108BD9-81ED-4DB2-BD59-A6C34878D82A}">
                    <a16:rowId xmlns:a16="http://schemas.microsoft.com/office/drawing/2014/main" val="3860761948"/>
                  </a:ext>
                </a:extLst>
              </a:tr>
              <a:tr h="0">
                <a:tc>
                  <a:txBody>
                    <a:bodyPr/>
                    <a:lstStyle/>
                    <a:p>
                      <a:pPr algn="ctr" fontAlgn="b"/>
                      <a:r>
                        <a:rPr lang="en-US" sz="1100" b="0" i="0" u="none" strike="noStrike" dirty="0">
                          <a:solidFill>
                            <a:srgbClr val="000000"/>
                          </a:solidFill>
                          <a:effectLst/>
                          <a:latin typeface="Calibri" panose="020F0502020204030204" pitchFamily="34" charset="0"/>
                        </a:rPr>
                        <a:t>Min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220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2529</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1226</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1651</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5626</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2032</a:t>
                      </a:r>
                    </a:p>
                  </a:txBody>
                  <a:tcPr marL="9525" marR="9525" marT="9525" marB="0" anchor="b"/>
                </a:tc>
                <a:extLst>
                  <a:ext uri="{0D108BD9-81ED-4DB2-BD59-A6C34878D82A}">
                    <a16:rowId xmlns:a16="http://schemas.microsoft.com/office/drawing/2014/main" val="4226389725"/>
                  </a:ext>
                </a:extLst>
              </a:tr>
              <a:tr h="0">
                <a:tc>
                  <a:txBody>
                    <a:bodyPr/>
                    <a:lstStyle/>
                    <a:p>
                      <a:pPr algn="ctr" fontAlgn="b"/>
                      <a:r>
                        <a:rPr lang="en-US" sz="1100" b="0" i="0" u="none" strike="noStrike">
                          <a:solidFill>
                            <a:srgbClr val="000000"/>
                          </a:solidFill>
                          <a:effectLst/>
                          <a:latin typeface="Calibri" panose="020F0502020204030204" pitchFamily="34" charset="0"/>
                        </a:rPr>
                        <a:t>25%</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134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2491</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1673</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2475</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6773</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1540</a:t>
                      </a:r>
                    </a:p>
                  </a:txBody>
                  <a:tcPr marL="9525" marR="9525" marT="9525" marB="0" anchor="b"/>
                </a:tc>
                <a:extLst>
                  <a:ext uri="{0D108BD9-81ED-4DB2-BD59-A6C34878D82A}">
                    <a16:rowId xmlns:a16="http://schemas.microsoft.com/office/drawing/2014/main" val="837920511"/>
                  </a:ext>
                </a:extLst>
              </a:tr>
              <a:tr h="0">
                <a:tc>
                  <a:txBody>
                    <a:bodyPr/>
                    <a:lstStyle/>
                    <a:p>
                      <a:pPr algn="ctr" fontAlgn="b"/>
                      <a:r>
                        <a:rPr lang="en-US" sz="1100" b="0" i="0" u="none" strike="noStrike">
                          <a:solidFill>
                            <a:srgbClr val="000000"/>
                          </a:solidFill>
                          <a:effectLst/>
                          <a:latin typeface="Calibri" panose="020F0502020204030204" pitchFamily="34" charset="0"/>
                        </a:rPr>
                        <a:t>Mean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17</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484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2300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2853</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1926</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7563</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265</a:t>
                      </a:r>
                    </a:p>
                  </a:txBody>
                  <a:tcPr marL="9525" marR="9525" marT="9525" marB="0" anchor="b"/>
                </a:tc>
                <a:extLst>
                  <a:ext uri="{0D108BD9-81ED-4DB2-BD59-A6C34878D82A}">
                    <a16:rowId xmlns:a16="http://schemas.microsoft.com/office/drawing/2014/main" val="123483276"/>
                  </a:ext>
                </a:extLst>
              </a:tr>
              <a:tr h="0">
                <a:tc>
                  <a:txBody>
                    <a:bodyPr/>
                    <a:lstStyle/>
                    <a:p>
                      <a:pPr algn="ctr" fontAlgn="b"/>
                      <a:r>
                        <a:rPr lang="en-US" sz="1100" b="0" i="0" u="none" strike="noStrike">
                          <a:solidFill>
                            <a:srgbClr val="000000"/>
                          </a:solidFill>
                          <a:effectLst/>
                          <a:latin typeface="Calibri" panose="020F0502020204030204" pitchFamily="34" charset="0"/>
                        </a:rPr>
                        <a:t>Median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19</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884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2606</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1748</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2403</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7641</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2805</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a:t>
                      </a:r>
                    </a:p>
                  </a:txBody>
                  <a:tcPr marL="9525" marR="9525" marT="9525" marB="0" anchor="b"/>
                </a:tc>
                <a:extLst>
                  <a:ext uri="{0D108BD9-81ED-4DB2-BD59-A6C34878D82A}">
                    <a16:rowId xmlns:a16="http://schemas.microsoft.com/office/drawing/2014/main" val="3633470811"/>
                  </a:ext>
                </a:extLst>
              </a:tr>
              <a:tr h="0">
                <a:tc>
                  <a:txBody>
                    <a:bodyPr/>
                    <a:lstStyle/>
                    <a:p>
                      <a:pPr algn="ctr" fontAlgn="b"/>
                      <a:r>
                        <a:rPr lang="en-US" sz="1100" b="0" i="0" u="none" strike="noStrike">
                          <a:solidFill>
                            <a:srgbClr val="000000"/>
                          </a:solidFill>
                          <a:effectLst/>
                          <a:latin typeface="Calibri" panose="020F0502020204030204" pitchFamily="34" charset="0"/>
                        </a:rPr>
                        <a:t>75%</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301</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2916</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1443</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3564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8224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3217</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1058</a:t>
                      </a:r>
                    </a:p>
                  </a:txBody>
                  <a:tcPr marL="9525" marR="9525" marT="9525" marB="0" anchor="b"/>
                </a:tc>
                <a:extLst>
                  <a:ext uri="{0D108BD9-81ED-4DB2-BD59-A6C34878D82A}">
                    <a16:rowId xmlns:a16="http://schemas.microsoft.com/office/drawing/2014/main" val="1405144097"/>
                  </a:ext>
                </a:extLst>
              </a:tr>
              <a:tr h="0">
                <a:tc>
                  <a:txBody>
                    <a:bodyPr/>
                    <a:lstStyle/>
                    <a:p>
                      <a:pPr algn="ctr" fontAlgn="b"/>
                      <a:r>
                        <a:rPr lang="en-US" sz="1100" b="0" i="0" u="none" strike="noStrike">
                          <a:solidFill>
                            <a:srgbClr val="000000"/>
                          </a:solidFill>
                          <a:effectLst/>
                          <a:latin typeface="Calibri" panose="020F0502020204030204" pitchFamily="34" charset="0"/>
                        </a:rPr>
                        <a:t>Max</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564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2560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2514</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4482</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10120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5000</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3349</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265</a:t>
                      </a:r>
                    </a:p>
                  </a:txBody>
                  <a:tcPr marL="9525" marR="9525" marT="9525" marB="0" anchor="b"/>
                </a:tc>
                <a:extLst>
                  <a:ext uri="{0D108BD9-81ED-4DB2-BD59-A6C34878D82A}">
                    <a16:rowId xmlns:a16="http://schemas.microsoft.com/office/drawing/2014/main" val="3808024064"/>
                  </a:ext>
                </a:extLst>
              </a:tr>
            </a:tbl>
          </a:graphicData>
        </a:graphic>
      </p:graphicFrame>
      <p:pic>
        <p:nvPicPr>
          <p:cNvPr id="6" name="Picture 5" descr="Chart, bar chart&#10;&#10;Description automatically generated">
            <a:extLst>
              <a:ext uri="{FF2B5EF4-FFF2-40B4-BE49-F238E27FC236}">
                <a16:creationId xmlns:a16="http://schemas.microsoft.com/office/drawing/2014/main" id="{EA2E12F6-AAE3-8D11-9174-C4E9BE35E1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174" y="3231317"/>
            <a:ext cx="7325652" cy="2932705"/>
          </a:xfrm>
          <a:prstGeom prst="rect">
            <a:avLst/>
          </a:prstGeom>
        </p:spPr>
      </p:pic>
      <p:sp>
        <p:nvSpPr>
          <p:cNvPr id="3" name="TextBox 2">
            <a:extLst>
              <a:ext uri="{FF2B5EF4-FFF2-40B4-BE49-F238E27FC236}">
                <a16:creationId xmlns:a16="http://schemas.microsoft.com/office/drawing/2014/main" id="{C753E4F0-D749-9442-723B-9A80A014DD56}"/>
              </a:ext>
            </a:extLst>
          </p:cNvPr>
          <p:cNvSpPr txBox="1"/>
          <p:nvPr/>
        </p:nvSpPr>
        <p:spPr>
          <a:xfrm>
            <a:off x="1135156" y="6040911"/>
            <a:ext cx="7178488" cy="246221"/>
          </a:xfrm>
          <a:prstGeom prst="rect">
            <a:avLst/>
          </a:prstGeom>
          <a:noFill/>
        </p:spPr>
        <p:txBody>
          <a:bodyPr wrap="square" rtlCol="0">
            <a:spAutoFit/>
          </a:bodyPr>
          <a:lstStyle/>
          <a:p>
            <a:pPr algn="ctr"/>
            <a:r>
              <a:rPr lang="en-US" sz="1000" dirty="0"/>
              <a:t>If REGUP and RRS are not shown in the graph above, it means their price is at $5000/MWh for the full range of their ASDC</a:t>
            </a:r>
          </a:p>
        </p:txBody>
      </p:sp>
    </p:spTree>
    <p:extLst>
      <p:ext uri="{BB962C8B-B14F-4D97-AF65-F5344CB8AC3E}">
        <p14:creationId xmlns:p14="http://schemas.microsoft.com/office/powerpoint/2010/main" val="108405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18318"/>
          </a:xfrm>
        </p:spPr>
        <p:txBody>
          <a:bodyPr/>
          <a:lstStyle/>
          <a:p>
            <a:r>
              <a:rPr lang="en-US" dirty="0"/>
              <a:t>Appendix</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3814333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18318"/>
          </a:xfrm>
        </p:spPr>
        <p:txBody>
          <a:bodyPr/>
          <a:lstStyle/>
          <a:p>
            <a:r>
              <a:rPr lang="en-US" dirty="0"/>
              <a:t>Appendix – ASDC, all cases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15</a:t>
            </a:fld>
            <a:endParaRPr lang="en-US">
              <a:solidFill>
                <a:prstClr val="black">
                  <a:tint val="75000"/>
                </a:prstClr>
              </a:solidFill>
            </a:endParaRPr>
          </a:p>
        </p:txBody>
      </p:sp>
      <p:pic>
        <p:nvPicPr>
          <p:cNvPr id="5" name="Picture 4" descr="Chart, bar chart&#10;&#10;Description automatically generated">
            <a:extLst>
              <a:ext uri="{FF2B5EF4-FFF2-40B4-BE49-F238E27FC236}">
                <a16:creationId xmlns:a16="http://schemas.microsoft.com/office/drawing/2014/main" id="{33B439C8-26A6-124B-2967-56CF478E45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4400" y="2506662"/>
            <a:ext cx="3581400" cy="1790700"/>
          </a:xfrm>
          <a:prstGeom prst="rect">
            <a:avLst/>
          </a:prstGeom>
        </p:spPr>
      </p:pic>
      <p:pic>
        <p:nvPicPr>
          <p:cNvPr id="7" name="Picture 6" descr="Chart, histogram&#10;&#10;Description automatically generated">
            <a:extLst>
              <a:ext uri="{FF2B5EF4-FFF2-40B4-BE49-F238E27FC236}">
                <a16:creationId xmlns:a16="http://schemas.microsoft.com/office/drawing/2014/main" id="{5B86A92E-6990-A0D4-459D-FBE83492E8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4343400"/>
            <a:ext cx="3581400" cy="1790700"/>
          </a:xfrm>
          <a:prstGeom prst="rect">
            <a:avLst/>
          </a:prstGeom>
        </p:spPr>
      </p:pic>
      <p:pic>
        <p:nvPicPr>
          <p:cNvPr id="9" name="Picture 8" descr="Chart, bar chart&#10;&#10;Description automatically generated">
            <a:extLst>
              <a:ext uri="{FF2B5EF4-FFF2-40B4-BE49-F238E27FC236}">
                <a16:creationId xmlns:a16="http://schemas.microsoft.com/office/drawing/2014/main" id="{152C5CFB-52A3-7D35-33FA-778CBAEC6A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24400" y="4343400"/>
            <a:ext cx="3581400" cy="1790700"/>
          </a:xfrm>
          <a:prstGeom prst="rect">
            <a:avLst/>
          </a:prstGeom>
        </p:spPr>
      </p:pic>
      <p:pic>
        <p:nvPicPr>
          <p:cNvPr id="11" name="Picture 10" descr="Chart, histogram&#10;&#10;Description automatically generated">
            <a:extLst>
              <a:ext uri="{FF2B5EF4-FFF2-40B4-BE49-F238E27FC236}">
                <a16:creationId xmlns:a16="http://schemas.microsoft.com/office/drawing/2014/main" id="{49FA1DAD-5D50-96A4-7969-FB8CBF909CC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4400" y="765649"/>
            <a:ext cx="3581400" cy="1790700"/>
          </a:xfrm>
          <a:prstGeom prst="rect">
            <a:avLst/>
          </a:prstGeom>
        </p:spPr>
      </p:pic>
      <p:pic>
        <p:nvPicPr>
          <p:cNvPr id="13" name="Picture 12" descr="Chart, bar chart, histogram&#10;&#10;Description automatically generated">
            <a:extLst>
              <a:ext uri="{FF2B5EF4-FFF2-40B4-BE49-F238E27FC236}">
                <a16:creationId xmlns:a16="http://schemas.microsoft.com/office/drawing/2014/main" id="{F093D557-AF28-E2AB-E9D4-8FF66ACBAF6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8200" y="762000"/>
            <a:ext cx="3581400" cy="1790700"/>
          </a:xfrm>
          <a:prstGeom prst="rect">
            <a:avLst/>
          </a:prstGeom>
        </p:spPr>
      </p:pic>
      <p:pic>
        <p:nvPicPr>
          <p:cNvPr id="15" name="Picture 14" descr="Chart, bar chart&#10;&#10;Description automatically generated">
            <a:extLst>
              <a:ext uri="{FF2B5EF4-FFF2-40B4-BE49-F238E27FC236}">
                <a16:creationId xmlns:a16="http://schemas.microsoft.com/office/drawing/2014/main" id="{0CA42A3A-6DAF-8AF5-69CB-F5D1F49BE1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8200" y="2552700"/>
            <a:ext cx="3581400" cy="1790700"/>
          </a:xfrm>
          <a:prstGeom prst="rect">
            <a:avLst/>
          </a:prstGeom>
        </p:spPr>
      </p:pic>
    </p:spTree>
    <p:extLst>
      <p:ext uri="{BB962C8B-B14F-4D97-AF65-F5344CB8AC3E}">
        <p14:creationId xmlns:p14="http://schemas.microsoft.com/office/powerpoint/2010/main" val="209952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304800" y="990600"/>
            <a:ext cx="8534400" cy="5334000"/>
          </a:xfrm>
        </p:spPr>
        <p:txBody>
          <a:bodyPr/>
          <a:lstStyle/>
          <a:p>
            <a:pPr>
              <a:spcBef>
                <a:spcPts val="600"/>
              </a:spcBef>
              <a:spcAft>
                <a:spcPts val="600"/>
              </a:spcAft>
              <a:buFont typeface="Arial" panose="020B0604020202020204" pitchFamily="34" charset="0"/>
              <a:buChar char="•"/>
            </a:pPr>
            <a:r>
              <a:rPr lang="en-US" sz="2000" dirty="0">
                <a:latin typeface="+mj-lt"/>
              </a:rPr>
              <a:t>One of the key issues for discussion at t</a:t>
            </a:r>
            <a:r>
              <a:rPr lang="en-US" sz="2000" b="0" i="0" u="none" strike="noStrike" dirty="0">
                <a:effectLst/>
                <a:latin typeface="+mj-lt"/>
              </a:rPr>
              <a:t>he RTC+B Task </a:t>
            </a:r>
            <a:r>
              <a:rPr lang="en-US" sz="2000" b="0" i="0" u="none" strike="noStrike">
                <a:effectLst/>
                <a:latin typeface="+mj-lt"/>
              </a:rPr>
              <a:t>Force </a:t>
            </a:r>
            <a:r>
              <a:rPr lang="en-US" sz="2000">
                <a:latin typeface="+mj-lt"/>
              </a:rPr>
              <a:t>is </a:t>
            </a:r>
            <a:r>
              <a:rPr lang="en-US" sz="2000" dirty="0">
                <a:latin typeface="+mj-lt"/>
              </a:rPr>
              <a:t>a</a:t>
            </a:r>
            <a:r>
              <a:rPr lang="en-US" sz="2000" b="0" i="0" u="none" strike="noStrike" dirty="0">
                <a:effectLst/>
                <a:latin typeface="+mj-lt"/>
              </a:rPr>
              <a:t> “Review of the AS Demand Curves in the context of current policy”.</a:t>
            </a:r>
          </a:p>
          <a:p>
            <a:pPr>
              <a:spcBef>
                <a:spcPts val="600"/>
              </a:spcBef>
              <a:spcAft>
                <a:spcPts val="600"/>
              </a:spcAft>
              <a:buFont typeface="Arial" panose="020B0604020202020204" pitchFamily="34" charset="0"/>
              <a:buChar char="•"/>
            </a:pPr>
            <a:r>
              <a:rPr lang="en-US" sz="2000" dirty="0">
                <a:latin typeface="+mj-lt"/>
              </a:rPr>
              <a:t>Purpose of this presentation:</a:t>
            </a:r>
          </a:p>
          <a:p>
            <a:pPr lvl="1">
              <a:spcBef>
                <a:spcPts val="600"/>
              </a:spcBef>
              <a:spcAft>
                <a:spcPts val="600"/>
              </a:spcAft>
              <a:buFont typeface="Arial" panose="020B0604020202020204" pitchFamily="34" charset="0"/>
              <a:buChar char="•"/>
            </a:pPr>
            <a:r>
              <a:rPr lang="en-US" sz="2000" dirty="0">
                <a:latin typeface="+mj-lt"/>
              </a:rPr>
              <a:t>Review of AS Demand Curve concept under RTC</a:t>
            </a:r>
          </a:p>
          <a:p>
            <a:pPr lvl="1">
              <a:spcBef>
                <a:spcPts val="600"/>
              </a:spcBef>
              <a:spcAft>
                <a:spcPts val="600"/>
              </a:spcAft>
              <a:buFont typeface="Arial" panose="020B0604020202020204" pitchFamily="34" charset="0"/>
              <a:buChar char="•"/>
            </a:pPr>
            <a:r>
              <a:rPr lang="en-US" sz="2000" dirty="0">
                <a:latin typeface="+mj-lt"/>
              </a:rPr>
              <a:t>Explanation of approach and methodology</a:t>
            </a:r>
          </a:p>
          <a:p>
            <a:pPr lvl="1">
              <a:spcBef>
                <a:spcPts val="600"/>
              </a:spcBef>
              <a:spcAft>
                <a:spcPts val="600"/>
              </a:spcAft>
              <a:buFont typeface="Arial" panose="020B0604020202020204" pitchFamily="34" charset="0"/>
              <a:buChar char="•"/>
            </a:pPr>
            <a:r>
              <a:rPr lang="en-US" sz="2000" dirty="0">
                <a:latin typeface="+mj-lt"/>
              </a:rPr>
              <a:t>Illustration of results</a:t>
            </a:r>
          </a:p>
          <a:p>
            <a:pPr lvl="1">
              <a:buFont typeface="Arial" panose="020B0604020202020204" pitchFamily="34" charset="0"/>
              <a:buChar char="•"/>
            </a:pPr>
            <a:endParaRPr lang="en-US" sz="26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463965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192741" y="1063054"/>
            <a:ext cx="8610600" cy="703478"/>
          </a:xfrm>
          <a:ln>
            <a:solidFill>
              <a:schemeClr val="accent1"/>
            </a:solidFill>
          </a:ln>
        </p:spPr>
        <p:txBody>
          <a:bodyPr/>
          <a:lstStyle/>
          <a:p>
            <a:pPr marL="0" indent="0" algn="ctr">
              <a:buNone/>
            </a:pPr>
            <a:r>
              <a:rPr lang="en-US" dirty="0"/>
              <a:t>Under RTC, the ORDC will not be used. Instead, scarcity pricing and the value of reserves are set by AS Demand Curves (ASDCs)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graphicFrame>
        <p:nvGraphicFramePr>
          <p:cNvPr id="6" name="Chart 5">
            <a:extLst>
              <a:ext uri="{FF2B5EF4-FFF2-40B4-BE49-F238E27FC236}">
                <a16:creationId xmlns:a16="http://schemas.microsoft.com/office/drawing/2014/main" id="{0D2AF1D7-DB67-919F-2AB2-4E0DCB0F2F4B}"/>
              </a:ext>
            </a:extLst>
          </p:cNvPr>
          <p:cNvGraphicFramePr>
            <a:graphicFrameLocks/>
          </p:cNvGraphicFramePr>
          <p:nvPr>
            <p:extLst>
              <p:ext uri="{D42A27DB-BD31-4B8C-83A1-F6EECF244321}">
                <p14:modId xmlns:p14="http://schemas.microsoft.com/office/powerpoint/2010/main" val="408948457"/>
              </p:ext>
            </p:extLst>
          </p:nvPr>
        </p:nvGraphicFramePr>
        <p:xfrm>
          <a:off x="381001" y="2521728"/>
          <a:ext cx="3871452" cy="343126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19DA5774-152A-8458-1A76-AE8E55294C9B}"/>
              </a:ext>
            </a:extLst>
          </p:cNvPr>
          <p:cNvSpPr txBox="1"/>
          <p:nvPr/>
        </p:nvSpPr>
        <p:spPr>
          <a:xfrm>
            <a:off x="843116" y="1881721"/>
            <a:ext cx="3271684" cy="707886"/>
          </a:xfrm>
          <a:prstGeom prst="rect">
            <a:avLst/>
          </a:prstGeom>
          <a:noFill/>
        </p:spPr>
        <p:txBody>
          <a:bodyPr wrap="square" rtlCol="0">
            <a:spAutoFit/>
          </a:bodyPr>
          <a:lstStyle/>
          <a:p>
            <a:pPr algn="ctr"/>
            <a:r>
              <a:rPr lang="en-US" sz="2000" dirty="0"/>
              <a:t>Sufficient remaining capacity and offers</a:t>
            </a:r>
          </a:p>
        </p:txBody>
      </p:sp>
      <p:sp>
        <p:nvSpPr>
          <p:cNvPr id="8" name="TextBox 7">
            <a:extLst>
              <a:ext uri="{FF2B5EF4-FFF2-40B4-BE49-F238E27FC236}">
                <a16:creationId xmlns:a16="http://schemas.microsoft.com/office/drawing/2014/main" id="{BFF5D0A2-B436-F04E-45DC-B1CE9EB99562}"/>
              </a:ext>
            </a:extLst>
          </p:cNvPr>
          <p:cNvSpPr txBox="1"/>
          <p:nvPr/>
        </p:nvSpPr>
        <p:spPr>
          <a:xfrm>
            <a:off x="5062383" y="1881721"/>
            <a:ext cx="3419169" cy="707886"/>
          </a:xfrm>
          <a:prstGeom prst="rect">
            <a:avLst/>
          </a:prstGeom>
          <a:noFill/>
        </p:spPr>
        <p:txBody>
          <a:bodyPr wrap="square" rtlCol="0">
            <a:spAutoFit/>
          </a:bodyPr>
          <a:lstStyle/>
          <a:p>
            <a:pPr algn="ctr"/>
            <a:r>
              <a:rPr lang="en-US" sz="2000" dirty="0"/>
              <a:t>Insufficient remaining capacity or offers</a:t>
            </a:r>
          </a:p>
        </p:txBody>
      </p:sp>
      <p:graphicFrame>
        <p:nvGraphicFramePr>
          <p:cNvPr id="9" name="Chart 8">
            <a:extLst>
              <a:ext uri="{FF2B5EF4-FFF2-40B4-BE49-F238E27FC236}">
                <a16:creationId xmlns:a16="http://schemas.microsoft.com/office/drawing/2014/main" id="{53D05AAE-72C1-C5E8-0E52-C71CF5B99A52}"/>
              </a:ext>
            </a:extLst>
          </p:cNvPr>
          <p:cNvGraphicFramePr>
            <a:graphicFrameLocks/>
          </p:cNvGraphicFramePr>
          <p:nvPr>
            <p:extLst>
              <p:ext uri="{D42A27DB-BD31-4B8C-83A1-F6EECF244321}">
                <p14:modId xmlns:p14="http://schemas.microsoft.com/office/powerpoint/2010/main" val="4233176130"/>
              </p:ext>
            </p:extLst>
          </p:nvPr>
        </p:nvGraphicFramePr>
        <p:xfrm>
          <a:off x="4610100" y="2521728"/>
          <a:ext cx="3871452" cy="3431269"/>
        </p:xfrm>
        <a:graphic>
          <a:graphicData uri="http://schemas.openxmlformats.org/drawingml/2006/chart">
            <c:chart xmlns:c="http://schemas.openxmlformats.org/drawingml/2006/chart" xmlns:r="http://schemas.openxmlformats.org/officeDocument/2006/relationships" r:id="rId3"/>
          </a:graphicData>
        </a:graphic>
      </p:graphicFrame>
      <p:sp>
        <p:nvSpPr>
          <p:cNvPr id="10" name="Oval 9">
            <a:extLst>
              <a:ext uri="{FF2B5EF4-FFF2-40B4-BE49-F238E27FC236}">
                <a16:creationId xmlns:a16="http://schemas.microsoft.com/office/drawing/2014/main" id="{4374D49C-6D64-FD75-56DD-EDEAD8A8C218}"/>
              </a:ext>
            </a:extLst>
          </p:cNvPr>
          <p:cNvSpPr>
            <a:spLocks noChangeAspect="1"/>
          </p:cNvSpPr>
          <p:nvPr/>
        </p:nvSpPr>
        <p:spPr>
          <a:xfrm>
            <a:off x="2399000" y="4696198"/>
            <a:ext cx="137160" cy="13716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FE463D9-6C49-A2A1-169C-B491A0DBA60D}"/>
              </a:ext>
            </a:extLst>
          </p:cNvPr>
          <p:cNvSpPr>
            <a:spLocks noChangeAspect="1"/>
          </p:cNvSpPr>
          <p:nvPr/>
        </p:nvSpPr>
        <p:spPr>
          <a:xfrm>
            <a:off x="6459828" y="4035827"/>
            <a:ext cx="137160" cy="13716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487C67E9-DF49-FA01-53EF-BC38A77B1D41}"/>
              </a:ext>
            </a:extLst>
          </p:cNvPr>
          <p:cNvCxnSpPr>
            <a:stCxn id="11" idx="2"/>
          </p:cNvCxnSpPr>
          <p:nvPr/>
        </p:nvCxnSpPr>
        <p:spPr>
          <a:xfrm flipH="1" flipV="1">
            <a:off x="4186085" y="4099999"/>
            <a:ext cx="2273743" cy="4408"/>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11435CD-4211-A95F-94AE-D27C770B6F93}"/>
              </a:ext>
            </a:extLst>
          </p:cNvPr>
          <p:cNvSpPr txBox="1"/>
          <p:nvPr/>
        </p:nvSpPr>
        <p:spPr>
          <a:xfrm>
            <a:off x="3352799" y="5715000"/>
            <a:ext cx="2514600" cy="646331"/>
          </a:xfrm>
          <a:prstGeom prst="rect">
            <a:avLst/>
          </a:prstGeom>
          <a:noFill/>
        </p:spPr>
        <p:txBody>
          <a:bodyPr wrap="square" rtlCol="0">
            <a:spAutoFit/>
          </a:bodyPr>
          <a:lstStyle/>
          <a:p>
            <a:pPr algn="ctr"/>
            <a:r>
              <a:rPr lang="en-US" dirty="0"/>
              <a:t>Value of the AS product in shortage </a:t>
            </a:r>
          </a:p>
        </p:txBody>
      </p:sp>
      <p:cxnSp>
        <p:nvCxnSpPr>
          <p:cNvPr id="14" name="Straight Arrow Connector 13">
            <a:extLst>
              <a:ext uri="{FF2B5EF4-FFF2-40B4-BE49-F238E27FC236}">
                <a16:creationId xmlns:a16="http://schemas.microsoft.com/office/drawing/2014/main" id="{097D7F2F-F5EF-7E41-F0A6-E443181C380F}"/>
              </a:ext>
            </a:extLst>
          </p:cNvPr>
          <p:cNvCxnSpPr>
            <a:cxnSpLocks/>
            <a:stCxn id="13" idx="0"/>
          </p:cNvCxnSpPr>
          <p:nvPr/>
        </p:nvCxnSpPr>
        <p:spPr>
          <a:xfrm flipV="1">
            <a:off x="4610099" y="4099999"/>
            <a:ext cx="1" cy="16150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13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35255"/>
          </a:xfrm>
        </p:spPr>
        <p:txBody>
          <a:bodyPr/>
          <a:lstStyle/>
          <a:p>
            <a:r>
              <a:rPr lang="en-US" dirty="0">
                <a:ea typeface="Verdana" panose="020B0604030504040204" pitchFamily="34" charset="0"/>
              </a:rPr>
              <a:t>Overview</a:t>
            </a:r>
            <a:br>
              <a:rPr lang="en-US" dirty="0">
                <a:ea typeface="Verdana" panose="020B0604030504040204" pitchFamily="34" charset="0"/>
              </a:rPr>
            </a:br>
            <a:endParaRPr lang="en-US" dirty="0">
              <a:ea typeface="Verdana" panose="020B060403050404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377341479"/>
              </p:ext>
            </p:extLst>
          </p:nvPr>
        </p:nvGraphicFramePr>
        <p:xfrm>
          <a:off x="152400" y="1262822"/>
          <a:ext cx="3810000" cy="2286000"/>
        </p:xfrm>
        <a:graphic>
          <a:graphicData uri="http://schemas.openxmlformats.org/drawingml/2006/chart">
            <c:chart xmlns:c="http://schemas.openxmlformats.org/drawingml/2006/chart" xmlns:r="http://schemas.openxmlformats.org/officeDocument/2006/relationships" r:id="rId2"/>
          </a:graphicData>
        </a:graphic>
      </p:graphicFrame>
      <p:sp>
        <p:nvSpPr>
          <p:cNvPr id="12" name="Right Arrow 11"/>
          <p:cNvSpPr/>
          <p:nvPr/>
        </p:nvSpPr>
        <p:spPr>
          <a:xfrm>
            <a:off x="3962400" y="2101022"/>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ight Arrow 12"/>
          <p:cNvSpPr/>
          <p:nvPr/>
        </p:nvSpPr>
        <p:spPr>
          <a:xfrm rot="10800000">
            <a:off x="4000500" y="4747336"/>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5" name="Chart 14"/>
          <p:cNvGraphicFramePr>
            <a:graphicFrameLocks/>
          </p:cNvGraphicFramePr>
          <p:nvPr>
            <p:extLst>
              <p:ext uri="{D42A27DB-BD31-4B8C-83A1-F6EECF244321}">
                <p14:modId xmlns:p14="http://schemas.microsoft.com/office/powerpoint/2010/main" val="3308796724"/>
              </p:ext>
            </p:extLst>
          </p:nvPr>
        </p:nvGraphicFramePr>
        <p:xfrm>
          <a:off x="152401" y="1186622"/>
          <a:ext cx="3809999" cy="23890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1955645496"/>
              </p:ext>
            </p:extLst>
          </p:nvPr>
        </p:nvGraphicFramePr>
        <p:xfrm>
          <a:off x="5029198" y="1262822"/>
          <a:ext cx="3886201" cy="22859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a:graphicFrameLocks/>
          </p:cNvGraphicFramePr>
          <p:nvPr>
            <p:extLst>
              <p:ext uri="{D42A27DB-BD31-4B8C-83A1-F6EECF244321}">
                <p14:modId xmlns:p14="http://schemas.microsoft.com/office/powerpoint/2010/main" val="1271248532"/>
              </p:ext>
            </p:extLst>
          </p:nvPr>
        </p:nvGraphicFramePr>
        <p:xfrm>
          <a:off x="5034982" y="3657600"/>
          <a:ext cx="3880417" cy="2545385"/>
        </p:xfrm>
        <a:graphic>
          <a:graphicData uri="http://schemas.openxmlformats.org/drawingml/2006/chart">
            <c:chart xmlns:c="http://schemas.openxmlformats.org/drawingml/2006/chart" xmlns:r="http://schemas.openxmlformats.org/officeDocument/2006/relationships" r:id="rId5"/>
          </a:graphicData>
        </a:graphic>
      </p:graphicFrame>
      <p:sp>
        <p:nvSpPr>
          <p:cNvPr id="14" name="Right Arrow 13"/>
          <p:cNvSpPr/>
          <p:nvPr/>
        </p:nvSpPr>
        <p:spPr>
          <a:xfrm rot="5400000">
            <a:off x="6947769" y="3573350"/>
            <a:ext cx="315759" cy="266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8" name="Chart 17"/>
          <p:cNvGraphicFramePr>
            <a:graphicFrameLocks/>
          </p:cNvGraphicFramePr>
          <p:nvPr>
            <p:extLst>
              <p:ext uri="{D42A27DB-BD31-4B8C-83A1-F6EECF244321}">
                <p14:modId xmlns:p14="http://schemas.microsoft.com/office/powerpoint/2010/main" val="1545248733"/>
              </p:ext>
            </p:extLst>
          </p:nvPr>
        </p:nvGraphicFramePr>
        <p:xfrm>
          <a:off x="152399" y="3706699"/>
          <a:ext cx="3804217" cy="2545385"/>
        </p:xfrm>
        <a:graphic>
          <a:graphicData uri="http://schemas.openxmlformats.org/drawingml/2006/chart">
            <c:chart xmlns:c="http://schemas.openxmlformats.org/drawingml/2006/chart" xmlns:r="http://schemas.openxmlformats.org/officeDocument/2006/relationships" r:id="rId6"/>
          </a:graphicData>
        </a:graphic>
      </p:graphicFrame>
      <p:sp>
        <p:nvSpPr>
          <p:cNvPr id="3" name="Content Placeholder 2">
            <a:extLst>
              <a:ext uri="{FF2B5EF4-FFF2-40B4-BE49-F238E27FC236}">
                <a16:creationId xmlns:a16="http://schemas.microsoft.com/office/drawing/2014/main" id="{E8011379-4C25-3E44-7541-6B81E529EC1E}"/>
              </a:ext>
            </a:extLst>
          </p:cNvPr>
          <p:cNvSpPr>
            <a:spLocks noGrp="1"/>
          </p:cNvSpPr>
          <p:nvPr>
            <p:ph idx="1"/>
          </p:nvPr>
        </p:nvSpPr>
        <p:spPr>
          <a:xfrm>
            <a:off x="152399" y="846530"/>
            <a:ext cx="8610600" cy="395633"/>
          </a:xfrm>
          <a:ln>
            <a:solidFill>
              <a:schemeClr val="accent1"/>
            </a:solidFill>
          </a:ln>
        </p:spPr>
        <p:txBody>
          <a:bodyPr/>
          <a:lstStyle/>
          <a:p>
            <a:pPr marL="0" indent="0" algn="ctr">
              <a:buNone/>
            </a:pPr>
            <a:r>
              <a:rPr lang="en-US" dirty="0"/>
              <a:t>ASDCs will be based on the shape and pricing outcomes of the ORDC</a:t>
            </a:r>
          </a:p>
        </p:txBody>
      </p:sp>
    </p:spTree>
    <p:extLst>
      <p:ext uri="{BB962C8B-B14F-4D97-AF65-F5344CB8AC3E}">
        <p14:creationId xmlns:p14="http://schemas.microsoft.com/office/powerpoint/2010/main" val="248744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Key Principles KP1.1</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752600"/>
                <a:ext cx="8534400" cy="4419600"/>
              </a:xfrm>
            </p:spPr>
            <p:txBody>
              <a:bodyPr/>
              <a:lstStyle/>
              <a:p>
                <a:pPr>
                  <a:buFont typeface="+mj-lt"/>
                  <a:buAutoNum type="arabicParenR" startAt="4"/>
                </a:pPr>
                <a:r>
                  <a:rPr lang="en-US" sz="1600" dirty="0">
                    <a:solidFill>
                      <a:schemeClr val="tx2"/>
                    </a:solidFill>
                  </a:rPr>
                  <a:t>To reasonably reflect the current RTM pricing outcomes expected with the ORDC methodology changes being made starting in March, 2020, the following steps will be taken to develop a single aggregate ORDC for disaggregation into individual ASDCs:</a:t>
                </a:r>
              </a:p>
              <a:p>
                <a:pPr marL="857250" lvl="1" indent="-457200">
                  <a:buFont typeface="+mj-lt"/>
                  <a:buAutoNum type="alphaLcParenR"/>
                </a:pPr>
                <a:r>
                  <a:rPr lang="en-US" sz="1400" dirty="0">
                    <a:solidFill>
                      <a:schemeClr val="tx2"/>
                    </a:solidFill>
                  </a:rPr>
                  <a:t>For all Security-Constrained Economic Dispatch (SCED) intervals where the sum of RTOLCAP and RTOFFCAP is less than 10,000MW, use the historical RTOLCAP and RTOFFCAP values to calculate the composite LOLP and composite price with composite price defined as:</a:t>
                </a:r>
              </a:p>
              <a:p>
                <a:pPr marL="0" indent="0">
                  <a:buNone/>
                </a:pPr>
                <a14:m>
                  <m:oMathPara xmlns:m="http://schemas.openxmlformats.org/officeDocument/2006/math">
                    <m:oMathParaPr>
                      <m:jc m:val="centerGroup"/>
                    </m:oMathParaPr>
                    <m:oMath xmlns:m="http://schemas.openxmlformats.org/officeDocument/2006/math">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𝟏</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𝒑𝒏𝒐𝒓𝒎</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𝑹𝑻𝑶𝑳𝑪𝑨𝑷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𝑿</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𝟗𝟐𝟓</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𝟕𝟎𝟕</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𝟏𝟐𝟏𝟑</m:t>
                                  </m:r>
                                </m:e>
                              </m:d>
                            </m:e>
                          </m:d>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𝟏</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𝒑𝒏𝒐𝒓𝒎</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𝑹𝑻𝑶𝑳𝑪𝑨𝑷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𝑹𝑻𝑶𝑭𝑭𝑪𝑨𝑷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𝑿</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𝟗𝟐𝟓</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𝟏𝟐𝟏𝟑</m:t>
                                  </m:r>
                                </m:e>
                              </m:d>
                            </m:e>
                          </m:d>
                        </m:e>
                      </m:d>
                    </m:oMath>
                  </m:oMathPara>
                </a14:m>
                <a:endParaRPr lang="en-US" sz="1400" dirty="0">
                  <a:solidFill>
                    <a:schemeClr val="tx2"/>
                  </a:solidFill>
                </a:endParaRPr>
              </a:p>
              <a:p>
                <a:pPr marL="0" indent="0">
                  <a:buNone/>
                </a:pPr>
                <a14:m>
                  <m:oMathPara xmlns:m="http://schemas.openxmlformats.org/officeDocument/2006/math">
                    <m:oMathParaPr>
                      <m:jc m:val="centerGroup"/>
                    </m:oMathParaPr>
                    <m:oMath xmlns:m="http://schemas.openxmlformats.org/officeDocument/2006/math">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𝑽𝑶𝑳𝑳</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𝒎𝒊𝒏</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𝑺𝒚𝒔𝒕𝒆𝒎</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𝑳𝒂𝒎𝒃𝒅𝒂</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𝟐𝟓𝟎</m:t>
                              </m:r>
                            </m:e>
                          </m:d>
                        </m:e>
                      </m:d>
                    </m:oMath>
                  </m:oMathPara>
                </a14:m>
                <a:endParaRPr lang="en-US" sz="1600" dirty="0">
                  <a:solidFill>
                    <a:schemeClr val="tx2"/>
                  </a:solidFill>
                </a:endParaRPr>
              </a:p>
              <a:p>
                <a:pPr marL="857250" lvl="1" indent="-457200">
                  <a:buFont typeface="+mj-lt"/>
                  <a:buAutoNum type="alphaLcParenR" startAt="2"/>
                </a:pPr>
                <a:r>
                  <a:rPr lang="en-US" sz="1400" dirty="0">
                    <a:solidFill>
                      <a:schemeClr val="tx2"/>
                    </a:solidFill>
                  </a:rPr>
                  <a:t>To account for lower reserve level areas where there are no historical observations, create a single point using the following assumptions:</a:t>
                </a:r>
              </a:p>
              <a:p>
                <a:pPr marL="1257300" lvl="2" indent="-457200">
                  <a:buFont typeface="+mj-lt"/>
                  <a:buAutoNum type="romanLcPeriod"/>
                </a:pPr>
                <a:r>
                  <a:rPr lang="en-US" sz="1400" dirty="0">
                    <a:solidFill>
                      <a:schemeClr val="tx2"/>
                    </a:solidFill>
                  </a:rPr>
                  <a:t>RTOFFCAP = 0, RTOLCAP = 2,000MW</a:t>
                </a:r>
              </a:p>
              <a:p>
                <a:pPr marL="1257300" lvl="2" indent="-457200">
                  <a:buFont typeface="+mj-lt"/>
                  <a:buAutoNum type="romanLcPeriod"/>
                </a:pPr>
                <a:r>
                  <a:rPr lang="en-US" sz="1400" dirty="0">
                    <a:solidFill>
                      <a:schemeClr val="tx2"/>
                    </a:solidFill>
                  </a:rPr>
                  <a:t>Set System Lambda equal to the average of system lambda, with the historical values capped at $250/MWh, during SCED timestamps with less than or equal to 4,000MW of total reserves</a:t>
                </a:r>
              </a:p>
              <a:p>
                <a:pPr marL="857250" lvl="1" indent="-457200">
                  <a:buFont typeface="+mj-lt"/>
                  <a:buAutoNum type="alphaLcParenR" startAt="2"/>
                </a:pPr>
                <a:r>
                  <a:rPr lang="en-US" sz="1400" dirty="0">
                    <a:solidFill>
                      <a:schemeClr val="tx2"/>
                    </a:solidFill>
                  </a:rPr>
                  <a:t>Using the results of (a) and (b) above, use regression methods to fit a curve to the average reserve pricing outcomes for the various MW reserve levels.</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752600"/>
                <a:ext cx="8534400" cy="4419600"/>
              </a:xfrm>
              <a:blipFill>
                <a:blip r:embed="rId2"/>
                <a:stretch>
                  <a:fillRect l="-286" t="-414"/>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6" name="Content Placeholder 2">
            <a:extLst>
              <a:ext uri="{FF2B5EF4-FFF2-40B4-BE49-F238E27FC236}">
                <a16:creationId xmlns:a16="http://schemas.microsoft.com/office/drawing/2014/main" id="{940AA42C-6B1B-457E-D0B0-995FA7183268}"/>
              </a:ext>
            </a:extLst>
          </p:cNvPr>
          <p:cNvSpPr txBox="1">
            <a:spLocks/>
          </p:cNvSpPr>
          <p:nvPr/>
        </p:nvSpPr>
        <p:spPr>
          <a:xfrm>
            <a:off x="228600" y="1001006"/>
            <a:ext cx="8686800" cy="667456"/>
          </a:xfrm>
          <a:prstGeom prst="rect">
            <a:avLst/>
          </a:prstGeom>
          <a:ln>
            <a:solidFill>
              <a:schemeClr val="accent1"/>
            </a:solidFill>
          </a:ln>
        </p:spPr>
        <p:txBody>
          <a:bodyPr/>
          <a:lstStyle>
            <a:lvl1pPr marL="342900" indent="-342900" algn="l" defTabSz="914400" rtl="0" eaLnBrk="1" latinLnBrk="0" hangingPunct="1">
              <a:spcBef>
                <a:spcPct val="20000"/>
              </a:spcBef>
              <a:buFont typeface="+mj-lt"/>
              <a:buAutoNum type="arabicParenR"/>
              <a:defRPr sz="1800" kern="1200">
                <a:solidFill>
                  <a:schemeClr val="tx2"/>
                </a:solidFill>
                <a:latin typeface="+mn-lt"/>
                <a:ea typeface="+mn-ea"/>
                <a:cs typeface="+mn-cs"/>
              </a:defRPr>
            </a:lvl1pPr>
            <a:lvl2pPr marL="800100" indent="-342900" algn="l" defTabSz="914400" rtl="0" eaLnBrk="1" latinLnBrk="0" hangingPunct="1">
              <a:spcBef>
                <a:spcPct val="20000"/>
              </a:spcBef>
              <a:buFont typeface="+mj-lt"/>
              <a:buAutoNum type="alphaLcParenR"/>
              <a:defRPr sz="1600" kern="1200">
                <a:solidFill>
                  <a:schemeClr val="tx2"/>
                </a:solidFill>
                <a:latin typeface="+mn-lt"/>
                <a:ea typeface="+mn-ea"/>
                <a:cs typeface="+mn-cs"/>
              </a:defRPr>
            </a:lvl2pPr>
            <a:lvl3pPr marL="13144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3pPr>
            <a:lvl4pPr marL="17716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4pPr>
            <a:lvl5pPr marL="22288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dirty="0"/>
              <a:t>The RTC Key Principles outline the methodology to calculate ASDCs and how it inherits the ORDC policy in place.</a:t>
            </a:r>
          </a:p>
        </p:txBody>
      </p:sp>
    </p:spTree>
    <p:extLst>
      <p:ext uri="{BB962C8B-B14F-4D97-AF65-F5344CB8AC3E}">
        <p14:creationId xmlns:p14="http://schemas.microsoft.com/office/powerpoint/2010/main" val="3704520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Key Principles KP1.1</a:t>
            </a:r>
          </a:p>
        </p:txBody>
      </p:sp>
      <p:sp>
        <p:nvSpPr>
          <p:cNvPr id="3" name="Content Placeholder 2"/>
          <p:cNvSpPr>
            <a:spLocks noGrp="1"/>
          </p:cNvSpPr>
          <p:nvPr>
            <p:ph idx="1"/>
          </p:nvPr>
        </p:nvSpPr>
        <p:spPr>
          <a:xfrm>
            <a:off x="304800" y="1794356"/>
            <a:ext cx="8534400" cy="3859470"/>
          </a:xfrm>
        </p:spPr>
        <p:txBody>
          <a:bodyPr/>
          <a:lstStyle/>
          <a:p>
            <a:pPr marL="457200" indent="-457200">
              <a:buFont typeface="+mj-lt"/>
              <a:buAutoNum type="arabicParenR" startAt="5"/>
            </a:pPr>
            <a:r>
              <a:rPr lang="en-US" sz="1600" dirty="0"/>
              <a:t>ERCOT will design and implement parameters to represent the disaggregation of ASDCs so that potential future changes in values and distribution will not require system changes.  The following steps will be taken to disaggregate the single aggregate ORDC into individual ASDCs:</a:t>
            </a:r>
          </a:p>
          <a:p>
            <a:pPr marL="800100" lvl="1" indent="-342900">
              <a:buFont typeface="+mj-lt"/>
              <a:buAutoNum type="alphaLcParenR"/>
            </a:pPr>
            <a:r>
              <a:rPr lang="en-US" sz="1400" dirty="0"/>
              <a:t>Place </a:t>
            </a:r>
            <a:r>
              <a:rPr lang="en-US" sz="1400" dirty="0" err="1"/>
              <a:t>Reg</a:t>
            </a:r>
            <a:r>
              <a:rPr lang="en-US" sz="1400" dirty="0"/>
              <a:t>-Up requirement at the highest priced MWs on the aggregate ORDC;</a:t>
            </a:r>
          </a:p>
          <a:p>
            <a:pPr marL="800100" lvl="1" indent="-342900">
              <a:buFont typeface="+mj-lt"/>
              <a:buAutoNum type="alphaLcParenR"/>
            </a:pPr>
            <a:r>
              <a:rPr lang="en-US" sz="1400" dirty="0"/>
              <a:t>Place Responsive Reserve Service (RRS) requirement  at the highest priced open MWs on the aggregate ORDC;</a:t>
            </a:r>
          </a:p>
          <a:p>
            <a:pPr marL="800100" lvl="1" indent="-342900">
              <a:buFont typeface="+mj-lt"/>
              <a:buAutoNum type="alphaLcParenR"/>
            </a:pPr>
            <a:r>
              <a:rPr lang="en-US" sz="1400" dirty="0"/>
              <a:t>Place ERCOT Contingency Reserve Service (ECRS) requirement at the highest priced open MWs on the aggregate ORDC;</a:t>
            </a:r>
          </a:p>
          <a:p>
            <a:pPr marL="800100" lvl="1" indent="-342900">
              <a:buFont typeface="+mj-lt"/>
              <a:buAutoNum type="alphaLcParenR"/>
            </a:pPr>
            <a:r>
              <a:rPr lang="en-US" sz="1400" dirty="0"/>
              <a:t>Place Non-Spin requirement at the highest priced open MWs on the aggregate ORDC; and </a:t>
            </a:r>
          </a:p>
          <a:p>
            <a:pPr marL="800100" lvl="1" indent="-342900">
              <a:buFont typeface="+mj-lt"/>
              <a:buAutoNum type="alphaLcParenR"/>
            </a:pPr>
            <a:r>
              <a:rPr lang="en-US" sz="1400" dirty="0"/>
              <a:t>Fill remaining MWs on the aggregate ORDC priced at &gt;= $0.01 as Non-Spin.</a:t>
            </a:r>
          </a:p>
          <a:p>
            <a:pPr marL="57150" indent="0">
              <a:buNone/>
            </a:pPr>
            <a:endParaRPr lang="en-US" sz="1800" dirty="0"/>
          </a:p>
          <a:p>
            <a:pPr marL="400050">
              <a:buFont typeface="+mj-lt"/>
              <a:buAutoNum type="arabicParenR" startAt="5"/>
            </a:pPr>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6" name="Content Placeholder 2">
            <a:extLst>
              <a:ext uri="{FF2B5EF4-FFF2-40B4-BE49-F238E27FC236}">
                <a16:creationId xmlns:a16="http://schemas.microsoft.com/office/drawing/2014/main" id="{40888DF0-6272-9255-33E0-D344D0255A35}"/>
              </a:ext>
            </a:extLst>
          </p:cNvPr>
          <p:cNvSpPr txBox="1">
            <a:spLocks/>
          </p:cNvSpPr>
          <p:nvPr/>
        </p:nvSpPr>
        <p:spPr>
          <a:xfrm>
            <a:off x="228600" y="1001006"/>
            <a:ext cx="8686800" cy="668306"/>
          </a:xfrm>
          <a:prstGeom prst="rect">
            <a:avLst/>
          </a:prstGeom>
          <a:ln>
            <a:solidFill>
              <a:schemeClr val="accent1"/>
            </a:solidFill>
          </a:ln>
        </p:spPr>
        <p:txBody>
          <a:bodyPr/>
          <a:lstStyle>
            <a:lvl1pPr marL="342900" indent="-342900" algn="l" defTabSz="914400" rtl="0" eaLnBrk="1" latinLnBrk="0" hangingPunct="1">
              <a:spcBef>
                <a:spcPct val="20000"/>
              </a:spcBef>
              <a:buFont typeface="+mj-lt"/>
              <a:buAutoNum type="arabicParenR"/>
              <a:defRPr sz="1800" kern="1200">
                <a:solidFill>
                  <a:schemeClr val="tx2"/>
                </a:solidFill>
                <a:latin typeface="+mn-lt"/>
                <a:ea typeface="+mn-ea"/>
                <a:cs typeface="+mn-cs"/>
              </a:defRPr>
            </a:lvl1pPr>
            <a:lvl2pPr marL="800100" indent="-342900" algn="l" defTabSz="914400" rtl="0" eaLnBrk="1" latinLnBrk="0" hangingPunct="1">
              <a:spcBef>
                <a:spcPct val="20000"/>
              </a:spcBef>
              <a:buFont typeface="+mj-lt"/>
              <a:buAutoNum type="alphaLcParenR"/>
              <a:defRPr sz="1600" kern="1200">
                <a:solidFill>
                  <a:schemeClr val="tx2"/>
                </a:solidFill>
                <a:latin typeface="+mn-lt"/>
                <a:ea typeface="+mn-ea"/>
                <a:cs typeface="+mn-cs"/>
              </a:defRPr>
            </a:lvl2pPr>
            <a:lvl3pPr marL="13144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3pPr>
            <a:lvl4pPr marL="17716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4pPr>
            <a:lvl5pPr marL="22288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dirty="0"/>
              <a:t>The RTC Key Principles outline the methodology to calculate ASDCs and how it inherits the ORDC policy in place.</a:t>
            </a:r>
          </a:p>
        </p:txBody>
      </p:sp>
    </p:spTree>
    <p:extLst>
      <p:ext uri="{BB962C8B-B14F-4D97-AF65-F5344CB8AC3E}">
        <p14:creationId xmlns:p14="http://schemas.microsoft.com/office/powerpoint/2010/main" val="2267427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 Summary</a:t>
            </a:r>
          </a:p>
        </p:txBody>
      </p:sp>
      <p:sp>
        <p:nvSpPr>
          <p:cNvPr id="3" name="Content Placeholder 2"/>
          <p:cNvSpPr>
            <a:spLocks noGrp="1"/>
          </p:cNvSpPr>
          <p:nvPr>
            <p:ph idx="1"/>
          </p:nvPr>
        </p:nvSpPr>
        <p:spPr>
          <a:xfrm>
            <a:off x="342900" y="1736316"/>
            <a:ext cx="8534400" cy="3859470"/>
          </a:xfrm>
        </p:spPr>
        <p:txBody>
          <a:bodyPr/>
          <a:lstStyle/>
          <a:p>
            <a:pPr marL="400050"/>
            <a:r>
              <a:rPr lang="en-US" dirty="0"/>
              <a:t>Calculate “Composite Price” using historical ORDC data</a:t>
            </a:r>
          </a:p>
          <a:p>
            <a:pPr marL="400050"/>
            <a:r>
              <a:rPr lang="en-US" dirty="0"/>
              <a:t>Take the average Composite Price per bin of reserve levels</a:t>
            </a:r>
          </a:p>
          <a:p>
            <a:pPr marL="400050"/>
            <a:r>
              <a:rPr lang="en-US" dirty="0"/>
              <a:t>Use regression methods to fit a curve to the binned average data</a:t>
            </a:r>
          </a:p>
          <a:p>
            <a:pPr marL="400050"/>
            <a:r>
              <a:rPr lang="en-US" dirty="0"/>
              <a:t>Apply LOLP = 1 to reserve levels below minimum contingency level (MCL)</a:t>
            </a:r>
          </a:p>
          <a:p>
            <a:pPr marL="400050"/>
            <a:r>
              <a:rPr lang="en-US" dirty="0"/>
              <a:t>Assign ancillary services to the curve in the following order</a:t>
            </a:r>
          </a:p>
          <a:p>
            <a:pPr marL="857250" lvl="1"/>
            <a:r>
              <a:rPr lang="en-US" dirty="0"/>
              <a:t>REGUP (highest prices on the curve)</a:t>
            </a:r>
          </a:p>
          <a:p>
            <a:pPr marL="857250" lvl="1"/>
            <a:r>
              <a:rPr lang="en-US" dirty="0"/>
              <a:t>RRS</a:t>
            </a:r>
          </a:p>
          <a:p>
            <a:pPr marL="857250" lvl="1"/>
            <a:r>
              <a:rPr lang="en-US" dirty="0"/>
              <a:t>ECRS</a:t>
            </a:r>
          </a:p>
          <a:p>
            <a:pPr marL="857250" lvl="1"/>
            <a:r>
              <a:rPr lang="en-US" dirty="0"/>
              <a:t>NSPIN (lowest prices on the curve)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Content Placeholder 2">
            <a:extLst>
              <a:ext uri="{FF2B5EF4-FFF2-40B4-BE49-F238E27FC236}">
                <a16:creationId xmlns:a16="http://schemas.microsoft.com/office/drawing/2014/main" id="{43973281-52DB-582D-5264-6778A71C9A2A}"/>
              </a:ext>
            </a:extLst>
          </p:cNvPr>
          <p:cNvSpPr txBox="1">
            <a:spLocks/>
          </p:cNvSpPr>
          <p:nvPr/>
        </p:nvSpPr>
        <p:spPr>
          <a:xfrm>
            <a:off x="192741" y="970434"/>
            <a:ext cx="8610600" cy="371948"/>
          </a:xfrm>
          <a:prstGeom prst="rect">
            <a:avLst/>
          </a:prstGeom>
          <a:ln>
            <a:solidFill>
              <a:schemeClr val="accent1"/>
            </a:solidFill>
          </a:ln>
        </p:spPr>
        <p:txBody>
          <a:bodyPr/>
          <a:lstStyle>
            <a:lvl1pPr marL="342900" indent="-342900" algn="l" defTabSz="914400" rtl="0" eaLnBrk="1" latinLnBrk="0" hangingPunct="1">
              <a:spcBef>
                <a:spcPct val="20000"/>
              </a:spcBef>
              <a:buFont typeface="+mj-lt"/>
              <a:buAutoNum type="arabicParenR"/>
              <a:defRPr sz="1800" kern="1200">
                <a:solidFill>
                  <a:schemeClr val="tx2"/>
                </a:solidFill>
                <a:latin typeface="+mn-lt"/>
                <a:ea typeface="+mn-ea"/>
                <a:cs typeface="+mn-cs"/>
              </a:defRPr>
            </a:lvl1pPr>
            <a:lvl2pPr marL="800100" indent="-342900" algn="l" defTabSz="914400" rtl="0" eaLnBrk="1" latinLnBrk="0" hangingPunct="1">
              <a:spcBef>
                <a:spcPct val="20000"/>
              </a:spcBef>
              <a:buFont typeface="+mj-lt"/>
              <a:buAutoNum type="alphaLcParenR"/>
              <a:defRPr sz="1600" kern="1200">
                <a:solidFill>
                  <a:schemeClr val="tx2"/>
                </a:solidFill>
                <a:latin typeface="+mn-lt"/>
                <a:ea typeface="+mn-ea"/>
                <a:cs typeface="+mn-cs"/>
              </a:defRPr>
            </a:lvl2pPr>
            <a:lvl3pPr marL="13144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3pPr>
            <a:lvl4pPr marL="17716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4pPr>
            <a:lvl5pPr marL="22288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mj-lt"/>
              <a:buNone/>
            </a:pPr>
            <a:r>
              <a:rPr lang="en-US" dirty="0"/>
              <a:t>The upcoming slides will provide a visualization for each step</a:t>
            </a:r>
          </a:p>
        </p:txBody>
      </p:sp>
    </p:spTree>
    <p:extLst>
      <p:ext uri="{BB962C8B-B14F-4D97-AF65-F5344CB8AC3E}">
        <p14:creationId xmlns:p14="http://schemas.microsoft.com/office/powerpoint/2010/main" val="2120850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Calculate “Composite Price” Using ORDC Outcomes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5026746"/>
                <a:ext cx="8534400" cy="1447800"/>
              </a:xfrm>
            </p:spPr>
            <p:txBody>
              <a:bodyPr/>
              <a:lstStyle/>
              <a:p>
                <a:pPr marL="0" indent="0" algn="ctr">
                  <a:buNone/>
                </a:pPr>
                <a:r>
                  <a:rPr lang="en-US" sz="1600" b="1" u="sng" dirty="0">
                    <a:solidFill>
                      <a:schemeClr val="tx2"/>
                    </a:solidFill>
                  </a:rPr>
                  <a:t>Composite price</a:t>
                </a:r>
                <a:endParaRPr lang="en-US" sz="1400" b="1" u="sng" dirty="0">
                  <a:solidFill>
                    <a:schemeClr val="tx2"/>
                  </a:solidFill>
                </a:endParaRPr>
              </a:p>
              <a:p>
                <a:pPr marL="0" indent="0">
                  <a:buNone/>
                </a:pPr>
                <a14:m>
                  <m:oMathPara xmlns:m="http://schemas.openxmlformats.org/officeDocument/2006/math">
                    <m:oMathParaPr>
                      <m:jc m:val="centerGroup"/>
                    </m:oMathParaPr>
                    <m:oMath xmlns:m="http://schemas.openxmlformats.org/officeDocument/2006/math">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𝟏</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𝒑𝒏𝒐𝒓𝒎</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𝑹𝑻𝑶𝑳𝑪𝑨𝑷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𝑿</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𝟗𝟐𝟓</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𝟕𝟎𝟕</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𝟏𝟐𝟏𝟑</m:t>
                                  </m:r>
                                </m:e>
                              </m:d>
                            </m:e>
                          </m:d>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𝟏</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𝒑𝒏𝒐𝒓𝒎</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𝑹𝑻𝑶𝑳𝑪𝑨𝑷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𝑹𝑻𝑶𝑭𝑭𝑪𝑨𝑷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𝑿</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𝟗𝟐𝟓</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𝟏𝟐𝟏𝟑</m:t>
                                  </m:r>
                                </m:e>
                              </m:d>
                            </m:e>
                          </m:d>
                        </m:e>
                      </m:d>
                    </m:oMath>
                  </m:oMathPara>
                </a14:m>
                <a:endParaRPr lang="en-US" sz="1400" dirty="0">
                  <a:solidFill>
                    <a:schemeClr val="tx2"/>
                  </a:solidFill>
                </a:endParaRPr>
              </a:p>
              <a:p>
                <a:pPr marL="0" indent="0">
                  <a:buNone/>
                </a:pPr>
                <a14:m>
                  <m:oMathPara xmlns:m="http://schemas.openxmlformats.org/officeDocument/2006/math">
                    <m:oMathParaPr>
                      <m:jc m:val="centerGroup"/>
                    </m:oMathParaPr>
                    <m:oMath xmlns:m="http://schemas.openxmlformats.org/officeDocument/2006/math">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𝑽𝑶𝑳𝑳</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𝒎𝒊𝒏</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𝑺𝒚𝒔𝒕𝒆𝒎</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𝑳𝒂𝒎𝒃𝒅𝒂</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𝟐𝟓𝟎</m:t>
                              </m:r>
                            </m:e>
                          </m:d>
                        </m:e>
                      </m:d>
                    </m:oMath>
                  </m:oMathPara>
                </a14:m>
                <a:endParaRPr lang="en-US" sz="1600" dirty="0">
                  <a:solidFill>
                    <a:schemeClr val="tx2"/>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5026746"/>
                <a:ext cx="8534400" cy="1447800"/>
              </a:xfrm>
              <a:blipFill>
                <a:blip r:embed="rId2"/>
                <a:stretch>
                  <a:fillRect t="-29536" b="-37553"/>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pic>
        <p:nvPicPr>
          <p:cNvPr id="7" name="Picture 6" descr="Chart, histogram&#10;&#10;Description automatically generated">
            <a:extLst>
              <a:ext uri="{FF2B5EF4-FFF2-40B4-BE49-F238E27FC236}">
                <a16:creationId xmlns:a16="http://schemas.microsoft.com/office/drawing/2014/main" id="{9D076673-C086-9D59-D433-736BB46B38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8797" y="1303147"/>
            <a:ext cx="7022606" cy="3511303"/>
          </a:xfrm>
          <a:prstGeom prst="rect">
            <a:avLst/>
          </a:prstGeom>
        </p:spPr>
      </p:pic>
      <p:sp>
        <p:nvSpPr>
          <p:cNvPr id="8" name="Content Placeholder 2">
            <a:extLst>
              <a:ext uri="{FF2B5EF4-FFF2-40B4-BE49-F238E27FC236}">
                <a16:creationId xmlns:a16="http://schemas.microsoft.com/office/drawing/2014/main" id="{60DD87F0-DAAC-6559-B03C-314E6714D863}"/>
              </a:ext>
            </a:extLst>
          </p:cNvPr>
          <p:cNvSpPr txBox="1">
            <a:spLocks/>
          </p:cNvSpPr>
          <p:nvPr/>
        </p:nvSpPr>
        <p:spPr>
          <a:xfrm>
            <a:off x="342900" y="974296"/>
            <a:ext cx="8534400" cy="737347"/>
          </a:xfrm>
          <a:prstGeom prst="rect">
            <a:avLst/>
          </a:prstGeom>
        </p:spPr>
        <p:txBody>
          <a:bodyPr/>
          <a:lstStyle>
            <a:lvl1pPr marL="342900" indent="-342900" algn="l" defTabSz="914400" rtl="0" eaLnBrk="1" latinLnBrk="0" hangingPunct="1">
              <a:spcBef>
                <a:spcPct val="20000"/>
              </a:spcBef>
              <a:buFont typeface="+mj-lt"/>
              <a:buAutoNum type="arabicParenR"/>
              <a:defRPr sz="1800" kern="1200">
                <a:solidFill>
                  <a:schemeClr val="tx2"/>
                </a:solidFill>
                <a:latin typeface="+mn-lt"/>
                <a:ea typeface="+mn-ea"/>
                <a:cs typeface="+mn-cs"/>
              </a:defRPr>
            </a:lvl1pPr>
            <a:lvl2pPr marL="800100" indent="-342900" algn="l" defTabSz="914400" rtl="0" eaLnBrk="1" latinLnBrk="0" hangingPunct="1">
              <a:spcBef>
                <a:spcPct val="20000"/>
              </a:spcBef>
              <a:buFont typeface="+mj-lt"/>
              <a:buAutoNum type="alphaLcParenR"/>
              <a:defRPr sz="1600" kern="1200">
                <a:solidFill>
                  <a:schemeClr val="tx2"/>
                </a:solidFill>
                <a:latin typeface="+mn-lt"/>
                <a:ea typeface="+mn-ea"/>
                <a:cs typeface="+mn-cs"/>
              </a:defRPr>
            </a:lvl2pPr>
            <a:lvl3pPr marL="13144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3pPr>
            <a:lvl4pPr marL="17716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4pPr>
            <a:lvl5pPr marL="2228850" indent="-400050" algn="l" defTabSz="914400" rtl="0" eaLnBrk="1" latinLnBrk="0" hangingPunct="1">
              <a:spcBef>
                <a:spcPct val="20000"/>
              </a:spcBef>
              <a:buFont typeface="+mj-lt"/>
              <a:buAutoNum type="romanLcPeriod"/>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7150" indent="0" algn="ctr">
              <a:buNone/>
            </a:pPr>
            <a:r>
              <a:rPr lang="en-US" b="1" dirty="0"/>
              <a:t>Composite Price for each SCED interval between 01/01/2018 and 01/01/2024</a:t>
            </a:r>
          </a:p>
          <a:p>
            <a:pPr marL="57150" indent="0" algn="ctr">
              <a:buNone/>
            </a:pPr>
            <a:r>
              <a:rPr lang="en-US" b="1" dirty="0"/>
              <a:t>Only considering reserve levels &lt; 10,000 MW</a:t>
            </a:r>
          </a:p>
        </p:txBody>
      </p:sp>
    </p:spTree>
    <p:extLst>
      <p:ext uri="{BB962C8B-B14F-4D97-AF65-F5344CB8AC3E}">
        <p14:creationId xmlns:p14="http://schemas.microsoft.com/office/powerpoint/2010/main" val="266392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hart&#10;&#10;Description automatically generated">
            <a:extLst>
              <a:ext uri="{FF2B5EF4-FFF2-40B4-BE49-F238E27FC236}">
                <a16:creationId xmlns:a16="http://schemas.microsoft.com/office/drawing/2014/main" id="{E390AADF-B4B8-DDB9-8A56-84985BFC3B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697" y="1742248"/>
            <a:ext cx="7022606" cy="3511303"/>
          </a:xfrm>
          <a:prstGeom prst="rect">
            <a:avLst/>
          </a:prstGeom>
        </p:spPr>
      </p:pic>
      <p:sp>
        <p:nvSpPr>
          <p:cNvPr id="2" name="Title 1"/>
          <p:cNvSpPr>
            <a:spLocks noGrp="1"/>
          </p:cNvSpPr>
          <p:nvPr>
            <p:ph type="title"/>
          </p:nvPr>
        </p:nvSpPr>
        <p:spPr/>
        <p:txBody>
          <a:bodyPr/>
          <a:lstStyle/>
          <a:p>
            <a:r>
              <a:rPr lang="en-US" dirty="0"/>
              <a:t>2) Take the average Composite Price per bin of reserves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
        <p:nvSpPr>
          <p:cNvPr id="12" name="Content Placeholder 11">
            <a:extLst>
              <a:ext uri="{FF2B5EF4-FFF2-40B4-BE49-F238E27FC236}">
                <a16:creationId xmlns:a16="http://schemas.microsoft.com/office/drawing/2014/main" id="{BD37CBC4-AC6D-D40C-3AC1-4D231E8ECFBB}"/>
              </a:ext>
            </a:extLst>
          </p:cNvPr>
          <p:cNvSpPr>
            <a:spLocks noGrp="1"/>
          </p:cNvSpPr>
          <p:nvPr>
            <p:ph idx="1"/>
          </p:nvPr>
        </p:nvSpPr>
        <p:spPr/>
        <p:txBody>
          <a:bodyPr/>
          <a:lstStyle/>
          <a:p>
            <a:pPr marL="285750" indent="-285750">
              <a:buFont typeface="Arial" panose="020B0604020202020204" pitchFamily="34" charset="0"/>
              <a:buChar char="•"/>
            </a:pPr>
            <a:r>
              <a:rPr lang="en-US" dirty="0"/>
              <a:t>Reserve levels were split into 50 equally sized bins (200 MW each)</a:t>
            </a:r>
          </a:p>
          <a:p>
            <a:pPr marL="285750" indent="-285750">
              <a:buFont typeface="Arial" panose="020B0604020202020204" pitchFamily="34" charset="0"/>
              <a:buChar char="•"/>
            </a:pPr>
            <a:r>
              <a:rPr lang="en-US" dirty="0"/>
              <a:t>Calculated the average price per bin</a:t>
            </a:r>
          </a:p>
        </p:txBody>
      </p:sp>
    </p:spTree>
    <p:extLst>
      <p:ext uri="{BB962C8B-B14F-4D97-AF65-F5344CB8AC3E}">
        <p14:creationId xmlns:p14="http://schemas.microsoft.com/office/powerpoint/2010/main" val="18857940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E86CE949-13E9-4863-A2B7-04EF6CD8AB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http://www.w3.org/XML/1998/namespace"/>
    <ds:schemaRef ds:uri="http://purl.org/dc/elements/1.1/"/>
    <ds:schemaRef ds:uri="c34af464-7aa1-4edd-9be4-83dffc1cb926"/>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9207</TotalTime>
  <Words>1012</Words>
  <Application>Microsoft Office PowerPoint</Application>
  <PresentationFormat>On-screen Show (4:3)</PresentationFormat>
  <Paragraphs>205</Paragraphs>
  <Slides>15</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15</vt:i4>
      </vt:variant>
    </vt:vector>
  </HeadingPairs>
  <TitlesOfParts>
    <vt:vector size="21" baseType="lpstr">
      <vt:lpstr>Arial</vt:lpstr>
      <vt:lpstr>Calibri</vt:lpstr>
      <vt:lpstr>Cambria Math</vt:lpstr>
      <vt:lpstr>1_Custom Design</vt:lpstr>
      <vt:lpstr>2_Custom Design</vt:lpstr>
      <vt:lpstr>1_Office Theme</vt:lpstr>
      <vt:lpstr>PowerPoint Presentation</vt:lpstr>
      <vt:lpstr>Introduction</vt:lpstr>
      <vt:lpstr>Overview</vt:lpstr>
      <vt:lpstr>Overview </vt:lpstr>
      <vt:lpstr>RTC Key Principles KP1.1</vt:lpstr>
      <vt:lpstr>RTC Key Principles KP1.1</vt:lpstr>
      <vt:lpstr>Methodology Summary</vt:lpstr>
      <vt:lpstr>1) Calculate “Composite Price” Using ORDC Outcomes</vt:lpstr>
      <vt:lpstr>2) Take the average Composite Price per bin of reserves</vt:lpstr>
      <vt:lpstr>3) Use regression methods to fit curve to binned averages</vt:lpstr>
      <vt:lpstr>4) Apply LOLP = 1 to reserve levels &lt; MCL</vt:lpstr>
      <vt:lpstr>5) Assign AS to the curve </vt:lpstr>
      <vt:lpstr>ASDCs – Varying levels of AS procurement</vt:lpstr>
      <vt:lpstr>Appendix</vt:lpstr>
      <vt:lpstr>Appendix – ASDC, all cases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Lee, Raymund</cp:lastModifiedBy>
  <cp:revision>168</cp:revision>
  <cp:lastPrinted>2019-07-25T14:27:09Z</cp:lastPrinted>
  <dcterms:created xsi:type="dcterms:W3CDTF">2016-01-21T15:20:31Z</dcterms:created>
  <dcterms:modified xsi:type="dcterms:W3CDTF">2024-02-21T17:16:08Z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MSIP_Label_7084cbda-52b8-46fb-a7b7-cb5bd465ed85_Enabled">
    <vt:lpwstr>true</vt:lpwstr>
  </property>
  <property fmtid="{D5CDD505-2E9C-101B-9397-08002B2CF9AE}" pid="4" name="MSIP_Label_7084cbda-52b8-46fb-a7b7-cb5bd465ed85_SetDate">
    <vt:lpwstr>2023-09-01T17:00:13Z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11c542b4-ec81-4f7b-af07-9991d47128b2</vt:lpwstr>
  </property>
  <property fmtid="{D5CDD505-2E9C-101B-9397-08002B2CF9AE}" pid="9" name="MSIP_Label_7084cbda-52b8-46fb-a7b7-cb5bd465ed85_ContentBits">
    <vt:lpwstr>0</vt:lpwstr>
  </property>
</Properties>
</file>