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81" r:id="rId6"/>
  </p:sldMasterIdLst>
  <p:notesMasterIdLst>
    <p:notesMasterId r:id="rId12"/>
  </p:notesMasterIdLst>
  <p:handoutMasterIdLst>
    <p:handoutMasterId r:id="rId13"/>
  </p:handoutMasterIdLst>
  <p:sldIdLst>
    <p:sldId id="260" r:id="rId7"/>
    <p:sldId id="771" r:id="rId8"/>
    <p:sldId id="772" r:id="rId9"/>
    <p:sldId id="268" r:id="rId10"/>
    <p:sldId id="774"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58" autoAdjust="0"/>
    <p:restoredTop sz="94660" autoAdjust="0"/>
  </p:normalViewPr>
  <p:slideViewPr>
    <p:cSldViewPr showGuides="1">
      <p:cViewPr varScale="1">
        <p:scale>
          <a:sx n="120" d="100"/>
          <a:sy n="120" d="100"/>
        </p:scale>
        <p:origin x="102" y="72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howGuides="1">
      <p:cViewPr varScale="1">
        <p:scale>
          <a:sx n="85" d="100"/>
          <a:sy n="85" d="100"/>
        </p:scale>
        <p:origin x="384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2/13/2024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2/13/2024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63704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3971986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Tree>
    <p:extLst>
      <p:ext uri="{BB962C8B-B14F-4D97-AF65-F5344CB8AC3E}">
        <p14:creationId xmlns:p14="http://schemas.microsoft.com/office/powerpoint/2010/main" val="2657158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Key Takeaway">
    <p:spTree>
      <p:nvGrpSpPr>
        <p:cNvPr id="1" name=""/>
        <p:cNvGrpSpPr/>
        <p:nvPr/>
      </p:nvGrpSpPr>
      <p:grpSpPr>
        <a:xfrm>
          <a:off x="0" y="0"/>
          <a:ext cx="0" cy="0"/>
          <a:chOff x="0" y="0"/>
          <a:chExt cx="0" cy="0"/>
        </a:xfrm>
      </p:grpSpPr>
      <p:sp>
        <p:nvSpPr>
          <p:cNvPr id="13" name="Content Placeholder 2" descr="xdgdfgdfg">
            <a:extLst>
              <a:ext uri="{FF2B5EF4-FFF2-40B4-BE49-F238E27FC236}">
                <a16:creationId xmlns:a16="http://schemas.microsoft.com/office/drawing/2014/main" id="{11BF4596-49BD-5DCB-711C-47030A443E0E}"/>
              </a:ext>
              <a:ext uri="{C183D7F6-B498-43B3-948B-1728B52AA6E4}">
                <adec:decorative xmlns:adec="http://schemas.microsoft.com/office/drawing/2017/decorative" val="0"/>
              </a:ext>
            </a:extLst>
          </p:cNvPr>
          <p:cNvSpPr>
            <a:spLocks noGrp="1"/>
          </p:cNvSpPr>
          <p:nvPr>
            <p:ph idx="11"/>
          </p:nvPr>
        </p:nvSpPr>
        <p:spPr>
          <a:xfrm>
            <a:off x="304800" y="1058219"/>
            <a:ext cx="8534400"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7" name="Content Placeholder 2">
            <a:extLst>
              <a:ext uri="{FF2B5EF4-FFF2-40B4-BE49-F238E27FC236}">
                <a16:creationId xmlns:a16="http://schemas.microsoft.com/office/drawing/2014/main" id="{C2FC120C-B1CB-16E5-B00E-55E88FB1592E}"/>
              </a:ext>
            </a:extLst>
          </p:cNvPr>
          <p:cNvSpPr>
            <a:spLocks noGrp="1"/>
          </p:cNvSpPr>
          <p:nvPr>
            <p:ph idx="12"/>
          </p:nvPr>
        </p:nvSpPr>
        <p:spPr>
          <a:xfrm>
            <a:off x="304800" y="3524730"/>
            <a:ext cx="8534400"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78867531"/>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4270332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605110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37870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 id="2147483679" r:id="rId2"/>
    <p:sldLayoutId id="2147483680"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4289876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33800" y="1905000"/>
            <a:ext cx="5646034" cy="3785652"/>
          </a:xfrm>
          <a:prstGeom prst="rect">
            <a:avLst/>
          </a:prstGeom>
          <a:noFill/>
        </p:spPr>
        <p:txBody>
          <a:bodyPr wrap="square" rtlCol="0">
            <a:spAutoFit/>
          </a:bodyPr>
          <a:lstStyle/>
          <a:p>
            <a:r>
              <a:rPr lang="en-US" sz="2000" b="1" dirty="0">
                <a:solidFill>
                  <a:schemeClr val="tx2"/>
                </a:solidFill>
              </a:rPr>
              <a:t>Board Stakeholder Engagement </a:t>
            </a:r>
          </a:p>
          <a:p>
            <a:endParaRPr lang="en-US" dirty="0">
              <a:solidFill>
                <a:schemeClr val="tx2"/>
              </a:solidFill>
            </a:endParaRPr>
          </a:p>
          <a:p>
            <a:r>
              <a:rPr lang="en-US" i="1" dirty="0">
                <a:solidFill>
                  <a:schemeClr val="tx2"/>
                </a:solidFill>
              </a:rPr>
              <a:t>Chad V. Seely</a:t>
            </a:r>
          </a:p>
          <a:p>
            <a:r>
              <a:rPr lang="en-US" sz="1600" dirty="0">
                <a:solidFill>
                  <a:schemeClr val="tx2"/>
                </a:solidFill>
              </a:rPr>
              <a:t>Senior Vice President, General Counsel</a:t>
            </a:r>
          </a:p>
          <a:p>
            <a:endParaRPr lang="en-US" dirty="0">
              <a:solidFill>
                <a:schemeClr val="tx2"/>
              </a:solidFill>
            </a:endParaRPr>
          </a:p>
          <a:p>
            <a:r>
              <a:rPr lang="en-US" i="1" dirty="0">
                <a:solidFill>
                  <a:schemeClr val="tx2"/>
                </a:solidFill>
              </a:rPr>
              <a:t>Rebecca Zerwas</a:t>
            </a:r>
          </a:p>
          <a:p>
            <a:r>
              <a:rPr lang="en-US" sz="1600" dirty="0">
                <a:solidFill>
                  <a:schemeClr val="tx2"/>
                </a:solidFill>
              </a:rPr>
              <a:t>Director, State Policy and PUC Relations, Board Liaison</a:t>
            </a:r>
          </a:p>
          <a:p>
            <a:endParaRPr lang="en-US" sz="1600" dirty="0">
              <a:solidFill>
                <a:schemeClr val="tx2"/>
              </a:solidFill>
            </a:endParaRPr>
          </a:p>
          <a:p>
            <a:r>
              <a:rPr lang="en-US" sz="1600" i="1" dirty="0">
                <a:solidFill>
                  <a:schemeClr val="tx2"/>
                </a:solidFill>
              </a:rPr>
              <a:t>Ann Boren</a:t>
            </a:r>
          </a:p>
          <a:p>
            <a:r>
              <a:rPr lang="en-US" sz="1600" dirty="0">
                <a:solidFill>
                  <a:schemeClr val="tx2"/>
                </a:solidFill>
              </a:rPr>
              <a:t>Sr Manager, Market Rules &amp; Stakeholder Support</a:t>
            </a:r>
          </a:p>
          <a:p>
            <a:endParaRPr lang="en-US" dirty="0">
              <a:solidFill>
                <a:schemeClr val="tx2"/>
              </a:solidFill>
            </a:endParaRPr>
          </a:p>
          <a:p>
            <a:r>
              <a:rPr lang="en-US" sz="1600" dirty="0">
                <a:solidFill>
                  <a:schemeClr val="tx2"/>
                </a:solidFill>
              </a:rPr>
              <a:t>February 14, 2024</a:t>
            </a:r>
          </a:p>
          <a:p>
            <a:endParaRPr lang="en-US" sz="1600" dirty="0">
              <a:solidFill>
                <a:schemeClr val="tx2"/>
              </a:solidFill>
            </a:endParaRPr>
          </a:p>
          <a:p>
            <a:r>
              <a:rPr lang="en-US" sz="1600" dirty="0">
                <a:solidFill>
                  <a:schemeClr val="tx2"/>
                </a:solidFill>
              </a:rPr>
              <a:t>ERCOT Public</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891379"/>
            <a:ext cx="8534400" cy="5052221"/>
          </a:xfrm>
        </p:spPr>
        <p:txBody>
          <a:bodyPr/>
          <a:lstStyle/>
          <a:p>
            <a:pPr algn="just"/>
            <a:r>
              <a:rPr lang="en-US" sz="2000" b="1" dirty="0">
                <a:solidFill>
                  <a:schemeClr val="tx1">
                    <a:lumMod val="75000"/>
                    <a:lumOff val="25000"/>
                  </a:schemeClr>
                </a:solidFill>
              </a:rPr>
              <a:t>Purpose</a:t>
            </a:r>
          </a:p>
          <a:p>
            <a:pPr lvl="1" algn="just"/>
            <a:r>
              <a:rPr lang="en-US" sz="1600" dirty="0">
                <a:solidFill>
                  <a:schemeClr val="tx1">
                    <a:lumMod val="75000"/>
                    <a:lumOff val="25000"/>
                  </a:schemeClr>
                </a:solidFill>
              </a:rPr>
              <a:t>To facilitate opportunities for the Independent Directors to directly engage with ERCOT stakeholders and develop a better understanding of issues important to different Corporate Member segments.</a:t>
            </a:r>
          </a:p>
          <a:p>
            <a:pPr lvl="1" algn="just"/>
            <a:endParaRPr lang="en-US" sz="600" dirty="0">
              <a:solidFill>
                <a:schemeClr val="tx1">
                  <a:lumMod val="75000"/>
                  <a:lumOff val="25000"/>
                </a:schemeClr>
              </a:solidFill>
            </a:endParaRPr>
          </a:p>
          <a:p>
            <a:pPr algn="just"/>
            <a:r>
              <a:rPr lang="en-US" sz="2000" b="1" dirty="0">
                <a:solidFill>
                  <a:schemeClr val="tx1">
                    <a:lumMod val="75000"/>
                    <a:lumOff val="25000"/>
                  </a:schemeClr>
                </a:solidFill>
              </a:rPr>
              <a:t>Proposal</a:t>
            </a:r>
          </a:p>
          <a:p>
            <a:pPr lvl="1" algn="just"/>
            <a:r>
              <a:rPr lang="en-US" sz="1600" spc="-10" dirty="0">
                <a:solidFill>
                  <a:schemeClr val="tx1">
                    <a:lumMod val="75000"/>
                    <a:lumOff val="25000"/>
                  </a:schemeClr>
                </a:solidFill>
              </a:rPr>
              <a:t>Host small group break-out sessions before the first five General Session meetings of the Board in 2024. Independent Directors will have the opportunity to meet with Corporate Members, discuss strategic objectives, and gain perspective on priority issues for the year from different Member companies.</a:t>
            </a:r>
            <a:endParaRPr lang="en-US" sz="1400" spc="-10" dirty="0">
              <a:solidFill>
                <a:schemeClr val="tx1">
                  <a:lumMod val="75000"/>
                  <a:lumOff val="25000"/>
                </a:schemeClr>
              </a:solidFill>
            </a:endParaRPr>
          </a:p>
          <a:p>
            <a:pPr lvl="1" algn="just"/>
            <a:endParaRPr lang="en-US" sz="1600" dirty="0"/>
          </a:p>
        </p:txBody>
      </p:sp>
      <p:sp>
        <p:nvSpPr>
          <p:cNvPr id="5" name="TextBox 4">
            <a:extLst>
              <a:ext uri="{FF2B5EF4-FFF2-40B4-BE49-F238E27FC236}">
                <a16:creationId xmlns:a16="http://schemas.microsoft.com/office/drawing/2014/main" id="{D3099654-B615-CDE2-EEB5-64A80B638903}"/>
              </a:ext>
            </a:extLst>
          </p:cNvPr>
          <p:cNvSpPr txBox="1"/>
          <p:nvPr/>
        </p:nvSpPr>
        <p:spPr>
          <a:xfrm>
            <a:off x="304800" y="3785395"/>
            <a:ext cx="8534400" cy="2462213"/>
          </a:xfrm>
          <a:prstGeom prst="rect">
            <a:avLst/>
          </a:prstGeom>
          <a:solidFill>
            <a:schemeClr val="accent1">
              <a:lumMod val="20000"/>
              <a:lumOff val="80000"/>
            </a:schemeClr>
          </a:solidFill>
          <a:ln w="28575">
            <a:solidFill>
              <a:schemeClr val="accent1"/>
            </a:solidFill>
          </a:ln>
        </p:spPr>
        <p:txBody>
          <a:bodyPr wrap="square" rtlCol="0">
            <a:spAutoFit/>
          </a:bodyPr>
          <a:lstStyle/>
          <a:p>
            <a:pPr marL="342900" marR="0" lvl="0"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chemeClr val="tx1">
                    <a:lumMod val="75000"/>
                    <a:lumOff val="25000"/>
                  </a:schemeClr>
                </a:solidFill>
                <a:effectLst/>
                <a:uLnTx/>
                <a:uFillTx/>
                <a:latin typeface="Arial"/>
                <a:ea typeface="+mn-ea"/>
                <a:cs typeface="+mn-cs"/>
              </a:rPr>
              <a:t>Key Takeaways</a:t>
            </a:r>
          </a:p>
          <a:p>
            <a:pPr marL="742950" marR="0" lvl="1" indent="-285750" algn="just"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chemeClr val="tx1">
                    <a:lumMod val="75000"/>
                    <a:lumOff val="25000"/>
                  </a:schemeClr>
                </a:solidFill>
                <a:effectLst/>
                <a:uLnTx/>
                <a:uFillTx/>
                <a:latin typeface="Arial"/>
                <a:ea typeface="+mn-ea"/>
                <a:cs typeface="+mn-cs"/>
              </a:rPr>
              <a:t>ERCOT </a:t>
            </a:r>
            <a:r>
              <a:rPr lang="en-US" sz="1600" dirty="0">
                <a:solidFill>
                  <a:schemeClr val="tx1">
                    <a:lumMod val="75000"/>
                    <a:lumOff val="25000"/>
                  </a:schemeClr>
                </a:solidFill>
                <a:latin typeface="Arial"/>
              </a:rPr>
              <a:t>seeks to encourage additional communication between the Board and stakeholders</a:t>
            </a:r>
            <a:endParaRPr kumimoji="0" lang="en-US" sz="1600" b="0" i="0" u="none" strike="noStrike" kern="1200" cap="none" spc="0" normalizeH="0" baseline="0" noProof="0" dirty="0">
              <a:ln>
                <a:noFill/>
              </a:ln>
              <a:solidFill>
                <a:schemeClr val="tx1">
                  <a:lumMod val="75000"/>
                  <a:lumOff val="25000"/>
                </a:schemeClr>
              </a:solidFill>
              <a:effectLst/>
              <a:uLnTx/>
              <a:uFillTx/>
              <a:latin typeface="Arial"/>
              <a:ea typeface="+mn-ea"/>
              <a:cs typeface="+mn-cs"/>
            </a:endParaRPr>
          </a:p>
          <a:p>
            <a:pPr marL="1200150" marR="0" lvl="2" indent="-285750" algn="just"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US" sz="1400" dirty="0">
                <a:solidFill>
                  <a:schemeClr val="tx1">
                    <a:lumMod val="75000"/>
                    <a:lumOff val="25000"/>
                  </a:schemeClr>
                </a:solidFill>
                <a:latin typeface="Arial"/>
              </a:rPr>
              <a:t>As </a:t>
            </a:r>
            <a:r>
              <a:rPr kumimoji="0" lang="en-US" sz="1400" b="0" i="0" u="none" strike="noStrike" kern="1200" cap="none" spc="0" normalizeH="0" baseline="0" noProof="0" dirty="0">
                <a:ln>
                  <a:noFill/>
                </a:ln>
                <a:solidFill>
                  <a:schemeClr val="tx1">
                    <a:lumMod val="75000"/>
                    <a:lumOff val="25000"/>
                  </a:schemeClr>
                </a:solidFill>
                <a:effectLst/>
                <a:uLnTx/>
                <a:uFillTx/>
                <a:latin typeface="Arial"/>
                <a:ea typeface="+mn-ea"/>
                <a:cs typeface="+mn-cs"/>
              </a:rPr>
              <a:t>the body responsible for making recommendations to the Board, TAC Representatives </a:t>
            </a:r>
            <a:r>
              <a:rPr lang="en-US" sz="1400" dirty="0">
                <a:solidFill>
                  <a:schemeClr val="tx1">
                    <a:lumMod val="75000"/>
                    <a:lumOff val="25000"/>
                  </a:schemeClr>
                </a:solidFill>
                <a:latin typeface="Arial"/>
              </a:rPr>
              <a:t>will </a:t>
            </a:r>
            <a:r>
              <a:rPr kumimoji="0" lang="en-US" sz="1400" b="0" i="0" u="none" strike="noStrike" kern="1200" cap="none" spc="0" normalizeH="0" baseline="0" noProof="0" dirty="0">
                <a:ln>
                  <a:noFill/>
                </a:ln>
                <a:solidFill>
                  <a:schemeClr val="tx1">
                    <a:lumMod val="75000"/>
                    <a:lumOff val="25000"/>
                  </a:schemeClr>
                </a:solidFill>
                <a:effectLst/>
                <a:uLnTx/>
                <a:uFillTx/>
                <a:latin typeface="Arial"/>
                <a:ea typeface="+mn-ea"/>
                <a:cs typeface="+mn-cs"/>
              </a:rPr>
              <a:t>be the primary stakeholder focus for the initial engagement plan</a:t>
            </a:r>
          </a:p>
          <a:p>
            <a:pPr marL="1200150" marR="0" lvl="2" indent="-285750" algn="just"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US" sz="1400" dirty="0">
                <a:solidFill>
                  <a:schemeClr val="tx1">
                    <a:lumMod val="75000"/>
                    <a:lumOff val="25000"/>
                  </a:schemeClr>
                </a:solidFill>
                <a:latin typeface="Arial"/>
              </a:rPr>
              <a:t>A dedicated ERCOT liaison will be available in an advisory role to help facilitate and manage communications</a:t>
            </a:r>
            <a:endParaRPr kumimoji="0" lang="en-US" sz="1400" b="0" i="0" u="none" strike="noStrike" kern="1200" cap="none" spc="0" normalizeH="0" baseline="0" noProof="0" dirty="0">
              <a:ln>
                <a:noFill/>
              </a:ln>
              <a:solidFill>
                <a:schemeClr val="tx1">
                  <a:lumMod val="75000"/>
                  <a:lumOff val="25000"/>
                </a:schemeClr>
              </a:solidFill>
              <a:effectLst/>
              <a:uLnTx/>
              <a:uFillTx/>
              <a:latin typeface="Arial"/>
              <a:ea typeface="+mn-ea"/>
              <a:cs typeface="+mn-cs"/>
            </a:endParaRPr>
          </a:p>
          <a:p>
            <a:pPr marL="742950" marR="0" lvl="1" indent="-285750" algn="just"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chemeClr val="tx1">
                    <a:lumMod val="75000"/>
                    <a:lumOff val="25000"/>
                  </a:schemeClr>
                </a:solidFill>
                <a:effectLst/>
                <a:uLnTx/>
                <a:uFillTx/>
                <a:latin typeface="Arial"/>
                <a:ea typeface="+mn-ea"/>
                <a:cs typeface="+mn-cs"/>
              </a:rPr>
              <a:t>Will continue </a:t>
            </a:r>
            <a:r>
              <a:rPr lang="en-US" sz="1600" dirty="0">
                <a:solidFill>
                  <a:schemeClr val="tx1">
                    <a:lumMod val="75000"/>
                    <a:lumOff val="25000"/>
                  </a:schemeClr>
                </a:solidFill>
                <a:latin typeface="Arial"/>
              </a:rPr>
              <a:t>to enhance </a:t>
            </a:r>
            <a:r>
              <a:rPr kumimoji="0" lang="en-US" sz="1600" b="0" i="0" u="none" strike="noStrike" kern="1200" cap="none" spc="0" normalizeH="0" baseline="0" noProof="0" dirty="0">
                <a:ln>
                  <a:noFill/>
                </a:ln>
                <a:solidFill>
                  <a:schemeClr val="tx1">
                    <a:lumMod val="75000"/>
                    <a:lumOff val="25000"/>
                  </a:schemeClr>
                </a:solidFill>
                <a:effectLst/>
                <a:uLnTx/>
                <a:uFillTx/>
                <a:latin typeface="Arial"/>
                <a:ea typeface="+mn-ea"/>
                <a:cs typeface="+mn-cs"/>
              </a:rPr>
              <a:t>Board and stakeholder engagement opportunities in 2024</a:t>
            </a:r>
            <a:endParaRPr kumimoji="0" lang="en-US" sz="1400" b="0" i="0" u="none" strike="noStrike" kern="1200" cap="none" spc="0" normalizeH="0" baseline="0" noProof="0" dirty="0">
              <a:ln>
                <a:noFill/>
              </a:ln>
              <a:solidFill>
                <a:schemeClr val="tx1">
                  <a:lumMod val="75000"/>
                  <a:lumOff val="25000"/>
                </a:schemeClr>
              </a:solidFill>
              <a:effectLst/>
              <a:uLnTx/>
              <a:uFillTx/>
              <a:latin typeface="Arial"/>
              <a:ea typeface="+mn-ea"/>
              <a:cs typeface="+mn-cs"/>
            </a:endParaRPr>
          </a:p>
        </p:txBody>
      </p:sp>
      <p:sp>
        <p:nvSpPr>
          <p:cNvPr id="2" name="Title 1"/>
          <p:cNvSpPr>
            <a:spLocks noGrp="1"/>
          </p:cNvSpPr>
          <p:nvPr>
            <p:ph type="title"/>
          </p:nvPr>
        </p:nvSpPr>
        <p:spPr/>
        <p:txBody>
          <a:bodyPr/>
          <a:lstStyle/>
          <a:p>
            <a:r>
              <a:rPr lang="en-US" b="1" dirty="0">
                <a:solidFill>
                  <a:schemeClr val="accent1"/>
                </a:solidFill>
              </a:rPr>
              <a:t>Overview</a:t>
            </a: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549139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02F93E5-232C-E0D0-25FA-B50B681A0718}"/>
              </a:ext>
            </a:extLst>
          </p:cNvPr>
          <p:cNvSpPr txBox="1"/>
          <p:nvPr/>
        </p:nvSpPr>
        <p:spPr>
          <a:xfrm>
            <a:off x="304800" y="867519"/>
            <a:ext cx="8509759" cy="5709255"/>
          </a:xfrm>
          <a:prstGeom prst="rect">
            <a:avLst/>
          </a:prstGeom>
          <a:noFill/>
        </p:spPr>
        <p:txBody>
          <a:bodyPr wrap="square" lIns="274320" tIns="274320" rIns="274320" bIns="274320">
            <a:spAutoFit/>
          </a:bodyPr>
          <a:lstStyle/>
          <a:p>
            <a:pPr algn="just"/>
            <a:r>
              <a:rPr lang="en-US" sz="2200" dirty="0">
                <a:solidFill>
                  <a:schemeClr val="tx1">
                    <a:lumMod val="75000"/>
                    <a:lumOff val="25000"/>
                  </a:schemeClr>
                </a:solidFill>
              </a:rPr>
              <a:t>Since the transition to an independent Board in October 2021, ERCOT stakeholders have had very limited opportunity to directly engage with Board Directors. Stakeholders may provide valuable insight on strategic objectives or issues impacting their Market Segment beyond revision requests directly in front of the Board.</a:t>
            </a:r>
          </a:p>
          <a:p>
            <a:pPr algn="just"/>
            <a:endParaRPr lang="en-US" sz="1400" dirty="0">
              <a:solidFill>
                <a:schemeClr val="tx1">
                  <a:lumMod val="75000"/>
                  <a:lumOff val="25000"/>
                </a:schemeClr>
              </a:solidFill>
            </a:endParaRPr>
          </a:p>
          <a:p>
            <a:pPr marL="342900" indent="-342900" algn="just">
              <a:spcAft>
                <a:spcPts val="1400"/>
              </a:spcAft>
              <a:buFont typeface="Arial" panose="020B0604020202020204" pitchFamily="34" charset="0"/>
              <a:buChar char="•"/>
            </a:pPr>
            <a:r>
              <a:rPr lang="en-US" sz="2000" dirty="0">
                <a:solidFill>
                  <a:schemeClr val="tx1">
                    <a:lumMod val="75000"/>
                    <a:lumOff val="25000"/>
                  </a:schemeClr>
                </a:solidFill>
              </a:rPr>
              <a:t>For 2024, the initial focus will be on establishing communication between Board Directors and stakeholders at the TAC level</a:t>
            </a:r>
          </a:p>
          <a:p>
            <a:pPr marL="342900" indent="-342900" algn="just">
              <a:spcAft>
                <a:spcPts val="1400"/>
              </a:spcAft>
              <a:buFont typeface="Arial" panose="020B0604020202020204" pitchFamily="34" charset="0"/>
              <a:buChar char="•"/>
            </a:pPr>
            <a:r>
              <a:rPr lang="en-US" sz="2000" dirty="0">
                <a:solidFill>
                  <a:schemeClr val="tx1">
                    <a:lumMod val="75000"/>
                    <a:lumOff val="25000"/>
                  </a:schemeClr>
                </a:solidFill>
              </a:rPr>
              <a:t>Small group break-out sessions will serve as an ice breaker between the Board and stakeholders as well as an introduction to the broader engagement initiative </a:t>
            </a:r>
          </a:p>
          <a:p>
            <a:pPr marL="342900" indent="-342900" algn="just">
              <a:spcAft>
                <a:spcPts val="1400"/>
              </a:spcAft>
              <a:buFont typeface="Arial" panose="020B0604020202020204" pitchFamily="34" charset="0"/>
              <a:buChar char="•"/>
            </a:pPr>
            <a:r>
              <a:rPr lang="en-US" sz="2000" dirty="0">
                <a:solidFill>
                  <a:schemeClr val="tx1">
                    <a:lumMod val="75000"/>
                    <a:lumOff val="25000"/>
                  </a:schemeClr>
                </a:solidFill>
              </a:rPr>
              <a:t>Sessions will include an ERCOT liaison to support the Board Director and engagement initiative.</a:t>
            </a:r>
          </a:p>
          <a:p>
            <a:pPr marL="742950" lvl="1" indent="-285750" algn="just">
              <a:buFont typeface="Arial" panose="020B0604020202020204" pitchFamily="34" charset="0"/>
              <a:buChar char="•"/>
            </a:pPr>
            <a:endParaRPr lang="en-US" sz="1400" dirty="0"/>
          </a:p>
        </p:txBody>
      </p:sp>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a:lstStyle/>
          <a:p>
            <a:r>
              <a:rPr lang="en-US" dirty="0"/>
              <a:t>Board Stakeholder Engagement Plan</a:t>
            </a:r>
          </a:p>
        </p:txBody>
      </p:sp>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4171439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009EE-BB24-4F33-BBF1-4DBAC3B852FD}"/>
              </a:ext>
            </a:extLst>
          </p:cNvPr>
          <p:cNvSpPr>
            <a:spLocks noGrp="1"/>
          </p:cNvSpPr>
          <p:nvPr>
            <p:ph type="title"/>
          </p:nvPr>
        </p:nvSpPr>
        <p:spPr/>
        <p:txBody>
          <a:bodyPr/>
          <a:lstStyle/>
          <a:p>
            <a:r>
              <a:rPr lang="en-US" dirty="0"/>
              <a:t>Logistics </a:t>
            </a:r>
          </a:p>
        </p:txBody>
      </p:sp>
      <p:sp>
        <p:nvSpPr>
          <p:cNvPr id="3" name="Content Placeholder 2">
            <a:extLst>
              <a:ext uri="{FF2B5EF4-FFF2-40B4-BE49-F238E27FC236}">
                <a16:creationId xmlns:a16="http://schemas.microsoft.com/office/drawing/2014/main" id="{3760B462-8685-45C9-8DA1-995560378AE0}"/>
              </a:ext>
            </a:extLst>
          </p:cNvPr>
          <p:cNvSpPr>
            <a:spLocks noGrp="1"/>
          </p:cNvSpPr>
          <p:nvPr>
            <p:ph idx="1"/>
          </p:nvPr>
        </p:nvSpPr>
        <p:spPr/>
        <p:txBody>
          <a:bodyPr/>
          <a:lstStyle/>
          <a:p>
            <a:pPr marL="0" indent="0" algn="just">
              <a:spcBef>
                <a:spcPts val="0"/>
              </a:spcBef>
              <a:spcAft>
                <a:spcPts val="1200"/>
              </a:spcAft>
              <a:buNone/>
            </a:pPr>
            <a:r>
              <a:rPr lang="en-US" sz="2200" dirty="0"/>
              <a:t>Small group sessions will be scheduled before each of the first five General Session meetings of the Board in 2024. The ERCOT Annual Meeting will serve as the engagement opportunity for December.</a:t>
            </a:r>
          </a:p>
          <a:p>
            <a:pPr algn="just"/>
            <a:r>
              <a:rPr lang="en-US" sz="2000" b="1" dirty="0"/>
              <a:t>Session Participants:</a:t>
            </a:r>
          </a:p>
          <a:p>
            <a:pPr lvl="1" algn="just"/>
            <a:r>
              <a:rPr lang="en-US" sz="1600" dirty="0"/>
              <a:t>Two Independent Board Directors per break-out group</a:t>
            </a:r>
          </a:p>
          <a:p>
            <a:pPr lvl="1" algn="just"/>
            <a:r>
              <a:rPr lang="en-US" sz="1600" dirty="0"/>
              <a:t>TAC Representative with up to three additional attendees from the Corporate Member company</a:t>
            </a:r>
          </a:p>
          <a:p>
            <a:pPr lvl="1" algn="just"/>
            <a:r>
              <a:rPr lang="en-US" sz="1600" dirty="0"/>
              <a:t>ERCOT engagement liaison</a:t>
            </a:r>
          </a:p>
          <a:p>
            <a:pPr marL="0" indent="0" algn="just">
              <a:buNone/>
            </a:pPr>
            <a:endParaRPr lang="en-US" sz="1200" dirty="0"/>
          </a:p>
          <a:p>
            <a:pPr algn="just"/>
            <a:r>
              <a:rPr lang="en-US" sz="2000" b="1" dirty="0"/>
              <a:t>Schedule:</a:t>
            </a:r>
          </a:p>
          <a:p>
            <a:pPr lvl="1" algn="just"/>
            <a:r>
              <a:rPr lang="en-US" sz="1600" dirty="0"/>
              <a:t>Four concurrent sessions from 8:30AM – 9:30AM</a:t>
            </a:r>
          </a:p>
          <a:p>
            <a:pPr lvl="1" algn="just"/>
            <a:r>
              <a:rPr lang="en-US" sz="1600" dirty="0"/>
              <a:t>25 minute sessions (20 minutes of discussion and 5 minute transition time)</a:t>
            </a:r>
          </a:p>
          <a:p>
            <a:pPr lvl="1" algn="just"/>
            <a:r>
              <a:rPr lang="en-US" sz="1600" dirty="0"/>
              <a:t>Two total sessions for each Director per Board meeting </a:t>
            </a:r>
          </a:p>
          <a:p>
            <a:pPr lvl="1" algn="just"/>
            <a:r>
              <a:rPr lang="en-US" sz="1600" dirty="0"/>
              <a:t>General Session Board Meeting will start at 10:00AM</a:t>
            </a:r>
          </a:p>
          <a:p>
            <a:pPr algn="just"/>
            <a:endParaRPr lang="en-US" dirty="0"/>
          </a:p>
          <a:p>
            <a:pPr algn="just"/>
            <a:endParaRPr lang="en-US" dirty="0"/>
          </a:p>
          <a:p>
            <a:pPr marL="0" indent="0" algn="just">
              <a:buNone/>
            </a:pPr>
            <a:endParaRPr lang="en-US" dirty="0"/>
          </a:p>
          <a:p>
            <a:pPr marL="0" indent="0" algn="just">
              <a:buNone/>
            </a:pPr>
            <a:endParaRPr lang="en-US" dirty="0"/>
          </a:p>
        </p:txBody>
      </p:sp>
      <p:sp>
        <p:nvSpPr>
          <p:cNvPr id="4" name="Slide Number Placeholder 3">
            <a:extLst>
              <a:ext uri="{FF2B5EF4-FFF2-40B4-BE49-F238E27FC236}">
                <a16:creationId xmlns:a16="http://schemas.microsoft.com/office/drawing/2014/main" id="{0A838DE3-72DF-4D34-BAD7-775049C74920}"/>
              </a:ext>
            </a:extLst>
          </p:cNvPr>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1924474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009EE-BB24-4F33-BBF1-4DBAC3B852FD}"/>
              </a:ext>
            </a:extLst>
          </p:cNvPr>
          <p:cNvSpPr>
            <a:spLocks noGrp="1"/>
          </p:cNvSpPr>
          <p:nvPr>
            <p:ph type="title"/>
          </p:nvPr>
        </p:nvSpPr>
        <p:spPr/>
        <p:txBody>
          <a:bodyPr/>
          <a:lstStyle/>
          <a:p>
            <a:r>
              <a:rPr lang="en-US" dirty="0"/>
              <a:t>Logistics </a:t>
            </a:r>
          </a:p>
        </p:txBody>
      </p:sp>
      <p:sp>
        <p:nvSpPr>
          <p:cNvPr id="3" name="Content Placeholder 2">
            <a:extLst>
              <a:ext uri="{FF2B5EF4-FFF2-40B4-BE49-F238E27FC236}">
                <a16:creationId xmlns:a16="http://schemas.microsoft.com/office/drawing/2014/main" id="{3760B462-8685-45C9-8DA1-995560378AE0}"/>
              </a:ext>
            </a:extLst>
          </p:cNvPr>
          <p:cNvSpPr>
            <a:spLocks noGrp="1"/>
          </p:cNvSpPr>
          <p:nvPr>
            <p:ph idx="1"/>
          </p:nvPr>
        </p:nvSpPr>
        <p:spPr/>
        <p:txBody>
          <a:bodyPr/>
          <a:lstStyle/>
          <a:p>
            <a:pPr marL="0" indent="0" algn="just">
              <a:spcBef>
                <a:spcPts val="0"/>
              </a:spcBef>
              <a:spcAft>
                <a:spcPts val="1200"/>
              </a:spcAft>
              <a:buNone/>
            </a:pPr>
            <a:r>
              <a:rPr lang="en-US" sz="2200" dirty="0"/>
              <a:t>The goal is to facilitate meetings in a way that breaks the ice for Board Directors and provides a high-level understanding of how Corporate Member’s priorities fit into the broader 2024-2028 Strategic Plan.</a:t>
            </a:r>
          </a:p>
          <a:p>
            <a:r>
              <a:rPr lang="en-US" sz="2000" b="1" dirty="0"/>
              <a:t>Proposed Agenda:</a:t>
            </a:r>
          </a:p>
          <a:p>
            <a:pPr lvl="1" algn="just"/>
            <a:r>
              <a:rPr lang="en-US" sz="1600" dirty="0"/>
              <a:t>Welcome and Introductions</a:t>
            </a:r>
          </a:p>
          <a:p>
            <a:pPr lvl="1" algn="just"/>
            <a:r>
              <a:rPr lang="en-US" sz="1600" dirty="0"/>
              <a:t>Member discussion regarding ERCOT strategic objectives and priority issues</a:t>
            </a:r>
          </a:p>
          <a:p>
            <a:pPr lvl="1" algn="just"/>
            <a:r>
              <a:rPr lang="en-US" sz="1600" dirty="0"/>
              <a:t>General member observations </a:t>
            </a:r>
          </a:p>
          <a:p>
            <a:pPr marL="0" indent="0" algn="just">
              <a:buNone/>
            </a:pPr>
            <a:endParaRPr lang="en-US" sz="1200" dirty="0"/>
          </a:p>
          <a:p>
            <a:pPr algn="just"/>
            <a:r>
              <a:rPr lang="en-US" sz="2000" b="1" dirty="0"/>
              <a:t>Proposed Member Scheduling:</a:t>
            </a:r>
          </a:p>
          <a:p>
            <a:pPr lvl="1" algn="just"/>
            <a:r>
              <a:rPr lang="en-US" sz="1600" dirty="0"/>
              <a:t>Start in February with TAC leadership and representatives from companies in subcommittee (i.e., ROS, WMS, RMS and PRS) leadership roles</a:t>
            </a:r>
          </a:p>
          <a:p>
            <a:pPr lvl="1" algn="just"/>
            <a:r>
              <a:rPr lang="en-US" sz="1600" dirty="0"/>
              <a:t>For future meetings, the voluntary opportunity will be offered to all remaining TAC Representatives so Board engages with a variety of companies throughout the year</a:t>
            </a:r>
          </a:p>
          <a:p>
            <a:pPr lvl="1" algn="just"/>
            <a:r>
              <a:rPr lang="en-US" sz="1600" dirty="0"/>
              <a:t>Rotate through companies so that different Market Segments are represented during each meeting (i.e., not all IOUs or generators on same day)</a:t>
            </a:r>
          </a:p>
          <a:p>
            <a:pPr marL="0" indent="0">
              <a:buNone/>
            </a:pPr>
            <a:endParaRPr lang="en-US" dirty="0"/>
          </a:p>
        </p:txBody>
      </p:sp>
      <p:sp>
        <p:nvSpPr>
          <p:cNvPr id="4" name="Slide Number Placeholder 3">
            <a:extLst>
              <a:ext uri="{FF2B5EF4-FFF2-40B4-BE49-F238E27FC236}">
                <a16:creationId xmlns:a16="http://schemas.microsoft.com/office/drawing/2014/main" id="{0A838DE3-72DF-4D34-BAD7-775049C74920}"/>
              </a:ext>
            </a:extLst>
          </p:cNvPr>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322627647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4" ma:contentTypeDescription="Create a new document." ma:contentTypeScope="" ma:versionID="e17db7c92bbe4a954239b0aad63199c1">
  <xsd:schema xmlns:xsd="http://www.w3.org/2001/XMLSchema" xmlns:xs="http://www.w3.org/2001/XMLSchema" xmlns:p="http://schemas.microsoft.com/office/2006/metadata/properties" xmlns:ns2="8d5ee879-813f-4fb9-b7c2-a59846c21aeb" targetNamespace="http://schemas.microsoft.com/office/2006/metadata/properties" ma:root="true" ma:fieldsID="dbeeea33673683b355d19f3b50507d1a"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Internal "/>
          <xsd:enumeration value="Confidential"/>
          <xsd:enumeration value="Public"/>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udience xmlns="8d5ee879-813f-4fb9-b7c2-a59846c21aeb">Public</Audience>
    <Year xmlns="8d5ee879-813f-4fb9-b7c2-a59846c21aeb" xsi:nil="true"/>
  </documentManagement>
</p:properties>
</file>

<file path=customXml/itemProps1.xml><?xml version="1.0" encoding="utf-8"?>
<ds:datastoreItem xmlns:ds="http://schemas.openxmlformats.org/officeDocument/2006/customXml" ds:itemID="{5D40B4E5-0EE9-4848-B2C4-FED9712C1627}">
  <ds:schemaRefs>
    <ds:schemaRef ds:uri="8d5ee879-813f-4fb9-b7c2-a59846c21ae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1A01D5E-0FAF-4887-843D-2C2A221C66B5}">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8d5ee879-813f-4fb9-b7c2-a59846c21aeb"/>
    <ds:schemaRef ds:uri="http://schemas.openxmlformats.org/package/2006/metadata/core-properties"/>
    <ds:schemaRef ds:uri="http://schemas.microsoft.com/office/2006/metadata/properties"/>
    <ds:schemaRef ds:uri="http://purl.org/dc/terms/"/>
    <ds:schemaRef ds:uri="http://purl.org/dc/elements/1.1/"/>
    <ds:schemaRef ds:uri="http://schemas.microsoft.com/office/infopath/2007/PartnerControls"/>
    <ds:schemaRef ds:uri="http://schemas.microsoft.com/office/2006/documentManagement/types"/>
    <ds:schemaRef ds:uri="http://purl.org/dc/dcmityp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11040</TotalTime>
  <Words>541</Words>
  <Application>Microsoft Office PowerPoint</Application>
  <PresentationFormat>On-screen Show (4:3)</PresentationFormat>
  <Paragraphs>62</Paragraphs>
  <Slides>5</Slides>
  <Notes>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5</vt:i4>
      </vt:variant>
    </vt:vector>
  </HeadingPairs>
  <TitlesOfParts>
    <vt:vector size="10" baseType="lpstr">
      <vt:lpstr>Arial</vt:lpstr>
      <vt:lpstr>Calibri</vt:lpstr>
      <vt:lpstr>1_Custom Design</vt:lpstr>
      <vt:lpstr>Office Theme</vt:lpstr>
      <vt:lpstr>1_Office Theme</vt:lpstr>
      <vt:lpstr>PowerPoint Presentation</vt:lpstr>
      <vt:lpstr>Overview</vt:lpstr>
      <vt:lpstr>Board Stakeholder Engagement Plan</vt:lpstr>
      <vt:lpstr>Logistics </vt:lpstr>
      <vt:lpstr>Logistics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41</cp:revision>
  <cp:lastPrinted>2016-01-21T20:53:15Z</cp:lastPrinted>
  <dcterms:created xsi:type="dcterms:W3CDTF">2016-01-21T15:20:31Z</dcterms:created>
  <dcterms:modified xsi:type="dcterms:W3CDTF">2024-02-13T14:48:53Z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Order">
    <vt:r8>2700</vt:r8>
  </property>
  <property fmtid="{D5CDD505-2E9C-101B-9397-08002B2CF9AE}" pid="4" name="_ExtendedDescription">
    <vt:lpwstr/>
  </property>
  <property fmtid="{D5CDD505-2E9C-101B-9397-08002B2CF9AE}" pid="5" name="xd_Signature">
    <vt:bool>false</vt:bool>
  </property>
  <property fmtid="{D5CDD505-2E9C-101B-9397-08002B2CF9AE}" pid="6" name="xd_ProgID">
    <vt:lpwstr/>
  </property>
  <property fmtid="{D5CDD505-2E9C-101B-9397-08002B2CF9AE}" pid="7" name="TriggerFlowInfo">
    <vt:lpwstr/>
  </property>
  <property fmtid="{D5CDD505-2E9C-101B-9397-08002B2CF9AE}" pid="8" name="Information Classification">
    <vt:lpwstr>ERCOT Limited</vt:lpwstr>
  </property>
  <property fmtid="{D5CDD505-2E9C-101B-9397-08002B2CF9AE}" pid="9" name="ComplianceAssetId">
    <vt:lpwstr/>
  </property>
  <property fmtid="{D5CDD505-2E9C-101B-9397-08002B2CF9AE}" pid="10" name="TemplateUrl">
    <vt:lpwstr/>
  </property>
  <property fmtid="{D5CDD505-2E9C-101B-9397-08002B2CF9AE}" pid="11" name="MSIP_Label_7084cbda-52b8-46fb-a7b7-cb5bd465ed85_Enabled">
    <vt:lpwstr>true</vt:lpwstr>
  </property>
  <property fmtid="{D5CDD505-2E9C-101B-9397-08002B2CF9AE}" pid="12" name="MSIP_Label_7084cbda-52b8-46fb-a7b7-cb5bd465ed85_SetDate">
    <vt:lpwstr>2023-03-02T19:36:44Z</vt:lpwstr>
  </property>
  <property fmtid="{D5CDD505-2E9C-101B-9397-08002B2CF9AE}" pid="13" name="MSIP_Label_7084cbda-52b8-46fb-a7b7-cb5bd465ed85_Method">
    <vt:lpwstr>Standard</vt:lpwstr>
  </property>
  <property fmtid="{D5CDD505-2E9C-101B-9397-08002B2CF9AE}" pid="14" name="MSIP_Label_7084cbda-52b8-46fb-a7b7-cb5bd465ed85_Name">
    <vt:lpwstr>Internal</vt:lpwstr>
  </property>
  <property fmtid="{D5CDD505-2E9C-101B-9397-08002B2CF9AE}" pid="15" name="MSIP_Label_7084cbda-52b8-46fb-a7b7-cb5bd465ed85_SiteId">
    <vt:lpwstr>0afb747d-bff7-4596-a9fc-950ef9e0ec45</vt:lpwstr>
  </property>
  <property fmtid="{D5CDD505-2E9C-101B-9397-08002B2CF9AE}" pid="16" name="MSIP_Label_7084cbda-52b8-46fb-a7b7-cb5bd465ed85_ActionId">
    <vt:lpwstr>0be439bb-1bfa-496b-ada0-57d7b4e0e57b</vt:lpwstr>
  </property>
  <property fmtid="{D5CDD505-2E9C-101B-9397-08002B2CF9AE}" pid="17" name="MSIP_Label_7084cbda-52b8-46fb-a7b7-cb5bd465ed85_ContentBits">
    <vt:lpwstr>0</vt:lpwstr>
  </property>
</Properties>
</file>