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3" r:id="rId4"/>
    <p:sldMasterId id="2147483663" r:id="rId5"/>
  </p:sldMasterIdLst>
  <p:notesMasterIdLst>
    <p:notesMasterId r:id="rId8"/>
  </p:notesMasterIdLst>
  <p:handoutMasterIdLst>
    <p:handoutMasterId r:id="rId9"/>
  </p:handoutMasterIdLst>
  <p:sldIdLst>
    <p:sldId id="542" r:id="rId6"/>
    <p:sldId id="543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D07C"/>
    <a:srgbClr val="0076C6"/>
    <a:srgbClr val="00AEC7"/>
    <a:srgbClr val="E6EBF0"/>
    <a:srgbClr val="093C61"/>
    <a:srgbClr val="98C3FA"/>
    <a:srgbClr val="70CDD9"/>
    <a:srgbClr val="8DC3E5"/>
    <a:srgbClr val="A9E5EA"/>
    <a:srgbClr val="5B67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1" autoAdjust="0"/>
    <p:restoredTop sz="94660"/>
  </p:normalViewPr>
  <p:slideViewPr>
    <p:cSldViewPr showGuides="1">
      <p:cViewPr varScale="1">
        <p:scale>
          <a:sx n="131" d="100"/>
          <a:sy n="131" d="100"/>
        </p:scale>
        <p:origin x="792" y="13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02"/>
    </p:cViewPr>
  </p:sorterViewPr>
  <p:notesViewPr>
    <p:cSldViewPr showGuides="1">
      <p:cViewPr varScale="1">
        <p:scale>
          <a:sx n="61" d="100"/>
          <a:sy n="61" d="100"/>
        </p:scale>
        <p:origin x="2285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 dirty="0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76971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548640"/>
        <a:ext cx="76971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72983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1160373" y="2194560"/>
        <a:ext cx="72983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76971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86360" rIns="86360" bIns="8636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Click to edit Master subtitle style</a:t>
          </a:r>
        </a:p>
      </dsp:txBody>
      <dsp:txXfrm>
        <a:off x="761512" y="3840480"/>
        <a:ext cx="76971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090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53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E1165-2D5E-A8BA-AD01-59C2367A0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2209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068C6B-C94E-547A-7102-71442E874B5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04800" y="3124200"/>
            <a:ext cx="85344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8106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Takeaw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 descr="xdgdfgdfg">
            <a:extLst>
              <a:ext uri="{FF2B5EF4-FFF2-40B4-BE49-F238E27FC236}">
                <a16:creationId xmlns:a16="http://schemas.microsoft.com/office/drawing/2014/main" id="{11BF4596-49BD-5DCB-711C-47030A443E0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304800" y="1058219"/>
            <a:ext cx="8534400" cy="1948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C2FC120C-B1CB-16E5-B00E-55E88FB1592E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04800" y="3524730"/>
            <a:ext cx="8534400" cy="2212106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B05C1E4-0ADA-E143-5454-47ACE69FE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B3C4B1-5703-0FC3-7F3A-467B71334E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857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54102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914400"/>
            <a:ext cx="29718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EC87C22B-ECB6-24C9-CA51-802C0CC5A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C902CBC-1565-53AF-76EE-5EA87EAAED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2400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1" y="1066800"/>
            <a:ext cx="8534400" cy="2191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1" y="3574374"/>
            <a:ext cx="8534400" cy="2277547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AF8B1A1-8352-B98E-3C78-48C46BD8F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40D7F8C-7E87-E617-9858-400C5F8AC2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029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005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762000"/>
            <a:ext cx="3886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F6FD2C47-F578-2F9E-22DF-DA95B857A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ED327A-7496-0E17-F5C8-2E5C3BB96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405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005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3200400" y="1240594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219916" y="1926394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6000284" y="1237099"/>
            <a:ext cx="27432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019800" y="1922899"/>
            <a:ext cx="27432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0B85CC8-6F83-6404-ACAA-F1FA4529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AE8A331-9F84-084C-7267-CFE65AA777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379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 userDrawn="1"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304800" y="762000"/>
          <a:ext cx="85344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8C3691-EDE4-B07C-F114-E50224479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7B83F30-EC1D-F71C-95D7-1B5BC9FD2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38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130429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418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1D9533-CB1D-41E2-A7CA-83FDF6B75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D418E-9C88-65C3-7644-3BFD9E325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316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438404"/>
            <a:ext cx="8005618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F378818-BDFE-F884-8C6C-4CCC2735F4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1FCBFE-0DE4-6F22-6E66-AE772DD05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55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45B7A48-1656-2C3F-0296-FBEF4281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866302B-9158-11F4-3B77-9F86EAAEC2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2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1"/>
            <a:ext cx="8534400" cy="5280822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66858FE-C979-8B8E-03D2-C3C16DE57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C82599C-5AEF-12A9-5E15-1FCCC1DE3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1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304800" y="762000"/>
            <a:ext cx="8534400" cy="2080570"/>
          </a:xfrm>
          <a:prstGeom prst="rect">
            <a:avLst/>
          </a:prstGeom>
          <a:noFill/>
          <a:ln w="15875" cap="rnd" cmpd="sng">
            <a:noFill/>
            <a:miter lim="800000"/>
          </a:ln>
          <a:effectLst/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56E5B54-4089-96A7-2D9D-9DE3B556DE6C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304800" y="4283179"/>
            <a:ext cx="8534400" cy="17235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274320" tIns="274320" rIns="274320" bIns="274320" numCol="1" spcCol="0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1"/>
                </a:solidFill>
              </a:defRPr>
            </a:lvl2pPr>
            <a:lvl3pPr>
              <a:defRPr sz="1200">
                <a:solidFill>
                  <a:schemeClr val="tx1"/>
                </a:solidFill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C41BB5-1EEC-FCDB-01DA-7245FD308E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DE784D3-CB7A-BC89-24C2-BFB1A76006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5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5758650-6057-27BA-3042-74E6ED3D2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5F3A14D9-11BE-48EC-BFD4-7B66ECAF9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2DD23C-49EE-C657-D737-13CB53F52F7D}"/>
              </a:ext>
            </a:extLst>
          </p:cNvPr>
          <p:cNvSpPr txBox="1"/>
          <p:nvPr userDrawn="1"/>
        </p:nvSpPr>
        <p:spPr>
          <a:xfrm>
            <a:off x="5638800" y="914400"/>
            <a:ext cx="3124200" cy="12926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>
            <a:solidFill>
              <a:srgbClr val="00AEC7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rtlCol="0">
            <a:spAutoFit/>
          </a:bodyPr>
          <a:lstStyle/>
          <a:p>
            <a:pPr lvl="0"/>
            <a:r>
              <a:rPr lang="en-US" sz="1600" dirty="0">
                <a:solidFill>
                  <a:schemeClr val="tx1"/>
                </a:solidFill>
              </a:rPr>
              <a:t>Click to edit Master text styles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Second level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Third level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91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5181600" cy="52578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FB953F4-81A3-8A2B-DF43-0A159C2AA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F00FF52-E6F1-3C2A-4808-5A12AA3953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322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762000"/>
            <a:ext cx="45720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486400" y="0"/>
            <a:ext cx="3657600" cy="6318504"/>
          </a:xfrm>
          <a:prstGeom prst="rect">
            <a:avLst/>
          </a:prstGeom>
          <a:solidFill>
            <a:srgbClr val="E6EBF0"/>
          </a:solidFill>
        </p:spPr>
        <p:txBody>
          <a:bodyPr lIns="274320" tIns="100584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2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8A006D7-B111-59A0-C107-A76290263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25D1E40-D3DE-D4F4-AD78-7AD3CD8F1D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313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57600" y="0"/>
            <a:ext cx="5486400" cy="6858000"/>
          </a:xfrm>
          <a:prstGeom prst="rect">
            <a:avLst/>
          </a:prstGeom>
          <a:solidFill>
            <a:srgbClr val="E6EBF0"/>
          </a:solidFill>
          <a:ln>
            <a:noFill/>
          </a:ln>
          <a:effectLst>
            <a:outerShdw blurRad="50800" dist="50800" dir="11400000" algn="t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014" y="2876281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69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 userDrawn="1"/>
        </p:nvSpPr>
        <p:spPr>
          <a:xfrm>
            <a:off x="8534402" y="6324604"/>
            <a:ext cx="533399" cy="5333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 userDrawn="1"/>
        </p:nvSpPr>
        <p:spPr>
          <a:xfrm>
            <a:off x="9019630" y="6324600"/>
            <a:ext cx="124369" cy="533396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4008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3246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324604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96000"/>
            <a:ext cx="1181868" cy="45720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4402" y="6408738"/>
            <a:ext cx="485231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58BBB7-4F61-67AB-A4FB-BF4DCCE49743}"/>
              </a:ext>
            </a:extLst>
          </p:cNvPr>
          <p:cNvSpPr txBox="1"/>
          <p:nvPr userDrawn="1"/>
        </p:nvSpPr>
        <p:spPr>
          <a:xfrm>
            <a:off x="54675" y="6324600"/>
            <a:ext cx="28409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1"/>
                </a:solidFill>
              </a:rPr>
              <a:t>Item 12</a:t>
            </a:r>
          </a:p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ERCOT Public</a:t>
            </a:r>
            <a:endParaRPr lang="en-US" sz="10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64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736" r:id="rId2"/>
    <p:sldLayoutId id="2147483665" r:id="rId3"/>
    <p:sldLayoutId id="2147483738" r:id="rId4"/>
    <p:sldLayoutId id="2147483739" r:id="rId5"/>
    <p:sldLayoutId id="2147483719" r:id="rId6"/>
    <p:sldLayoutId id="2147483713" r:id="rId7"/>
    <p:sldLayoutId id="2147483714" r:id="rId8"/>
    <p:sldLayoutId id="2147483716" r:id="rId9"/>
    <p:sldLayoutId id="2147483740" r:id="rId10"/>
    <p:sldLayoutId id="2147483717" r:id="rId11"/>
    <p:sldLayoutId id="2147483720" r:id="rId12"/>
    <p:sldLayoutId id="2147483666" r:id="rId13"/>
    <p:sldLayoutId id="2147483737" r:id="rId14"/>
    <p:sldLayoutId id="2147483721" r:id="rId1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B380C9-83F4-13B7-773B-9880F0F13E5F}"/>
              </a:ext>
            </a:extLst>
          </p:cNvPr>
          <p:cNvSpPr txBox="1"/>
          <p:nvPr/>
        </p:nvSpPr>
        <p:spPr>
          <a:xfrm>
            <a:off x="3810000" y="1674673"/>
            <a:ext cx="53340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Item 12: Forecast Adequacy of the Budgeted System Administration Fee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i="1" dirty="0">
                <a:solidFill>
                  <a:schemeClr val="tx2"/>
                </a:solidFill>
              </a:rPr>
              <a:t>Richard Scheel</a:t>
            </a:r>
          </a:p>
          <a:p>
            <a:r>
              <a:rPr lang="en-US" dirty="0">
                <a:solidFill>
                  <a:schemeClr val="tx2"/>
                </a:solidFill>
              </a:rPr>
              <a:t>Controller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Technical Advisory Committee Meeting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ERCOT Public</a:t>
            </a:r>
          </a:p>
          <a:p>
            <a:r>
              <a:rPr lang="en-US" dirty="0">
                <a:solidFill>
                  <a:schemeClr val="tx2"/>
                </a:solidFill>
              </a:rPr>
              <a:t>February 14, 2024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67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9C0B14-DBDC-A2C3-C972-FA921A71F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Forecast Adequacy of the Budgeted System Administration Fee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EC0AB41-1A39-0D02-0973-59F5B643BC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A0C5C66-D92C-2506-771D-E1BCCBEC54F0}"/>
              </a:ext>
            </a:extLst>
          </p:cNvPr>
          <p:cNvSpPr txBox="1"/>
          <p:nvPr/>
        </p:nvSpPr>
        <p:spPr>
          <a:xfrm>
            <a:off x="267258" y="1219200"/>
            <a:ext cx="8509759" cy="3631763"/>
          </a:xfrm>
          <a:prstGeom prst="rect">
            <a:avLst/>
          </a:prstGeom>
          <a:noFill/>
        </p:spPr>
        <p:txBody>
          <a:bodyPr wrap="square" lIns="274320" tIns="274320" rIns="274320" bIns="274320">
            <a:spAutoFit/>
          </a:bodyPr>
          <a:lstStyle/>
          <a:p>
            <a:r>
              <a:rPr lang="en-US" sz="2000" u="sng" dirty="0"/>
              <a:t>Market Participant Request:</a:t>
            </a:r>
            <a:r>
              <a:rPr lang="en-US" sz="2000" dirty="0"/>
              <a:t> During the 2016-2017 budget process, market participants expressed a preference for more advance notice of any future System Administration Fee rate increases.</a:t>
            </a:r>
          </a:p>
          <a:p>
            <a:endParaRPr lang="en-US" sz="2000" dirty="0"/>
          </a:p>
          <a:p>
            <a:r>
              <a:rPr lang="en-US" sz="2000" u="sng" dirty="0"/>
              <a:t>Our Commitment:</a:t>
            </a:r>
            <a:r>
              <a:rPr lang="en-US" sz="2000" dirty="0"/>
              <a:t> At the first Finance &amp; Audit Committee meeting of the calendar year, we will communicate the forecast adequacy of the budgeted System Administration Fee for the following calendar year.</a:t>
            </a:r>
          </a:p>
          <a:p>
            <a:endParaRPr lang="en-US" sz="2000" dirty="0"/>
          </a:p>
          <a:p>
            <a:r>
              <a:rPr lang="en-US" sz="2000" u="sng" dirty="0"/>
              <a:t>Current Status:</a:t>
            </a:r>
            <a:r>
              <a:rPr lang="en-US" sz="2000" dirty="0"/>
              <a:t> The System Administration Fee rate is currently forecast to be adequate for 2025.</a:t>
            </a:r>
          </a:p>
        </p:txBody>
      </p:sp>
    </p:spTree>
    <p:extLst>
      <p:ext uri="{BB962C8B-B14F-4D97-AF65-F5344CB8AC3E}">
        <p14:creationId xmlns:p14="http://schemas.microsoft.com/office/powerpoint/2010/main" val="1104921893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Slide">
  <a:themeElements>
    <a:clrScheme name="Custom 1">
      <a:dk1>
        <a:srgbClr val="2D3338"/>
      </a:dk1>
      <a:lt1>
        <a:srgbClr val="FFFFFF"/>
      </a:lt1>
      <a:dk2>
        <a:srgbClr val="2D3338"/>
      </a:dk2>
      <a:lt2>
        <a:srgbClr val="E6EBF0"/>
      </a:lt2>
      <a:accent1>
        <a:srgbClr val="00AEC7"/>
      </a:accent1>
      <a:accent2>
        <a:srgbClr val="7C858C"/>
      </a:accent2>
      <a:accent3>
        <a:srgbClr val="2BA565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Aqu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0999AAC16EAB41985F08B9B30BD6F8" ma:contentTypeVersion="7" ma:contentTypeDescription="Create a new document." ma:contentTypeScope="" ma:versionID="f334b19ed6e11c8a018bfc43c5e9f5e2">
  <xsd:schema xmlns:xsd="http://www.w3.org/2001/XMLSchema" xmlns:xs="http://www.w3.org/2001/XMLSchema" xmlns:p="http://schemas.microsoft.com/office/2006/metadata/properties" xmlns:ns2="8d5ee879-813f-4fb9-b7c2-a59846c21aeb" targetNamespace="http://schemas.microsoft.com/office/2006/metadata/properties" ma:root="true" ma:fieldsID="6d0723ded436bfb6175ba8e1f6eccadf" ns2:_="">
    <xsd:import namespace="8d5ee879-813f-4fb9-b7c2-a59846c21aeb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Year" minOccurs="0"/>
                <xsd:element ref="ns2:MediaServiceMetadata" minOccurs="0"/>
                <xsd:element ref="ns2:MediaServiceFastMetadata" minOccurs="0"/>
                <xsd:element ref="ns2:Dimensions" minOccurs="0"/>
                <xsd:element ref="ns2:MediaServiceObjectDetectorVersions" minOccurs="0"/>
                <xsd:element ref="ns2:Mon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ee879-813f-4fb9-b7c2-a59846c21aeb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Confidential"/>
          <xsd:enumeration value="Public"/>
          <xsd:enumeration value="Internal"/>
          <xsd:enumeration value="Board of Directors"/>
        </xsd:restriction>
      </xsd:simpleType>
    </xsd:element>
    <xsd:element name="Year" ma:index="9" nillable="true" ma:displayName="Year" ma:format="Dropdown" ma:internalName="Year">
      <xsd:simpleType>
        <xsd:restriction base="dms:Choice">
          <xsd:enumeration value="2022"/>
          <xsd:enumeration value="2023"/>
          <xsd:enumeration value="2024"/>
          <xsd:enumeration value="202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Dimensions" ma:index="12" nillable="true" ma:displayName="Dimensions" ma:format="Dropdown" ma:internalName="Dimensions">
      <xsd:simpleType>
        <xsd:restriction base="dms:Choice">
          <xsd:enumeration value="Widescreen (16:9)"/>
          <xsd:enumeration value="Default Width"/>
          <xsd:enumeration value="HD"/>
        </xsd:restriction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onth" ma:index="14" nillable="true" ma:displayName="Month" ma:format="Dropdown" ma:internalName="Month">
      <xsd:simpleType>
        <xsd:restriction base="dms:Choice">
          <xsd:enumeration value="January"/>
          <xsd:enumeration value="February"/>
          <xsd:enumeration value="March"/>
          <xsd:enumeration value="April"/>
          <xsd:enumeration value="MAy"/>
          <xsd:enumeration value="June"/>
          <xsd:enumeration value="July"/>
          <xsd:enumeration value="August"/>
          <xsd:enumeration value="September"/>
          <xsd:enumeration value="October"/>
          <xsd:enumeration value="November"/>
          <xsd:enumeration value="Decembe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8d5ee879-813f-4fb9-b7c2-a59846c21aeb" xsi:nil="true"/>
    <Audience xmlns="8d5ee879-813f-4fb9-b7c2-a59846c21aeb">Board of Directors</Audience>
    <Dimensions xmlns="8d5ee879-813f-4fb9-b7c2-a59846c21aeb">Default Width</Dimensions>
    <Month xmlns="8d5ee879-813f-4fb9-b7c2-a59846c21ae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C74A3A8-2D94-4683-80DF-31309897B6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5ee879-813f-4fb9-b7c2-a59846c21a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526C54-2038-4DDB-9077-84C80FF069E0}">
  <ds:schemaRefs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www.w3.org/XML/1998/namespace"/>
    <ds:schemaRef ds:uri="http://purl.org/dc/elements/1.1/"/>
    <ds:schemaRef ds:uri="http://schemas.microsoft.com/office/infopath/2007/PartnerControls"/>
    <ds:schemaRef ds:uri="8d5ee879-813f-4fb9-b7c2-a59846c21aeb"/>
  </ds:schemaRefs>
</ds:datastoreItem>
</file>

<file path=customXml/itemProps3.xml><?xml version="1.0" encoding="utf-8"?>
<ds:datastoreItem xmlns:ds="http://schemas.openxmlformats.org/officeDocument/2006/customXml" ds:itemID="{9F18ABE5-2C97-4413-ACB0-B3080BAFCAD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16875</TotalTime>
  <Words>113</Words>
  <Application>Microsoft Office PowerPoint</Application>
  <PresentationFormat>On-screen Show (4:3)</PresentationFormat>
  <Paragraphs>17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Cover Slide</vt:lpstr>
      <vt:lpstr>Horizontal Theme</vt:lpstr>
      <vt:lpstr>PowerPoint Presentation</vt:lpstr>
      <vt:lpstr>Forecast Adequacy of the Budgeted System Administration Fee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Scheel, Richard</cp:lastModifiedBy>
  <cp:revision>549</cp:revision>
  <cp:lastPrinted>2017-10-10T21:31:05Z</cp:lastPrinted>
  <dcterms:created xsi:type="dcterms:W3CDTF">2016-01-21T15:20:31Z</dcterms:created>
  <dcterms:modified xsi:type="dcterms:W3CDTF">2024-02-07T14:24:43Z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0x0101006D0999AAC16EAB41985F08B9B30BD6F8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ActionId">
    <vt:lpwstr>c62e7908-7660-43a6-b1c8-5c5c95dc1f11</vt:lpwstr>
  </property>
  <property fmtid="{D5CDD505-2E9C-101B-9397-08002B2CF9AE}" pid="5" name="MSIP_Label_7084cbda-52b8-46fb-a7b7-cb5bd465ed85_SetDate">
    <vt:lpwstr>2023-05-09T20:19:39Z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ContentBits">
    <vt:lpwstr>0</vt:lpwstr>
  </property>
  <property fmtid="{D5CDD505-2E9C-101B-9397-08002B2CF9AE}" pid="8" name="MSIP_Label_7084cbda-52b8-46fb-a7b7-cb5bd465ed85_SiteId">
    <vt:lpwstr>0afb747d-bff7-4596-a9fc-950ef9e0ec45</vt:lpwstr>
  </property>
  <property fmtid="{D5CDD505-2E9C-101B-9397-08002B2CF9AE}" pid="9" name="MSIP_Label_7084cbda-52b8-46fb-a7b7-cb5bd465ed85_Method">
    <vt:lpwstr>Standard</vt:lpwstr>
  </property>
</Properties>
</file>