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7" r:id="rId8"/>
    <p:sldId id="265" r:id="rId9"/>
    <p:sldId id="266" r:id="rId10"/>
    <p:sldId id="268" r:id="rId11"/>
    <p:sldId id="26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0129" autoAdjust="0"/>
  </p:normalViewPr>
  <p:slideViewPr>
    <p:cSldViewPr showGuides="1">
      <p:cViewPr varScale="1">
        <p:scale>
          <a:sx n="103" d="100"/>
          <a:sy n="103" d="100"/>
        </p:scale>
        <p:origin x="213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Sheet1!$A$5:$A$16</c:f>
              <c:strCache>
                <c:ptCount val="12"/>
                <c:pt idx="0">
                  <c:v>2023/02</c:v>
                </c:pt>
                <c:pt idx="1">
                  <c:v>2023/03</c:v>
                </c:pt>
                <c:pt idx="2">
                  <c:v>2023/04</c:v>
                </c:pt>
                <c:pt idx="3">
                  <c:v>2023/05</c:v>
                </c:pt>
                <c:pt idx="4">
                  <c:v>2023/06</c:v>
                </c:pt>
                <c:pt idx="5">
                  <c:v>2023/07</c:v>
                </c:pt>
                <c:pt idx="6">
                  <c:v>2023/08</c:v>
                </c:pt>
                <c:pt idx="7">
                  <c:v>2023/09</c:v>
                </c:pt>
                <c:pt idx="8">
                  <c:v>2023/10</c:v>
                </c:pt>
                <c:pt idx="9">
                  <c:v>2023/11</c:v>
                </c:pt>
                <c:pt idx="10">
                  <c:v>2023/12</c:v>
                </c:pt>
                <c:pt idx="11">
                  <c:v>2024/01</c:v>
                </c:pt>
              </c:strCache>
            </c:strRef>
          </c:cat>
          <c:val>
            <c:numRef>
              <c:f>Sheet1!$B$5:$B$16</c:f>
              <c:numCache>
                <c:formatCode>0.00</c:formatCode>
                <c:ptCount val="12"/>
                <c:pt idx="0">
                  <c:v>0.46</c:v>
                </c:pt>
                <c:pt idx="1">
                  <c:v>0.44</c:v>
                </c:pt>
                <c:pt idx="2" formatCode="General">
                  <c:v>0.31</c:v>
                </c:pt>
                <c:pt idx="3">
                  <c:v>0.33</c:v>
                </c:pt>
                <c:pt idx="4" formatCode="General">
                  <c:v>0.3</c:v>
                </c:pt>
                <c:pt idx="5" formatCode="General">
                  <c:v>0.33</c:v>
                </c:pt>
                <c:pt idx="6" formatCode="General">
                  <c:v>0.28000000000000003</c:v>
                </c:pt>
                <c:pt idx="7" formatCode="General">
                  <c:v>0.35</c:v>
                </c:pt>
                <c:pt idx="8" formatCode="General">
                  <c:v>0.35</c:v>
                </c:pt>
                <c:pt idx="9">
                  <c:v>0.39</c:v>
                </c:pt>
                <c:pt idx="10" formatCode="General">
                  <c:v>0.37</c:v>
                </c:pt>
                <c:pt idx="11" formatCode="General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Sheet1!$A$5:$A$16</c:f>
              <c:strCache>
                <c:ptCount val="12"/>
                <c:pt idx="0">
                  <c:v>2023/02</c:v>
                </c:pt>
                <c:pt idx="1">
                  <c:v>2023/03</c:v>
                </c:pt>
                <c:pt idx="2">
                  <c:v>2023/04</c:v>
                </c:pt>
                <c:pt idx="3">
                  <c:v>2023/05</c:v>
                </c:pt>
                <c:pt idx="4">
                  <c:v>2023/06</c:v>
                </c:pt>
                <c:pt idx="5">
                  <c:v>2023/07</c:v>
                </c:pt>
                <c:pt idx="6">
                  <c:v>2023/08</c:v>
                </c:pt>
                <c:pt idx="7">
                  <c:v>2023/09</c:v>
                </c:pt>
                <c:pt idx="8">
                  <c:v>2023/10</c:v>
                </c:pt>
                <c:pt idx="9">
                  <c:v>2023/11</c:v>
                </c:pt>
                <c:pt idx="10">
                  <c:v>2023/12</c:v>
                </c:pt>
                <c:pt idx="11">
                  <c:v>2024/01</c:v>
                </c:pt>
              </c:strCache>
            </c:strRef>
          </c:cat>
          <c:val>
            <c:numRef>
              <c:f>Sheet1!$C$5:$C$16</c:f>
              <c:numCache>
                <c:formatCode>0.00</c:formatCode>
                <c:ptCount val="12"/>
                <c:pt idx="0">
                  <c:v>3.61</c:v>
                </c:pt>
                <c:pt idx="1">
                  <c:v>2.76</c:v>
                </c:pt>
                <c:pt idx="2" formatCode="General">
                  <c:v>2.63</c:v>
                </c:pt>
                <c:pt idx="3">
                  <c:v>3.03</c:v>
                </c:pt>
                <c:pt idx="4" formatCode="General">
                  <c:v>2.5299999999999998</c:v>
                </c:pt>
                <c:pt idx="5" formatCode="General">
                  <c:v>2.4900000000000002</c:v>
                </c:pt>
                <c:pt idx="6" formatCode="General">
                  <c:v>2.2599999999999998</c:v>
                </c:pt>
                <c:pt idx="7" formatCode="General">
                  <c:v>2.4500000000000002</c:v>
                </c:pt>
                <c:pt idx="8" formatCode="General">
                  <c:v>2.46</c:v>
                </c:pt>
                <c:pt idx="9">
                  <c:v>2.0099999999999998</c:v>
                </c:pt>
                <c:pt idx="10" formatCode="General">
                  <c:v>2.04</c:v>
                </c:pt>
                <c:pt idx="11" formatCode="General">
                  <c:v>2.14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Sheet1!$A$5:$A$16</c:f>
              <c:strCache>
                <c:ptCount val="12"/>
                <c:pt idx="0">
                  <c:v>2023/02</c:v>
                </c:pt>
                <c:pt idx="1">
                  <c:v>2023/03</c:v>
                </c:pt>
                <c:pt idx="2">
                  <c:v>2023/04</c:v>
                </c:pt>
                <c:pt idx="3">
                  <c:v>2023/05</c:v>
                </c:pt>
                <c:pt idx="4">
                  <c:v>2023/06</c:v>
                </c:pt>
                <c:pt idx="5">
                  <c:v>2023/07</c:v>
                </c:pt>
                <c:pt idx="6">
                  <c:v>2023/08</c:v>
                </c:pt>
                <c:pt idx="7">
                  <c:v>2023/09</c:v>
                </c:pt>
                <c:pt idx="8">
                  <c:v>2023/10</c:v>
                </c:pt>
                <c:pt idx="9">
                  <c:v>2023/11</c:v>
                </c:pt>
                <c:pt idx="10">
                  <c:v>2023/12</c:v>
                </c:pt>
                <c:pt idx="11">
                  <c:v>2024/01</c:v>
                </c:pt>
              </c:strCache>
            </c:strRef>
          </c:cat>
          <c:val>
            <c:numRef>
              <c:f>Sheet1!$D$5:$D$16</c:f>
              <c:numCache>
                <c:formatCode>0.00</c:formatCode>
                <c:ptCount val="12"/>
                <c:pt idx="0">
                  <c:v>0.68</c:v>
                </c:pt>
                <c:pt idx="1">
                  <c:v>0.55000000000000004</c:v>
                </c:pt>
                <c:pt idx="2" formatCode="General">
                  <c:v>0.78</c:v>
                </c:pt>
                <c:pt idx="3">
                  <c:v>4.8000000000000001E-2</c:v>
                </c:pt>
                <c:pt idx="4" formatCode="General">
                  <c:v>0.74</c:v>
                </c:pt>
                <c:pt idx="5" formatCode="General">
                  <c:v>0.64</c:v>
                </c:pt>
                <c:pt idx="6" formatCode="General">
                  <c:v>0.49</c:v>
                </c:pt>
                <c:pt idx="7" formatCode="General">
                  <c:v>0.49</c:v>
                </c:pt>
                <c:pt idx="8" formatCode="General">
                  <c:v>0.52</c:v>
                </c:pt>
                <c:pt idx="9">
                  <c:v>0.6</c:v>
                </c:pt>
                <c:pt idx="10" formatCode="General">
                  <c:v>0.62</c:v>
                </c:pt>
                <c:pt idx="11" formatCode="General">
                  <c:v>0.61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Sheet1!$A$5:$A$17</c:f>
              <c:strCache>
                <c:ptCount val="13"/>
                <c:pt idx="0">
                  <c:v>2022/12</c:v>
                </c:pt>
                <c:pt idx="1">
                  <c:v>2023/01</c:v>
                </c:pt>
                <c:pt idx="2">
                  <c:v>2023/02</c:v>
                </c:pt>
                <c:pt idx="3">
                  <c:v>2023/03</c:v>
                </c:pt>
                <c:pt idx="4">
                  <c:v>2023/04</c:v>
                </c:pt>
                <c:pt idx="5">
                  <c:v>2023/05</c:v>
                </c:pt>
                <c:pt idx="6">
                  <c:v>2023/06</c:v>
                </c:pt>
                <c:pt idx="7">
                  <c:v>2023/07</c:v>
                </c:pt>
                <c:pt idx="8">
                  <c:v>2023/08</c:v>
                </c:pt>
                <c:pt idx="9">
                  <c:v>2023/09</c:v>
                </c:pt>
                <c:pt idx="10">
                  <c:v>2023/10</c:v>
                </c:pt>
                <c:pt idx="11">
                  <c:v>2023/12</c:v>
                </c:pt>
                <c:pt idx="12">
                  <c:v>2024/01</c:v>
                </c:pt>
              </c:strCache>
            </c:strRef>
          </c:cat>
          <c:val>
            <c:numRef>
              <c:f>Sheet1!$B$5:$B$17</c:f>
              <c:numCache>
                <c:formatCode>General</c:formatCode>
                <c:ptCount val="13"/>
                <c:pt idx="0">
                  <c:v>320460</c:v>
                </c:pt>
                <c:pt idx="1">
                  <c:v>252632</c:v>
                </c:pt>
                <c:pt idx="2">
                  <c:v>206836</c:v>
                </c:pt>
                <c:pt idx="3">
                  <c:v>311095</c:v>
                </c:pt>
                <c:pt idx="4">
                  <c:v>239609</c:v>
                </c:pt>
                <c:pt idx="5">
                  <c:v>379601</c:v>
                </c:pt>
                <c:pt idx="6">
                  <c:v>425426</c:v>
                </c:pt>
                <c:pt idx="7">
                  <c:v>497967</c:v>
                </c:pt>
                <c:pt idx="8">
                  <c:v>631492</c:v>
                </c:pt>
                <c:pt idx="9">
                  <c:v>504795</c:v>
                </c:pt>
                <c:pt idx="10">
                  <c:v>395398</c:v>
                </c:pt>
                <c:pt idx="11">
                  <c:v>312236</c:v>
                </c:pt>
                <c:pt idx="12">
                  <c:v>458584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Sheet1!$A$4:$A$15</c:f>
              <c:strCache>
                <c:ptCount val="12"/>
                <c:pt idx="0">
                  <c:v>2023/02</c:v>
                </c:pt>
                <c:pt idx="1">
                  <c:v>2023/03</c:v>
                </c:pt>
                <c:pt idx="2">
                  <c:v>2023/04</c:v>
                </c:pt>
                <c:pt idx="3">
                  <c:v>2023/05</c:v>
                </c:pt>
                <c:pt idx="4">
                  <c:v>2023/06</c:v>
                </c:pt>
                <c:pt idx="5">
                  <c:v>2023/07</c:v>
                </c:pt>
                <c:pt idx="6">
                  <c:v>2023/08</c:v>
                </c:pt>
                <c:pt idx="7">
                  <c:v>2023/09</c:v>
                </c:pt>
                <c:pt idx="8">
                  <c:v>2023/10</c:v>
                </c:pt>
                <c:pt idx="9">
                  <c:v>2023/11</c:v>
                </c:pt>
                <c:pt idx="10">
                  <c:v>2023/12</c:v>
                </c:pt>
                <c:pt idx="11">
                  <c:v>2024/01</c:v>
                </c:pt>
              </c:strCache>
            </c:strRef>
          </c:cat>
          <c:val>
            <c:numRef>
              <c:f>Sheet1!$B$4:$B$15</c:f>
              <c:numCache>
                <c:formatCode>General</c:formatCode>
                <c:ptCount val="12"/>
                <c:pt idx="0">
                  <c:v>451</c:v>
                </c:pt>
                <c:pt idx="1">
                  <c:v>794</c:v>
                </c:pt>
                <c:pt idx="2">
                  <c:v>680</c:v>
                </c:pt>
                <c:pt idx="3">
                  <c:v>815</c:v>
                </c:pt>
                <c:pt idx="4">
                  <c:v>900</c:v>
                </c:pt>
                <c:pt idx="5">
                  <c:v>1096</c:v>
                </c:pt>
                <c:pt idx="6">
                  <c:v>3491</c:v>
                </c:pt>
                <c:pt idx="7">
                  <c:v>3832</c:v>
                </c:pt>
                <c:pt idx="8">
                  <c:v>3876</c:v>
                </c:pt>
                <c:pt idx="9">
                  <c:v>3640</c:v>
                </c:pt>
                <c:pt idx="10">
                  <c:v>3532</c:v>
                </c:pt>
                <c:pt idx="11">
                  <c:v>3796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Market Applications Services Support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</a:t>
            </a:r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February 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 – January 2024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did meet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Retail Incidents &amp; Maintenance – January 2024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January 21 Planned Site Failover.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January 27-28 Retail Release – Postponed to Retail Release 2.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Non-Retail Incidents &amp; Maintenance –January 2024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January 18 Planned Site Failover.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January 17-19 Database Maintenance.</a:t>
            </a:r>
          </a:p>
          <a:p>
            <a:pPr marL="0" indent="0" algn="l"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600" b="1" kern="0" dirty="0" err="1">
                <a:solidFill>
                  <a:srgbClr val="000000"/>
                </a:solidFill>
              </a:rPr>
              <a:t>ListServ</a:t>
            </a:r>
            <a:r>
              <a:rPr lang="en-US" sz="1600" b="1" kern="0" dirty="0">
                <a:solidFill>
                  <a:srgbClr val="000000"/>
                </a:solidFill>
              </a:rPr>
              <a:t> Incidents &amp; Maintenance – January 2024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External delivery lag seen for TXANS the week of 1/12/24</a:t>
            </a:r>
          </a:p>
          <a:p>
            <a:pPr lvl="2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</a:rPr>
              <a:t>Email security vendor had a throttle in place; throttle was removed, and performance improved ~340%. </a:t>
            </a:r>
          </a:p>
          <a:p>
            <a:pPr marL="0" indent="0" algn="l"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SLA Documents and Incident Reporting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177175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January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.39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.61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.66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1.67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3380941"/>
              </p:ext>
            </p:extLst>
          </p:nvPr>
        </p:nvGraphicFramePr>
        <p:xfrm>
          <a:off x="302690" y="2971800"/>
          <a:ext cx="868891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January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5858"/>
            <a:ext cx="8915400" cy="4319832"/>
          </a:xfrm>
        </p:spPr>
        <p:txBody>
          <a:bodyPr/>
          <a:lstStyle/>
          <a:p>
            <a:r>
              <a:rPr lang="en-US" sz="2000" dirty="0"/>
              <a:t>3796 Posts</a:t>
            </a:r>
          </a:p>
          <a:p>
            <a:r>
              <a:rPr lang="en-US" sz="2000" dirty="0"/>
              <a:t>458584 Recipients</a:t>
            </a:r>
          </a:p>
          <a:p>
            <a:r>
              <a:rPr lang="en-US" sz="2000" dirty="0"/>
              <a:t>RMS List Highlights</a:t>
            </a:r>
          </a:p>
          <a:p>
            <a:pPr lvl="1"/>
            <a:r>
              <a:rPr lang="en-US" sz="2000" dirty="0"/>
              <a:t>43 Posts</a:t>
            </a:r>
          </a:p>
          <a:p>
            <a:pPr lvl="1"/>
            <a:r>
              <a:rPr lang="en-US" sz="2000" dirty="0"/>
              <a:t>12 New Subscriptions</a:t>
            </a:r>
          </a:p>
          <a:p>
            <a:pPr lvl="1"/>
            <a:r>
              <a:rPr lang="en-US" sz="2000" dirty="0"/>
              <a:t>7 Unsubscribe</a:t>
            </a:r>
          </a:p>
          <a:p>
            <a:r>
              <a:rPr lang="en-US" sz="2000" dirty="0"/>
              <a:t>TDTMS List Highlights</a:t>
            </a:r>
          </a:p>
          <a:p>
            <a:pPr lvl="1"/>
            <a:r>
              <a:rPr lang="en-US" sz="2000" dirty="0"/>
              <a:t>2 Posts</a:t>
            </a:r>
          </a:p>
          <a:p>
            <a:pPr lvl="1"/>
            <a:r>
              <a:rPr lang="en-US" sz="2000" dirty="0"/>
              <a:t>2 New Subscriptions</a:t>
            </a:r>
          </a:p>
          <a:p>
            <a:pPr lvl="1"/>
            <a:r>
              <a:rPr lang="en-US" sz="2000" dirty="0"/>
              <a:t>0 Unsubscribe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Weather Moratorium Actions</a:t>
            </a:r>
          </a:p>
          <a:p>
            <a:pPr lvl="1"/>
            <a:r>
              <a:rPr lang="en-US" sz="2000" dirty="0"/>
              <a:t>12 Auto Deletes</a:t>
            </a:r>
          </a:p>
          <a:p>
            <a:pPr lvl="1"/>
            <a:r>
              <a:rPr lang="en-US" sz="2000" dirty="0"/>
              <a:t>7 Sign Offs</a:t>
            </a:r>
          </a:p>
          <a:p>
            <a:pPr lvl="1"/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2963241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1926917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44FC4-9FD0-3484-3DAD-4FFBDC354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TXANS and the January 2024 Storm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10EE7-F51A-1DD1-3AC1-FAD9C2433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461" y="990600"/>
            <a:ext cx="8534400" cy="4319832"/>
          </a:xfrm>
        </p:spPr>
        <p:txBody>
          <a:bodyPr/>
          <a:lstStyle/>
          <a:p>
            <a:r>
              <a:rPr lang="en-US" sz="2500" dirty="0"/>
              <a:t>New subscribers during this period 10,182</a:t>
            </a:r>
          </a:p>
          <a:p>
            <a:r>
              <a:rPr lang="en-US" sz="2500" dirty="0"/>
              <a:t>Current subscribers 26,196</a:t>
            </a:r>
          </a:p>
          <a:p>
            <a:r>
              <a:rPr lang="en-US" sz="2500" dirty="0"/>
              <a:t>~60% increase in a week</a:t>
            </a:r>
          </a:p>
          <a:p>
            <a:r>
              <a:rPr lang="en-US" sz="2500" dirty="0"/>
              <a:t>Below is the subscriber rate (per 30 min) 1/10/24 – 1/17/24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C83A6-4EB3-B837-2DD0-CF0D485CF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C2FEE8-8E53-0522-DEF9-7C86A11961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1" y="3150516"/>
            <a:ext cx="9144000" cy="308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96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69DD0-949F-06A3-CBD7-DC2FF8932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Users Removed From Weather Moratorium List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BD11C1-AE73-6D43-B2B4-38483BDA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73E697F-8158-5176-4C62-FD3DC1F372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882800"/>
              </p:ext>
            </p:extLst>
          </p:nvPr>
        </p:nvGraphicFramePr>
        <p:xfrm>
          <a:off x="381000" y="685800"/>
          <a:ext cx="8458200" cy="5486398"/>
        </p:xfrm>
        <a:graphic>
          <a:graphicData uri="http://schemas.openxmlformats.org/drawingml/2006/table">
            <a:tbl>
              <a:tblPr/>
              <a:tblGrid>
                <a:gridCol w="738891">
                  <a:extLst>
                    <a:ext uri="{9D8B030D-6E8A-4147-A177-3AD203B41FA5}">
                      <a16:colId xmlns:a16="http://schemas.microsoft.com/office/drawing/2014/main" val="4229489063"/>
                    </a:ext>
                  </a:extLst>
                </a:gridCol>
                <a:gridCol w="6344330">
                  <a:extLst>
                    <a:ext uri="{9D8B030D-6E8A-4147-A177-3AD203B41FA5}">
                      <a16:colId xmlns:a16="http://schemas.microsoft.com/office/drawing/2014/main" val="1668380074"/>
                    </a:ext>
                  </a:extLst>
                </a:gridCol>
                <a:gridCol w="1374979">
                  <a:extLst>
                    <a:ext uri="{9D8B030D-6E8A-4147-A177-3AD203B41FA5}">
                      <a16:colId xmlns:a16="http://schemas.microsoft.com/office/drawing/2014/main" val="2687090421"/>
                    </a:ext>
                  </a:extLst>
                </a:gridCol>
              </a:tblGrid>
              <a:tr h="308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243850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jbparks@GMAIL.COM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SIGNOFF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420714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1/15/24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sierrsmr@GMAIL.COM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SIGNOFF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857883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1/15/24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erintcholder@GMAIL.COM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SIGNOFF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138857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1/17/24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heylucktastick@GMAIL.COM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SIGNOFF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6052582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1/17/24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Yecenia@RESTORATIONCONTROL.COM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SIGNOFF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365859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tohaske@CISCO.COM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SIGNOFF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614715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rbailey2129@GMAIL.COM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SIGNOFF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275032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qwest@PULSEPOWERTEXAS.COM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1345955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rebbiane.aviles@SHELLENERGY.COM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869559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dcontreras@PULSEPOWERTEXAS.COM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1106136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cristian.cardenas@UBIQUITY.COM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246543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modom@PULSEPOWERTEXAS.COM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605830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john.ritch@GEXAENERGY.COM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804172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csonanes@PULSEPOWERTEXAS.COM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284267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Jeisson.urian@UBIQUITY.COM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555846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1/16/24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Monghoa.Pham@CONSTELLATION.EXELONCORP.COM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4600679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1/17/24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Vishal.Dalwadi@NEXTERAENERGY.COM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6553997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1/17/24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veronica.moise@GEXAENERGY.COM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256262"/>
                  </a:ext>
                </a:extLst>
              </a:tr>
              <a:tr h="2725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1/17/24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Robert.Franklin@GEXAENERGY.COM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5185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47596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25516</TotalTime>
  <Words>438</Words>
  <Application>Microsoft Office PowerPoint</Application>
  <PresentationFormat>On-screen Show (4:3)</PresentationFormat>
  <Paragraphs>150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Performance</vt:lpstr>
      <vt:lpstr>January ListServ Stats</vt:lpstr>
      <vt:lpstr>TXANS and the January 2024 Storm</vt:lpstr>
      <vt:lpstr>Users Removed From Weather Moratorium List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331</cp:revision>
  <cp:lastPrinted>2019-05-06T20:09:17Z</cp:lastPrinted>
  <dcterms:created xsi:type="dcterms:W3CDTF">2016-01-21T15:20:31Z</dcterms:created>
  <dcterms:modified xsi:type="dcterms:W3CDTF">2024-02-12T21:29:52Z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