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9"/>
  </p:notesMasterIdLst>
  <p:sldIdLst>
    <p:sldId id="256" r:id="rId5"/>
    <p:sldId id="257" r:id="rId6"/>
    <p:sldId id="267" r:id="rId7"/>
    <p:sldId id="260" r:id="rId8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FECFDE-90D3-4AA7-B076-B5AF1F14B1AC}" v="6" dt="2024-02-07T20:18:06.0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243" autoAdjust="0"/>
  </p:normalViewPr>
  <p:slideViewPr>
    <p:cSldViewPr snapToGrid="0">
      <p:cViewPr varScale="1">
        <p:scale>
          <a:sx n="72" d="100"/>
          <a:sy n="72" d="100"/>
        </p:scale>
        <p:origin x="15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0CFECFDE-90D3-4AA7-B076-B5AF1F14B1AC}"/>
    <pc:docChg chg="undo custSel modSld">
      <pc:chgData name="Blakey, Eric" userId="29cc8d84-5a45-4cd1-9434-ff07b65a2be5" providerId="ADAL" clId="{0CFECFDE-90D3-4AA7-B076-B5AF1F14B1AC}" dt="2024-02-07T20:18:06.021" v="118" actId="20578"/>
      <pc:docMkLst>
        <pc:docMk/>
      </pc:docMkLst>
      <pc:sldChg chg="modSp mod">
        <pc:chgData name="Blakey, Eric" userId="29cc8d84-5a45-4cd1-9434-ff07b65a2be5" providerId="ADAL" clId="{0CFECFDE-90D3-4AA7-B076-B5AF1F14B1AC}" dt="2024-02-07T20:18:06.021" v="118" actId="20578"/>
        <pc:sldMkLst>
          <pc:docMk/>
          <pc:sldMk cId="333387915" sldId="257"/>
        </pc:sldMkLst>
        <pc:spChg chg="mod">
          <ac:chgData name="Blakey, Eric" userId="29cc8d84-5a45-4cd1-9434-ff07b65a2be5" providerId="ADAL" clId="{0CFECFDE-90D3-4AA7-B076-B5AF1F14B1AC}" dt="2024-02-07T20:18:06.021" v="118" actId="20578"/>
          <ac:spMkLst>
            <pc:docMk/>
            <pc:sldMk cId="333387915" sldId="257"/>
            <ac:spMk id="3" creationId="{F68F564F-A32A-47D1-911B-E1EE4EFCF616}"/>
          </ac:spMkLst>
        </pc:spChg>
      </pc:sldChg>
      <pc:sldChg chg="modNotesTx">
        <pc:chgData name="Blakey, Eric" userId="29cc8d84-5a45-4cd1-9434-ff07b65a2be5" providerId="ADAL" clId="{0CFECFDE-90D3-4AA7-B076-B5AF1F14B1AC}" dt="2024-02-07T20:12:53.942" v="0" actId="6549"/>
        <pc:sldMkLst>
          <pc:docMk/>
          <pc:sldMk cId="809913610" sldId="2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50" b="0" i="1" u="none" strike="noStrike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5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50" dirty="0"/>
              <a:t>Please join us!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view.officeapps.live.com/op/view.aspx?src=https%3A%2F%2Fwww.ercot.com%2Ffiles%2Fdocs%2F2024%2F01%2F31%2F08-2023-q4-unregistered-distributed-generation-dg-report-wms-update.pptx&amp;wdOrigin=BROWSELINK" TargetMode="External"/><Relationship Id="rId3" Type="http://schemas.openxmlformats.org/officeDocument/2006/relationships/hyperlink" Target="https://www.ercot.com/calendar/02072024-WMS-Meeting" TargetMode="External"/><Relationship Id="rId7" Type="http://schemas.openxmlformats.org/officeDocument/2006/relationships/hyperlink" Target="https://view.officeapps.live.com/op/view.aspx?src=https%3A%2F%2Fwww.ercot.com%2Ffiles%2Fdocs%2F2024%2F01%2F31%2F08-wms_settlement-stability-report_q4_2023.pptx&amp;wdOrigin=BROWSELINK" TargetMode="External"/><Relationship Id="rId12" Type="http://schemas.openxmlformats.org/officeDocument/2006/relationships/hyperlink" Target="https://www.ercot.com/mktrules/issues/SMOGRR03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iew.officeapps.live.com/op/view.aspx?src=https%3A%2F%2Fwww.ercot.com%2Ffiles%2Fdocs%2F2024%2F02%2F01%2F08-hdl-ldl-override-report-wms-02-07-24.pptx&amp;wdOrigin=BROWSELINK" TargetMode="External"/><Relationship Id="rId11" Type="http://schemas.openxmlformats.org/officeDocument/2006/relationships/hyperlink" Target="https://www.ercot.com/mktrules/issues/SMOGRR027" TargetMode="External"/><Relationship Id="rId5" Type="http://schemas.openxmlformats.org/officeDocument/2006/relationships/hyperlink" Target="https://view.officeapps.live.com/op/view.aspx?src=https%3A%2F%2Fwww.ercot.com%2Ffiles%2Fdocs%2F2024%2F02%2F06%2F08-crr-activity-calendar-update-wms_02072024.pptx&amp;wdOrigin=BROWSELINK" TargetMode="External"/><Relationship Id="rId10" Type="http://schemas.openxmlformats.org/officeDocument/2006/relationships/hyperlink" Target="https://www.ercot.com/mktrules/issues/VCMRR039" TargetMode="External"/><Relationship Id="rId4" Type="http://schemas.openxmlformats.org/officeDocument/2006/relationships/hyperlink" Target="https://interchange.puc.texas.gov/Documents/55837_7_1355260.PDF" TargetMode="External"/><Relationship Id="rId9" Type="http://schemas.openxmlformats.org/officeDocument/2006/relationships/hyperlink" Target="https://www.ercot.com/mktrules/issues/NPRR1214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02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0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198" TargetMode="External"/><Relationship Id="rId5" Type="http://schemas.openxmlformats.org/officeDocument/2006/relationships/hyperlink" Target="https://www.ercot.com/mktrules/issues/NPRR1190" TargetMode="External"/><Relationship Id="rId10" Type="http://schemas.openxmlformats.org/officeDocument/2006/relationships/hyperlink" Target="https://www.ercot.com/mktrules/issues/SMOGRR028" TargetMode="External"/><Relationship Id="rId4" Type="http://schemas.openxmlformats.org/officeDocument/2006/relationships/hyperlink" Target="https://www.ercot.com/mktrules/issues/NPRR1162" TargetMode="External"/><Relationship Id="rId9" Type="http://schemas.openxmlformats.org/officeDocument/2006/relationships/hyperlink" Target="https://www.ercot.com/mktrules/issues/SMOGRR02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February 14,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</a:t>
            </a: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Feb 7, 2024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684" y="334697"/>
            <a:ext cx="7132694" cy="6206835"/>
          </a:xfrm>
        </p:spPr>
        <p:txBody>
          <a:bodyPr anchor="t">
            <a:normAutofit/>
          </a:bodyPr>
          <a:lstStyle/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/>
              <a:t>Reports: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4"/>
              </a:rPr>
              <a:t>Q/A with Brattle on VOLL (PUCT Project 55837, Item 7, 12/21/23) </a:t>
            </a:r>
            <a:endParaRPr lang="en-US" sz="1800" dirty="0">
              <a:hlinkClick r:id="rId5"/>
            </a:endParaRP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6"/>
              </a:rPr>
              <a:t>HDL/LDL Manual Override Report</a:t>
            </a:r>
            <a:endParaRPr lang="en-US" sz="1800" dirty="0"/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5"/>
              </a:rPr>
              <a:t>Annual Update to the CRR Activity Calendar</a:t>
            </a:r>
            <a:endParaRPr lang="en-US" sz="1800" dirty="0"/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7"/>
              </a:rPr>
              <a:t>2023 Q4 Settlement Stability Report</a:t>
            </a:r>
            <a:endParaRPr lang="en-US" sz="1800" dirty="0"/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hlinkClick r:id="rId8"/>
              </a:rPr>
              <a:t>2023 Q4 Unregistered DG Report Update</a:t>
            </a:r>
            <a:endParaRPr lang="en-US" sz="1800" dirty="0"/>
          </a:p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800" b="1" dirty="0"/>
          </a:p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/>
              <a:t>Revision Requests:</a:t>
            </a:r>
          </a:p>
          <a:p>
            <a:pPr marL="468630" lvl="4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Voted to Table:</a:t>
            </a:r>
          </a:p>
          <a:p>
            <a:pPr marL="635942" lvl="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  <a:hlinkClick r:id="rId9"/>
              </a:rPr>
              <a:t>NPRR1214</a:t>
            </a:r>
            <a:r>
              <a:rPr lang="en-US" sz="1800" dirty="0">
                <a:solidFill>
                  <a:schemeClr val="tx1"/>
                </a:solidFill>
              </a:rPr>
              <a:t>, Reliability Deployment Price Adder Fix to Provide Locational Price Signals, Reduce Uplift and Risk</a:t>
            </a:r>
          </a:p>
          <a:p>
            <a:pPr marL="635942" lvl="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  <a:hlinkClick r:id="rId10"/>
              </a:rPr>
              <a:t>VCMRR039</a:t>
            </a:r>
            <a:r>
              <a:rPr lang="en-US" sz="1800" dirty="0">
                <a:solidFill>
                  <a:schemeClr val="tx1"/>
                </a:solidFill>
              </a:rPr>
              <a:t>, Related to NPRR1216, Implementation of Emergency Pricing Program</a:t>
            </a:r>
          </a:p>
          <a:p>
            <a:pPr marL="468630" lvl="4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Approved Impact Analysis:</a:t>
            </a:r>
          </a:p>
          <a:p>
            <a:pPr marL="635942" lvl="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  <a:hlinkClick r:id="rId11"/>
              </a:rPr>
              <a:t>SMOGRR027</a:t>
            </a:r>
            <a:r>
              <a:rPr lang="en-US" sz="1800" dirty="0">
                <a:solidFill>
                  <a:schemeClr val="tx1"/>
                </a:solidFill>
              </a:rPr>
              <a:t>, Move OBD to Settlement Metering Operating Guide – EPS Metering Design Proposal</a:t>
            </a:r>
          </a:p>
          <a:p>
            <a:pPr marL="635942" lvl="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  <a:hlinkClick r:id="rId12"/>
              </a:rPr>
              <a:t>SMOGRR030</a:t>
            </a:r>
            <a:r>
              <a:rPr lang="en-US" sz="1800" dirty="0">
                <a:solidFill>
                  <a:schemeClr val="tx1"/>
                </a:solidFill>
              </a:rPr>
              <a:t>, Move OBD to Settlement Metering Operating Guide – EPS Metering Facility Temporary Exemption Request Application Form</a:t>
            </a:r>
          </a:p>
          <a:p>
            <a:pPr marL="468630" lvl="4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800" b="1" i="0" dirty="0">
                <a:effectLst/>
              </a:rPr>
              <a:t>Tabled Revision Requests:</a:t>
            </a:r>
            <a:endParaRPr lang="en-US" sz="1800" b="1" dirty="0"/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linkClick r:id="rId3"/>
              </a:rPr>
              <a:t>NPRR1070</a:t>
            </a:r>
            <a:r>
              <a:rPr lang="en-US" dirty="0"/>
              <a:t>, Planning Criteria for GTC Exit Solutions</a:t>
            </a:r>
            <a:endParaRPr lang="en-US" b="1" dirty="0">
              <a:solidFill>
                <a:srgbClr val="FF0000"/>
              </a:solidFill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linkClick r:id="rId4"/>
              </a:rPr>
              <a:t>NPRR1162</a:t>
            </a:r>
            <a:r>
              <a:rPr lang="en-US" dirty="0"/>
              <a:t>, Single Agent Designation for a QSE and its Sub-QSEs for Voice Communications over the ERCOT WAN (WMWG)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hlinkClick r:id="rId5"/>
              </a:rPr>
              <a:t>NPRR1190</a:t>
            </a:r>
            <a:r>
              <a:rPr lang="en-US" dirty="0"/>
              <a:t>, High Dispatch Limit Override Provision for Increased NOIE Load Costs (WMWG)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2998E3"/>
                </a:solidFill>
                <a:hlinkClick r:id="rId6"/>
              </a:rPr>
              <a:t>NPRR1198</a:t>
            </a:r>
            <a:r>
              <a:rPr lang="en-US" dirty="0">
                <a:solidFill>
                  <a:schemeClr val="tx1"/>
                </a:solidFill>
              </a:rPr>
              <a:t>, Congestion Mitigation Using Topology Reconfigurations (CMWG)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2998E3"/>
                </a:solidFill>
                <a:hlinkClick r:id="rId7"/>
              </a:rPr>
              <a:t>NPRR1200</a:t>
            </a:r>
            <a:r>
              <a:rPr lang="en-US" dirty="0">
                <a:solidFill>
                  <a:schemeClr val="tx1"/>
                </a:solidFill>
              </a:rPr>
              <a:t>, Utilization of Calculated Values for Non-WSL for ESRs (MWG)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2998E3"/>
                </a:solidFill>
                <a:hlinkClick r:id="rId8"/>
              </a:rPr>
              <a:t>NPRR1202</a:t>
            </a:r>
            <a:r>
              <a:rPr lang="en-US" dirty="0">
                <a:solidFill>
                  <a:schemeClr val="tx1"/>
                </a:solidFill>
              </a:rPr>
              <a:t>, Refundable Deposits for Large Load Interconnection Studies (WMWG)</a:t>
            </a:r>
            <a:endParaRPr lang="en-US" dirty="0">
              <a:solidFill>
                <a:schemeClr val="tx1"/>
              </a:solidFill>
              <a:hlinkClick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i="0" dirty="0">
                <a:solidFill>
                  <a:srgbClr val="2D3338"/>
                </a:solidFill>
                <a:effectLst/>
                <a:hlinkClick r:id="rId10"/>
              </a:rPr>
              <a:t>SMOGRR028</a:t>
            </a:r>
            <a:r>
              <a:rPr lang="en-US" b="0" i="0" dirty="0">
                <a:solidFill>
                  <a:srgbClr val="2D3338"/>
                </a:solidFill>
                <a:effectLst/>
              </a:rPr>
              <a:t>, Add Series Reactor Compensation Factors (MWG)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March 6</a:t>
            </a:r>
            <a:r>
              <a:rPr lang="en-US" sz="66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9730CC-A266-4BA8-9C1E-8492A0A26614}">
  <ds:schemaRefs>
    <ds:schemaRef ds:uri="http://schemas.openxmlformats.org/package/2006/metadata/core-properties"/>
    <ds:schemaRef ds:uri="http://purl.org/dc/terms/"/>
    <ds:schemaRef ds:uri="60b3afc9-a72a-4286-a1f6-3c61aad5d6c4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4A27AB3-3142-443C-B6D1-944B4E605F1F}">
  <ds:schemaRefs>
    <ds:schemaRef ds:uri="60b3afc9-a72a-4286-a1f6-3c61aad5d6c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241</Words>
  <Application>Microsoft Office PowerPoint</Application>
  <PresentationFormat>Widescreen</PresentationFormat>
  <Paragraphs>32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</vt:lpstr>
      <vt:lpstr>Retrospect</vt:lpstr>
      <vt:lpstr>WMS Report</vt:lpstr>
      <vt:lpstr>WMS Meeting  Feb 7, 2024</vt:lpstr>
      <vt:lpstr>Revision Requests Under WMS Review</vt:lpstr>
      <vt:lpstr>Next Meeting   March 6th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2</cp:revision>
  <cp:lastPrinted>2023-01-18T21:52:04Z</cp:lastPrinted>
  <dcterms:created xsi:type="dcterms:W3CDTF">2021-01-14T19:13:08Z</dcterms:created>
  <dcterms:modified xsi:type="dcterms:W3CDTF">2024-02-07T20:18:14Z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