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6"/>
  </p:sldMasterIdLst>
  <p:notesMasterIdLst>
    <p:notesMasterId r:id="rId14"/>
  </p:notesMasterIdLst>
  <p:sldIdLst>
    <p:sldId id="1037" r:id="rId7"/>
    <p:sldId id="1058" r:id="rId8"/>
    <p:sldId id="1065" r:id="rId9"/>
    <p:sldId id="1064" r:id="rId10"/>
    <p:sldId id="1063" r:id="rId11"/>
    <p:sldId id="1059" r:id="rId12"/>
    <p:sldId id="1061" r:id="rId13"/>
  </p:sldIdLst>
  <p:sldSz cx="12192000" cy="6858000"/>
  <p:notesSz cx="71882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22EB94-9590-3C67-02BC-FE5B316177F6}" name="Crow, Thad" initials="CT" userId="S::Thad.Sweigart@TEXASRE.ORG::e95d784d-9bbc-4070-8854-b6f0cfd74e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F"/>
    <a:srgbClr val="0066CC"/>
    <a:srgbClr val="6699FF"/>
    <a:srgbClr val="CC9900"/>
    <a:srgbClr val="3399FF"/>
    <a:srgbClr val="003296"/>
    <a:srgbClr val="004487"/>
    <a:srgbClr val="005092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5" autoAdjust="0"/>
    <p:restoredTop sz="90631" autoAdjust="0"/>
  </p:normalViewPr>
  <p:slideViewPr>
    <p:cSldViewPr>
      <p:cViewPr varScale="1">
        <p:scale>
          <a:sx n="111" d="100"/>
          <a:sy n="111" d="100"/>
        </p:scale>
        <p:origin x="120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6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9" tIns="47530" rIns="95059" bIns="47530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0350" y="0"/>
            <a:ext cx="3116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9" tIns="47530" rIns="95059" bIns="4753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4500" y="708025"/>
            <a:ext cx="62992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9138" y="4489450"/>
            <a:ext cx="5749925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9" tIns="47530" rIns="95059" bIns="47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116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9" tIns="47530" rIns="95059" bIns="47530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0350" y="8974138"/>
            <a:ext cx="3116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9" tIns="47530" rIns="95059" bIns="4753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charset="0"/>
              </a:defRPr>
            </a:lvl1pPr>
          </a:lstStyle>
          <a:p>
            <a:pPr>
              <a:defRPr/>
            </a:pPr>
            <a:fld id="{B329C74D-B450-4B42-BEA1-F6B173EBC9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88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9C74D-B450-4B42-BEA1-F6B173EBC9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4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9C74D-B450-4B42-BEA1-F6B173EBC99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2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9C74D-B450-4B42-BEA1-F6B173EBC99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9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9C74D-B450-4B42-BEA1-F6B173EBC99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5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9C74D-B450-4B42-BEA1-F6B173EBC99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65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9C74D-B450-4B42-BEA1-F6B173EBC99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51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9C74D-B450-4B42-BEA1-F6B173EBC99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5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1143000"/>
            <a:ext cx="1219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3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2D640-0ED5-B74D-BDE2-750F296794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375"/>
            <a:ext cx="5943600" cy="274320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9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"/>
            <a:ext cx="27940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8178800" cy="571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862395-55FF-C9E4-3244-C6D7614D09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375"/>
            <a:ext cx="5943600" cy="274320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2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2943C5-D44A-FCC9-AFAC-B9D59AD601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375"/>
            <a:ext cx="5943600" cy="274320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19208-0FAE-97E8-A784-34AB5443ED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375"/>
            <a:ext cx="5943600" cy="274320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7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066800"/>
            <a:ext cx="4775200" cy="4724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4775200" cy="47244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BBDF4-423D-98DE-1D60-970A9433BB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375"/>
            <a:ext cx="5943600" cy="274320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9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24523A2-853C-47B2-B290-D25339CFC5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375"/>
            <a:ext cx="5943600" cy="274320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1AB9FA-9112-3CAF-296D-7ED354DBC5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375"/>
            <a:ext cx="5943600" cy="274320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2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9F053BCE-0A44-703E-EA40-BF3AD131AE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375"/>
            <a:ext cx="5943600" cy="274320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5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B7D9D70-F8FB-F892-1DFE-533AB13228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375"/>
            <a:ext cx="5943600" cy="274320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DFA580-91A9-C061-9E7E-16C7B5372C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67375"/>
            <a:ext cx="5943600" cy="274320"/>
          </a:xfrm>
          <a:prstGeom prst="rect">
            <a:avLst/>
          </a:prstGeom>
          <a:ln/>
        </p:spPr>
        <p:txBody>
          <a:bodyPr/>
          <a:lstStyle>
            <a:lvl1pPr>
              <a:defRPr sz="1000"/>
            </a:lvl1pPr>
          </a:lstStyle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0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Top Corners One Rounded and One Snipped 46">
            <a:extLst>
              <a:ext uri="{FF2B5EF4-FFF2-40B4-BE49-F238E27FC236}">
                <a16:creationId xmlns:a16="http://schemas.microsoft.com/office/drawing/2014/main" id="{F273390E-EF69-9C0E-9670-BF2DADA79737}"/>
              </a:ext>
            </a:extLst>
          </p:cNvPr>
          <p:cNvSpPr/>
          <p:nvPr userDrawn="1"/>
        </p:nvSpPr>
        <p:spPr>
          <a:xfrm flipV="1">
            <a:off x="0" y="-2"/>
            <a:ext cx="12192000" cy="757505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6F8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066800"/>
            <a:ext cx="9753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6235700"/>
            <a:ext cx="1219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5903343" y="6193055"/>
            <a:ext cx="3810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B1D24C9-3E0E-4BD4-B080-4072BA8C4DD6}" type="slidenum">
              <a:rPr lang="en-US" sz="1200"/>
              <a:pPr algn="ctr"/>
              <a:t>‹#›</a:t>
            </a:fld>
            <a:endParaRPr lang="en-US" sz="1200" dirty="0"/>
          </a:p>
        </p:txBody>
      </p:sp>
      <p:pic>
        <p:nvPicPr>
          <p:cNvPr id="4" name="Picture 3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D8C57A62-47D9-3C85-D58B-F55587E5F2E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122" y="6167705"/>
            <a:ext cx="2038040" cy="399265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E86B51-B961-625E-2FBB-14BDBDAFD61C}"/>
              </a:ext>
            </a:extLst>
          </p:cNvPr>
          <p:cNvCxnSpPr>
            <a:cxnSpLocks/>
          </p:cNvCxnSpPr>
          <p:nvPr userDrawn="1"/>
        </p:nvCxnSpPr>
        <p:spPr>
          <a:xfrm flipH="1">
            <a:off x="1927282" y="6367337"/>
            <a:ext cx="3899065" cy="0"/>
          </a:xfrm>
          <a:prstGeom prst="line">
            <a:avLst/>
          </a:prstGeom>
          <a:ln w="38100">
            <a:solidFill>
              <a:srgbClr val="005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DE91B56-6FFD-A515-FDBA-5BA7A374BC71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0800" y="6367337"/>
            <a:ext cx="3482865" cy="0"/>
          </a:xfrm>
          <a:prstGeom prst="line">
            <a:avLst/>
          </a:prstGeom>
          <a:ln w="38100">
            <a:solidFill>
              <a:srgbClr val="0055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4D029F51-3C0F-9BB8-9C94-1CD6AF607E8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" y="5940823"/>
            <a:ext cx="1716201" cy="840977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8E96E01E-4D7D-3E8A-EDF6-AF1D8F1974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67375"/>
            <a:ext cx="5943600" cy="274320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E4284-EBE6-3DA0-5115-8F7174773AF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818938" y="63500"/>
            <a:ext cx="3381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67078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29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●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Font typeface="Arial" charset="0"/>
        <a:buChar char="♦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c.com/FilingsOrders/us/NERC%20Filings%20to%20FERC%20DL/NERC%20Compliance%20Filing%20Order%20No%20901%20Work%20Plan_packaged%20-%20public%20labe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6996D0-3FFA-2A3A-5F0D-FEC139C91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0" y="0"/>
            <a:ext cx="10287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79D81B-82A8-45FA-AFDA-CDA63C965ED3}"/>
              </a:ext>
            </a:extLst>
          </p:cNvPr>
          <p:cNvSpPr/>
          <p:nvPr/>
        </p:nvSpPr>
        <p:spPr>
          <a:xfrm>
            <a:off x="0" y="0"/>
            <a:ext cx="42767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4069C-D4B7-3A8F-8F33-B917BFA5BB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78" y="2094019"/>
            <a:ext cx="3981567" cy="266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2AEEBD-8D91-F6E8-1FDA-F944C37E6C4D}"/>
              </a:ext>
            </a:extLst>
          </p:cNvPr>
          <p:cNvSpPr txBox="1"/>
          <p:nvPr/>
        </p:nvSpPr>
        <p:spPr>
          <a:xfrm>
            <a:off x="4726589" y="1752600"/>
            <a:ext cx="7015546" cy="3779758"/>
          </a:xfrm>
          <a:prstGeom prst="roundRect">
            <a:avLst/>
          </a:prstGeom>
          <a:solidFill>
            <a:srgbClr val="00549F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FERC Order 901 Standards Prioritization Update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IBRWG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February 9, 2024</a:t>
            </a:r>
            <a:endParaRPr lang="en-US" sz="2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280B9D-74DB-99E7-3976-66818B5F77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2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69A01-FD68-4C13-B9BF-2C43E49EC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AB1E1-681F-AFF5-1436-BA0690B22270}"/>
              </a:ext>
            </a:extLst>
          </p:cNvPr>
          <p:cNvSpPr txBox="1"/>
          <p:nvPr/>
        </p:nvSpPr>
        <p:spPr>
          <a:xfrm>
            <a:off x="6172200" y="1066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EEC70A-40AA-BAFA-423C-6E99D7E2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8686800" cy="685800"/>
          </a:xfrm>
        </p:spPr>
        <p:txBody>
          <a:bodyPr/>
          <a:lstStyle/>
          <a:p>
            <a:r>
              <a:rPr lang="en-US" dirty="0"/>
              <a:t>FERC Order 901 Follow-up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E74148E-FE60-5052-257C-6DF5034B1040}"/>
              </a:ext>
            </a:extLst>
          </p:cNvPr>
          <p:cNvSpPr/>
          <p:nvPr/>
        </p:nvSpPr>
        <p:spPr>
          <a:xfrm>
            <a:off x="533400" y="1485900"/>
            <a:ext cx="7391400" cy="3886200"/>
          </a:xfrm>
          <a:custGeom>
            <a:avLst/>
            <a:gdLst>
              <a:gd name="connsiteX0" fmla="*/ 0 w 4337887"/>
              <a:gd name="connsiteY0" fmla="*/ 0 h 5026286"/>
              <a:gd name="connsiteX1" fmla="*/ 4337887 w 4337887"/>
              <a:gd name="connsiteY1" fmla="*/ 0 h 5026286"/>
              <a:gd name="connsiteX2" fmla="*/ 4337887 w 4337887"/>
              <a:gd name="connsiteY2" fmla="*/ 5026286 h 5026286"/>
              <a:gd name="connsiteX3" fmla="*/ 0 w 4337887"/>
              <a:gd name="connsiteY3" fmla="*/ 5026286 h 5026286"/>
              <a:gd name="connsiteX4" fmla="*/ 0 w 4337887"/>
              <a:gd name="connsiteY4" fmla="*/ 0 h 502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7887" h="5026286">
                <a:moveTo>
                  <a:pt x="0" y="0"/>
                </a:moveTo>
                <a:lnTo>
                  <a:pt x="4337887" y="0"/>
                </a:lnTo>
                <a:lnTo>
                  <a:pt x="4337887" y="5026286"/>
                </a:lnTo>
                <a:lnTo>
                  <a:pt x="0" y="5026286"/>
                </a:lnTo>
                <a:lnTo>
                  <a:pt x="0" y="0"/>
                </a:lnTo>
                <a:close/>
              </a:path>
            </a:pathLst>
          </a:custGeom>
          <a:solidFill>
            <a:srgbClr val="00549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1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Issued October 19, 2023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Directs NERC to submit a detailed standards development plan to address IBR reliability gaps in four areas</a:t>
            </a:r>
          </a:p>
          <a:p>
            <a:pPr marL="628650" lvl="2" indent="-171450" defTabSz="8445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2000" kern="1200" dirty="0"/>
              <a:t>Data sharing</a:t>
            </a:r>
          </a:p>
          <a:p>
            <a:pPr marL="628650" lvl="2" indent="-171450" defTabSz="8445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2000" dirty="0"/>
              <a:t>Model validation</a:t>
            </a:r>
          </a:p>
          <a:p>
            <a:pPr marL="628650" lvl="2" indent="-171450" defTabSz="8445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2000" kern="1200" dirty="0"/>
              <a:t>Planning and operational studies</a:t>
            </a:r>
          </a:p>
          <a:p>
            <a:pPr marL="628650" lvl="2" indent="-171450" defTabSz="8445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2000" dirty="0"/>
              <a:t>Performance requirements</a:t>
            </a:r>
          </a:p>
          <a:p>
            <a:pPr marL="171450" lvl="1" indent="-171450" defTabSz="8445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2000" kern="1200" dirty="0"/>
              <a:t>Informational filing due within 90 days (by January 17, 2024)</a:t>
            </a:r>
          </a:p>
          <a:p>
            <a:pPr marL="171450" lvl="1" indent="-171450" defTabSz="844550">
              <a:lnSpc>
                <a:spcPct val="90000"/>
              </a:lnSpc>
              <a:spcAft>
                <a:spcPct val="15000"/>
              </a:spcAft>
              <a:buChar char="•"/>
            </a:pPr>
            <a:r>
              <a:rPr lang="en-US" sz="2000" dirty="0"/>
              <a:t>New or modified standards to be submitted by November 2026</a:t>
            </a:r>
            <a:endParaRPr lang="en-US" sz="2000" kern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876DC-8B13-0E22-EDE2-B9AC382FB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209863"/>
            <a:ext cx="3426249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1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69A01-FD68-4C13-B9BF-2C43E49EC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AB1E1-681F-AFF5-1436-BA0690B22270}"/>
              </a:ext>
            </a:extLst>
          </p:cNvPr>
          <p:cNvSpPr txBox="1"/>
          <p:nvPr/>
        </p:nvSpPr>
        <p:spPr>
          <a:xfrm>
            <a:off x="6172200" y="1066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EEC70A-40AA-BAFA-423C-6E99D7E2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8686800" cy="685800"/>
          </a:xfrm>
        </p:spPr>
        <p:txBody>
          <a:bodyPr/>
          <a:lstStyle/>
          <a:p>
            <a:r>
              <a:rPr lang="en-US" dirty="0"/>
              <a:t>NERC Order 901 Response Milestones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F815F0-BA7D-3741-27FC-5034F0BBDC06}"/>
              </a:ext>
            </a:extLst>
          </p:cNvPr>
          <p:cNvSpPr/>
          <p:nvPr/>
        </p:nvSpPr>
        <p:spPr>
          <a:xfrm>
            <a:off x="609600" y="954741"/>
            <a:ext cx="10972800" cy="2474259"/>
          </a:xfrm>
          <a:custGeom>
            <a:avLst/>
            <a:gdLst>
              <a:gd name="connsiteX0" fmla="*/ 0 w 4337887"/>
              <a:gd name="connsiteY0" fmla="*/ 0 h 5026286"/>
              <a:gd name="connsiteX1" fmla="*/ 4337887 w 4337887"/>
              <a:gd name="connsiteY1" fmla="*/ 0 h 5026286"/>
              <a:gd name="connsiteX2" fmla="*/ 4337887 w 4337887"/>
              <a:gd name="connsiteY2" fmla="*/ 5026286 h 5026286"/>
              <a:gd name="connsiteX3" fmla="*/ 0 w 4337887"/>
              <a:gd name="connsiteY3" fmla="*/ 5026286 h 5026286"/>
              <a:gd name="connsiteX4" fmla="*/ 0 w 4337887"/>
              <a:gd name="connsiteY4" fmla="*/ 0 h 502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7887" h="5026286">
                <a:moveTo>
                  <a:pt x="0" y="0"/>
                </a:moveTo>
                <a:lnTo>
                  <a:pt x="4337887" y="0"/>
                </a:lnTo>
                <a:lnTo>
                  <a:pt x="4337887" y="5026286"/>
                </a:lnTo>
                <a:lnTo>
                  <a:pt x="0" y="5026286"/>
                </a:lnTo>
                <a:lnTo>
                  <a:pt x="0" y="0"/>
                </a:lnTo>
                <a:close/>
              </a:path>
            </a:pathLst>
          </a:custGeom>
          <a:solidFill>
            <a:srgbClr val="00549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342900" lvl="1" indent="-342900" defTabSz="844550">
              <a:lnSpc>
                <a:spcPct val="90000"/>
              </a:lnSpc>
              <a:spcAft>
                <a:spcPct val="1500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</a:rPr>
              <a:t>Submission of Order No. 901 Work Plan (completed: January 2024)</a:t>
            </a:r>
          </a:p>
          <a:p>
            <a:pPr marL="342900" lvl="1" indent="-342900" defTabSz="844550">
              <a:lnSpc>
                <a:spcPct val="90000"/>
              </a:lnSpc>
              <a:spcAft>
                <a:spcPct val="1500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</a:rPr>
              <a:t>Development and Filing of Reliability Standards to Address </a:t>
            </a:r>
            <a:r>
              <a:rPr lang="en-US" dirty="0"/>
              <a:t>Disturbance Monitoring Data Sharing, </a:t>
            </a:r>
            <a:r>
              <a:rPr lang="en-US" dirty="0">
                <a:effectLst/>
                <a:ea typeface="Calibri" panose="020F0502020204030204" pitchFamily="34" charset="0"/>
              </a:rPr>
              <a:t>Performance Requirements, and Post-Event Performance Validation for Registered IBR (proposed completion: November 4, 2024) </a:t>
            </a:r>
          </a:p>
          <a:p>
            <a:pPr marL="342900" lvl="1" indent="-342900" defTabSz="844550">
              <a:lnSpc>
                <a:spcPct val="90000"/>
              </a:lnSpc>
              <a:spcAft>
                <a:spcPct val="1500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</a:rPr>
              <a:t>Development and Filing of Reliability Standards to Address Data Sharing and Model Validation for all IBR (proposed completion: November 4, 2025) </a:t>
            </a:r>
          </a:p>
          <a:p>
            <a:pPr marL="342900" lvl="1" indent="-342900" defTabSz="844550">
              <a:lnSpc>
                <a:spcPct val="90000"/>
              </a:lnSpc>
              <a:spcAft>
                <a:spcPct val="1500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</a:rPr>
              <a:t>Development and Filing of Reliability Standards to Address Planning and Operational Studies Requirements for all IBR (proposed completion: November 4, 2026)</a:t>
            </a:r>
            <a:endParaRPr lang="en-US" dirty="0">
              <a:ea typeface="Calibri" panose="020F0502020204030204" pitchFamily="34" charset="0"/>
            </a:endParaRPr>
          </a:p>
          <a:p>
            <a:pPr lvl="2" indent="-457200" defTabSz="8445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  <a:ea typeface="Calibri" panose="020F0502020204030204" pitchFamily="34" charset="0"/>
            </a:endParaRPr>
          </a:p>
          <a:p>
            <a:pPr marL="457200" lvl="2" defTabSz="844550">
              <a:lnSpc>
                <a:spcPct val="90000"/>
              </a:lnSpc>
              <a:spcAft>
                <a:spcPct val="15000"/>
              </a:spcAft>
            </a:pPr>
            <a:endParaRPr lang="en-US" sz="2800" dirty="0">
              <a:ea typeface="Calibri" panose="020F0502020204030204" pitchFamily="34" charset="0"/>
            </a:endParaRPr>
          </a:p>
          <a:p>
            <a:pPr lvl="1" indent="-457200" defTabSz="8445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1400" dirty="0">
              <a:ea typeface="Calibri" panose="020F0502020204030204" pitchFamily="34" charset="0"/>
            </a:endParaRPr>
          </a:p>
          <a:p>
            <a:pPr marL="0" lvl="1" indent="-457200" defTabSz="8445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1400" dirty="0">
              <a:ea typeface="Calibri" panose="020F0502020204030204" pitchFamily="34" charset="0"/>
            </a:endParaRPr>
          </a:p>
          <a:p>
            <a:pPr marL="0" lvl="1" indent="-457200" defTabSz="8445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1400" dirty="0">
              <a:ea typeface="Calibri" panose="020F0502020204030204" pitchFamily="34" charset="0"/>
            </a:endParaRPr>
          </a:p>
          <a:p>
            <a:pPr marL="0" lvl="1" indent="-457200" defTabSz="8445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1400" dirty="0">
              <a:ea typeface="Calibri" panose="020F0502020204030204" pitchFamily="34" charset="0"/>
            </a:endParaRPr>
          </a:p>
          <a:p>
            <a:pPr marL="0" lvl="1" defTabSz="844550">
              <a:lnSpc>
                <a:spcPct val="90000"/>
              </a:lnSpc>
              <a:spcAft>
                <a:spcPct val="15000"/>
              </a:spcAft>
            </a:pPr>
            <a:endParaRPr lang="en-US" sz="2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0CEF18-FBF2-6480-2803-9D4654670E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51553" r="27500" b="6516"/>
          <a:stretch/>
        </p:blipFill>
        <p:spPr>
          <a:xfrm>
            <a:off x="2971800" y="3656939"/>
            <a:ext cx="6248400" cy="23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2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69A01-FD68-4C13-B9BF-2C43E49EC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AB1E1-681F-AFF5-1436-BA0690B22270}"/>
              </a:ext>
            </a:extLst>
          </p:cNvPr>
          <p:cNvSpPr txBox="1"/>
          <p:nvPr/>
        </p:nvSpPr>
        <p:spPr>
          <a:xfrm>
            <a:off x="6172200" y="1066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091BC-8C42-9050-5067-4B9D2DAF19EA}"/>
              </a:ext>
            </a:extLst>
          </p:cNvPr>
          <p:cNvSpPr txBox="1"/>
          <p:nvPr/>
        </p:nvSpPr>
        <p:spPr>
          <a:xfrm>
            <a:off x="590909" y="990600"/>
            <a:ext cx="11049000" cy="4912114"/>
          </a:xfrm>
          <a:prstGeom prst="rect">
            <a:avLst/>
          </a:prstGeom>
          <a:solidFill>
            <a:srgbClr val="00549F"/>
          </a:solidFill>
        </p:spPr>
        <p:txBody>
          <a:bodyPr wrap="square">
            <a:spAutoFit/>
          </a:bodyPr>
          <a:lstStyle/>
          <a:p>
            <a:pPr marL="342900" lvl="0" indent="-34290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bg1"/>
                </a:solidFill>
              </a:rPr>
              <a:t>NERC made informational filing with Order 901 workplan on 1/17/2024</a:t>
            </a:r>
          </a:p>
          <a:p>
            <a:pPr marL="342900" lvl="0" indent="-34290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bg1"/>
                </a:solidFill>
              </a:rPr>
              <a:t>Link:  </a:t>
            </a:r>
            <a:r>
              <a:rPr lang="en-US" sz="2400" dirty="0">
                <a:hlinkClick r:id="rId3"/>
              </a:rPr>
              <a:t>NERC Compliance Filing Order No 901 Work </a:t>
            </a:r>
            <a:r>
              <a:rPr lang="en-US" sz="2400" dirty="0" err="1">
                <a:hlinkClick r:id="rId3"/>
              </a:rPr>
              <a:t>Plan_packaged</a:t>
            </a:r>
            <a:r>
              <a:rPr lang="en-US" sz="2400" dirty="0">
                <a:hlinkClick r:id="rId3"/>
              </a:rPr>
              <a:t> - public label.pdf</a:t>
            </a:r>
            <a:endParaRPr lang="en-US" sz="2400" b="1" kern="1200" dirty="0">
              <a:solidFill>
                <a:schemeClr val="bg1"/>
              </a:solidFill>
            </a:endParaRPr>
          </a:p>
          <a:p>
            <a:pPr marL="342900" lvl="0" indent="-34290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bg1"/>
                </a:solidFill>
              </a:rPr>
              <a:t>11 high priority projects after reprioritization</a:t>
            </a:r>
          </a:p>
          <a:p>
            <a:pPr marL="342900" lvl="0" indent="-34290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Anticipated SARs to address FERC Order 901</a:t>
            </a:r>
          </a:p>
          <a:p>
            <a:pPr marL="800100" lvl="1" indent="-342900" defTabSz="1244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bg1"/>
                </a:solidFill>
              </a:rPr>
              <a:t>Working with appropriate subcommittees</a:t>
            </a:r>
          </a:p>
          <a:p>
            <a:pPr marL="342900" indent="-342900" defTabSz="1244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2024 Board adoption dates</a:t>
            </a:r>
          </a:p>
          <a:p>
            <a:pPr marL="800100" lvl="1" indent="-342900" defTabSz="1244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bg1"/>
                </a:solidFill>
              </a:rPr>
              <a:t>Feb 2024 – </a:t>
            </a:r>
            <a:r>
              <a:rPr lang="en-US" sz="2400" b="1" dirty="0">
                <a:solidFill>
                  <a:schemeClr val="bg1"/>
                </a:solidFill>
              </a:rPr>
              <a:t>Cold Weather</a:t>
            </a:r>
          </a:p>
          <a:p>
            <a:pPr marL="800100" lvl="1" indent="-342900" defTabSz="1244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bg1"/>
                </a:solidFill>
              </a:rPr>
              <a:t>May 2024 – Internal Network, Security Monitoring and Virtualization</a:t>
            </a:r>
          </a:p>
          <a:p>
            <a:pPr marL="800100" lvl="1" indent="-342900" defTabSz="1244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Oct 2024 – IBR performance and disturbance monitoring</a:t>
            </a:r>
          </a:p>
          <a:p>
            <a:pPr marL="800100" lvl="1" indent="-342900" defTabSz="1244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bg1"/>
                </a:solidFill>
              </a:rPr>
              <a:t>Dec 2024 – </a:t>
            </a:r>
            <a:r>
              <a:rPr lang="en-US" sz="2400" b="1" dirty="0">
                <a:solidFill>
                  <a:schemeClr val="bg1"/>
                </a:solidFill>
              </a:rPr>
              <a:t>Extreme Weather and any remaining high priority projects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EEC70A-40AA-BAFA-423C-6E99D7E2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8686800" cy="685800"/>
          </a:xfrm>
        </p:spPr>
        <p:txBody>
          <a:bodyPr/>
          <a:lstStyle/>
          <a:p>
            <a:r>
              <a:rPr lang="en-US" dirty="0"/>
              <a:t>FERC Order 901 and Standards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421457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3E1B-25E5-8B6E-4229-74023087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FERC Order 901 and Standards Prioritization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69A01-FD68-4C13-B9BF-2C43E49EC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AB1E1-681F-AFF5-1436-BA0690B22270}"/>
              </a:ext>
            </a:extLst>
          </p:cNvPr>
          <p:cNvSpPr txBox="1"/>
          <p:nvPr/>
        </p:nvSpPr>
        <p:spPr>
          <a:xfrm>
            <a:off x="6172200" y="1066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FA06D2-D83D-106B-4168-1A01AEDF1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05547"/>
              </p:ext>
            </p:extLst>
          </p:nvPr>
        </p:nvGraphicFramePr>
        <p:xfrm>
          <a:off x="609600" y="1098331"/>
          <a:ext cx="107442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1786862663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59489968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6953454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Completed by the End of 2024</a:t>
                      </a:r>
                    </a:p>
                  </a:txBody>
                  <a:tcPr>
                    <a:solidFill>
                      <a:srgbClr val="0054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Completed by 2025 and Beyond</a:t>
                      </a:r>
                    </a:p>
                  </a:txBody>
                  <a:tcPr>
                    <a:solidFill>
                      <a:srgbClr val="0054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5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90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2020-02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Modifications to PRC-024 (generator ride-through)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2021-03</a:t>
                      </a:r>
                    </a:p>
                    <a:p>
                      <a:pPr algn="ctr"/>
                      <a:r>
                        <a:rPr lang="en-US" dirty="0"/>
                        <a:t>Modifications to CIP-002 (TOCC)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2021-07</a:t>
                      </a:r>
                    </a:p>
                    <a:p>
                      <a:pPr algn="ctr"/>
                      <a:r>
                        <a:rPr lang="en-US" dirty="0"/>
                        <a:t>Extreme Cold Weather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04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2021-04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Modifications to PRC-002 (data sharing)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2016-02</a:t>
                      </a:r>
                    </a:p>
                    <a:p>
                      <a:pPr algn="ctr"/>
                      <a:r>
                        <a:rPr lang="en-US" dirty="0"/>
                        <a:t>Virtualization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2023-07</a:t>
                      </a:r>
                    </a:p>
                    <a:p>
                      <a:pPr algn="ctr"/>
                      <a:r>
                        <a:rPr lang="en-US" dirty="0"/>
                        <a:t>TPL-001 Extreme Weather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2023-02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Performance of IBRs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2023-03</a:t>
                      </a:r>
                    </a:p>
                    <a:p>
                      <a:pPr algn="ctr"/>
                      <a:r>
                        <a:rPr lang="en-US" dirty="0"/>
                        <a:t>Internal Network Security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2022-03</a:t>
                      </a:r>
                    </a:p>
                    <a:p>
                      <a:pPr algn="ctr"/>
                      <a:r>
                        <a:rPr lang="en-US" dirty="0"/>
                        <a:t>Energy Assurance (Operations)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751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2023-04</a:t>
                      </a:r>
                    </a:p>
                    <a:p>
                      <a:pPr algn="ctr"/>
                      <a:r>
                        <a:rPr lang="en-US" dirty="0"/>
                        <a:t>CIP-003 Low Impact Criteria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073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2023-06</a:t>
                      </a:r>
                    </a:p>
                    <a:p>
                      <a:pPr algn="ctr"/>
                      <a:r>
                        <a:rPr lang="en-US" dirty="0"/>
                        <a:t>Physical Security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03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74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69A01-FD68-4C13-B9BF-2C43E49EC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AB1E1-681F-AFF5-1436-BA0690B22270}"/>
              </a:ext>
            </a:extLst>
          </p:cNvPr>
          <p:cNvSpPr txBox="1"/>
          <p:nvPr/>
        </p:nvSpPr>
        <p:spPr>
          <a:xfrm>
            <a:off x="6172200" y="1066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091BC-8C42-9050-5067-4B9D2DAF19EA}"/>
              </a:ext>
            </a:extLst>
          </p:cNvPr>
          <p:cNvSpPr txBox="1"/>
          <p:nvPr/>
        </p:nvSpPr>
        <p:spPr>
          <a:xfrm>
            <a:off x="578069" y="1371600"/>
            <a:ext cx="11049000" cy="2733056"/>
          </a:xfrm>
          <a:prstGeom prst="rect">
            <a:avLst/>
          </a:prstGeom>
          <a:solidFill>
            <a:srgbClr val="00549F"/>
          </a:solidFill>
        </p:spPr>
        <p:txBody>
          <a:bodyPr wrap="square">
            <a:spAutoFit/>
          </a:bodyPr>
          <a:lstStyle/>
          <a:p>
            <a:pPr marL="342900" lvl="0" indent="-34290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bg1"/>
                </a:solidFill>
              </a:rPr>
              <a:t>13 medium and low priority projects</a:t>
            </a:r>
          </a:p>
          <a:p>
            <a:pPr marL="342900" lvl="0" indent="-34290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Will not post for formal comment/ballot in first half of 2024</a:t>
            </a:r>
          </a:p>
          <a:p>
            <a:pPr marL="800100" lvl="1" indent="-342900" defTabSz="1244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bg1"/>
                </a:solidFill>
              </a:rPr>
              <a:t>Only informal postings to solicit feedback</a:t>
            </a:r>
          </a:p>
          <a:p>
            <a:pPr marL="800100" lvl="1" indent="-342900" defTabSz="1244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Allow industry to focus on postings for high priority projects</a:t>
            </a:r>
            <a:endParaRPr lang="en-US" sz="2400" b="1" kern="1200" dirty="0">
              <a:solidFill>
                <a:schemeClr val="bg1"/>
              </a:solidFill>
            </a:endParaRPr>
          </a:p>
          <a:p>
            <a:pPr marL="342900" indent="-342900" defTabSz="1244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Projects to be reevaluated following conclusion of high priority projects</a:t>
            </a:r>
          </a:p>
          <a:p>
            <a:pPr marL="342900" indent="-342900" defTabSz="12446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Anticipated 2025 Board adoption dates and beyond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95A756-AF78-2D7F-D1D9-D02D3D0C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8686800" cy="685800"/>
          </a:xfrm>
        </p:spPr>
        <p:txBody>
          <a:bodyPr/>
          <a:lstStyle/>
          <a:p>
            <a:r>
              <a:rPr lang="en-US" dirty="0"/>
              <a:t>FERC Order 901 and Standards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1051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69A01-FD68-4C13-B9BF-2C43E49EC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IBRWG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AB1E1-681F-AFF5-1436-BA0690B22270}"/>
              </a:ext>
            </a:extLst>
          </p:cNvPr>
          <p:cNvSpPr txBox="1"/>
          <p:nvPr/>
        </p:nvSpPr>
        <p:spPr>
          <a:xfrm>
            <a:off x="6172200" y="1066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FA06D2-D83D-106B-4168-1A01AEDF1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53279"/>
              </p:ext>
            </p:extLst>
          </p:nvPr>
        </p:nvGraphicFramePr>
        <p:xfrm>
          <a:off x="609600" y="1098331"/>
          <a:ext cx="107442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1786862663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59489968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6953454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Completed by 2025 and Beyond</a:t>
                      </a:r>
                    </a:p>
                  </a:txBody>
                  <a:tcPr>
                    <a:solidFill>
                      <a:srgbClr val="0054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Completed by 2025 and Beyond</a:t>
                      </a:r>
                    </a:p>
                  </a:txBody>
                  <a:tcPr>
                    <a:solidFill>
                      <a:srgbClr val="00549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54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90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2022-05</a:t>
                      </a:r>
                    </a:p>
                    <a:p>
                      <a:pPr algn="ctr"/>
                      <a:r>
                        <a:rPr lang="en-US" dirty="0"/>
                        <a:t>CIP-008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2020-06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Verification of Model and Data for Generators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2021-01</a:t>
                      </a:r>
                    </a:p>
                    <a:p>
                      <a:pPr algn="ctr"/>
                      <a:r>
                        <a:rPr lang="en-US" dirty="0"/>
                        <a:t>Verification and data reporting for active and reactive power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04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2023-01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EOP-004 IBR Event Reporting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2017-01</a:t>
                      </a:r>
                    </a:p>
                    <a:p>
                      <a:pPr algn="ctr"/>
                      <a:r>
                        <a:rPr lang="en-US" dirty="0"/>
                        <a:t>Modifications to BAL-003-1.1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2019-04</a:t>
                      </a:r>
                    </a:p>
                    <a:p>
                      <a:pPr algn="ctr"/>
                      <a:r>
                        <a:rPr lang="en-US" dirty="0"/>
                        <a:t>Modifications to PRC-005-6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2021-02</a:t>
                      </a:r>
                    </a:p>
                    <a:p>
                      <a:pPr algn="ctr"/>
                      <a:r>
                        <a:rPr lang="en-US" dirty="0"/>
                        <a:t>Modifications to VAR-002-4.1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751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2021-08</a:t>
                      </a:r>
                    </a:p>
                    <a:p>
                      <a:pPr algn="ctr"/>
                      <a:r>
                        <a:rPr lang="en-US" dirty="0"/>
                        <a:t>Modifications for FAC-008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2022-01</a:t>
                      </a:r>
                    </a:p>
                    <a:p>
                      <a:pPr algn="ctr"/>
                      <a:r>
                        <a:rPr lang="en-US" dirty="0"/>
                        <a:t>Reporting ACE Definition and Associated Terms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2022-02</a:t>
                      </a:r>
                    </a:p>
                    <a:p>
                      <a:pPr algn="ctr"/>
                      <a:r>
                        <a:rPr lang="en-US" dirty="0"/>
                        <a:t>MOD-032, TPL-001 Footnote 13d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073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2022-04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EMT Models in NERC MOD, TPL, FAC Standards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2023-05</a:t>
                      </a:r>
                    </a:p>
                    <a:p>
                      <a:pPr algn="ctr"/>
                      <a:r>
                        <a:rPr lang="en-US" dirty="0"/>
                        <a:t>FAC-001/FAC-002 DER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2023-08</a:t>
                      </a:r>
                    </a:p>
                    <a:p>
                      <a:pPr algn="ctr"/>
                      <a:r>
                        <a:rPr lang="en-US" dirty="0"/>
                        <a:t>MOD-031 Demand and Energy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0362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DA1AD57-3477-E10E-1261-7D739391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8686800" cy="685800"/>
          </a:xfrm>
        </p:spPr>
        <p:txBody>
          <a:bodyPr/>
          <a:lstStyle/>
          <a:p>
            <a:r>
              <a:rPr lang="en-US" dirty="0"/>
              <a:t>FERC Order 901 and Standards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165410200"/>
      </p:ext>
    </p:extLst>
  </p:cSld>
  <p:clrMapOvr>
    <a:masterClrMapping/>
  </p:clrMapOvr>
</p:sld>
</file>

<file path=ppt/theme/theme1.xml><?xml version="1.0" encoding="utf-8"?>
<a:theme xmlns:a="http://schemas.openxmlformats.org/drawingml/2006/main" name="1_Texas Reliability Entity PowerPoint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xas RE Power Point Presentation - Widescreen.potx [Read-Only]" id="{EB7188B8-CC77-4C8A-A295-31FF53A7D4D2}" vid="{B8514468-2508-4D1A-AE7F-49A6092F64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xsi="http://www.w3.org/2001/XMLSchema-instance" xmlns:p="http://schemas.microsoft.com/office/2006/metadata/properties">
  <documentManagement>
    <Additional_x0020_Comments xmlns="8e70c8b3-6815-4e1b-876a-b6346c50afe7" xsi:nil="true"/>
    <Invoice_x0020_Date xmlns="b42784b6-6597-4871-bae6-0c82224fd28b">2024-02-21T06:00:00+00:00</Invoice_x0020_Date>
    <Document_x0020_Purpose xmlns="8e70c8b3-6815-4e1b-876a-b6346c50afe7" xsi:nil="true"/>
    <MRC_x002c__x0020_AG_x0026_F_x0020_or_x0020_Board_x0020_Meeting_x0020_Materials xmlns="8e70c8b3-6815-4e1b-876a-b6346c50afe7">Board</MRC_x002c__x0020_AG_x0026_F_x0020_or_x0020_Board_x0020_Meeting_x0020_Materials>
    <TaxCatchAll xmlns="b42784b6-6597-4871-bae6-0c82224fd28b"/>
    <RetentionInactiveDate xmlns="b42784b6-6597-4871-bae6-0c82224fd28b">2024-12-31T06:00:00+00:00</RetentionInactiveDate>
    <_dlc_ExpireDateSaved xmlns="http://schemas.microsoft.com/sharepoint/v3" xsi:nil="true"/>
    <_dlc_ExpireDate xmlns="http://schemas.microsoft.com/sharepoint/v3">2025-01-01T06:00:00+00:00</_dlc_ExpireDate>
    <IconOverlay xmlns="http://schemas.microsoft.com/sharepoint/v4" xsi:nil="true"/>
    <_dlc_DocId xmlns="b42784b6-6597-4871-bae6-0c82224fd28b">R72X3XPV7NK3-462438459-318</_dlc_DocId>
    <_dlc_DocIdUrl xmlns="b42784b6-6597-4871-bae6-0c82224fd28b">
      <Url>https://intranet.texasre.local/corp/legal/_layouts/15/DocIdRedir.aspx?ID=R72X3XPV7NK3-462438459-318</Url>
      <Description>R72X3XPV7NK3-462438459-318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DBAC47861FDB2741BEEF16A22A9CDFC2|-2078846805" UniqueId="69aac2b6-b469-4564-aa25-3b757ba40465">
      <p:Name>Retention</p:Name>
      <p:Description>Automatic scheduling of content for processing, and performing a retention action on content that has reached its due date.</p:Description>
      <p:CustomData>
        <Schedules nextStageId="3" default="false">
          <Schedule type="Default">
            <stages>
              <data stageId="1">
                <formula id="Microsoft.Office.RecordsManagement.PolicyFeatures.Expiration.Formula.BuiltIn">
                  <number>1</number>
                  <property>Inactive_x0020_Date</property>
                  <propertyId>9f53f329-a06f-4603-9c9d-eea50618cb74</propertyId>
                  <period>days</period>
                </formula>
                <action type="action" id="Microsoft.Office.RecordsManagement.PolicyFeatures.Expiration.Action.Record"/>
              </data>
            </stages>
          </Schedule>
          <Schedule type="Record">
            <stages>
              <data stageId="2">
                <formula id="TexasREIntranet.EndOfFiscalYear5"/>
                <action type="action" id="Microsoft.Office.RecordsManagement.PolicyFeatures.Expiration.Action.MoveToRecycleBin"/>
              </data>
            </stages>
          </Schedule>
        </Schedules>
      </p:CustomData>
    </p:PolicyItem>
    <p:PolicyItem featureId="Microsoft.Office.RecordsManagement.PolicyFeatures.PolicyAudit" staticId="0x010100DBAC47861FDB2741BEEF16A22A9CDFC2|8138272" UniqueId="7e566180-6b59-499f-993e-5aa293d23666">
      <p:Name>Auditing</p:Name>
      <p:Description>Audits user actions on documents and list items to the Audit Log.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AC47861FDB2741BEEF16A22A9CDFC2" ma:contentTypeVersion="25" ma:contentTypeDescription="Create a new document." ma:contentTypeScope="" ma:versionID="2df6c1637249c745af20fa56044348c0">
  <xsd:schema xmlns:xsd="http://www.w3.org/2001/XMLSchema" xmlns:xs="http://www.w3.org/2001/XMLSchema" xmlns:p="http://schemas.microsoft.com/office/2006/metadata/properties" xmlns:ns1="http://schemas.microsoft.com/sharepoint/v3" xmlns:ns2="b42784b6-6597-4871-bae6-0c82224fd28b" xmlns:ns3="8e70c8b3-6815-4e1b-876a-b6346c50afe7" xmlns:ns4="1f5c98e4-e448-4cc1-b487-3e3dbb73d608" xmlns:ns5="http://schemas.microsoft.com/sharepoint/v4" targetNamespace="http://schemas.microsoft.com/office/2006/metadata/properties" ma:root="true" ma:fieldsID="dbc4a1f57ba68c21fb78e1fc2fe8761f" ns1:_="" ns2:_="" ns3:_="" ns4:_="" ns5:_="">
    <xsd:import namespace="http://schemas.microsoft.com/sharepoint/v3"/>
    <xsd:import namespace="b42784b6-6597-4871-bae6-0c82224fd28b"/>
    <xsd:import namespace="8e70c8b3-6815-4e1b-876a-b6346c50afe7"/>
    <xsd:import namespace="1f5c98e4-e448-4cc1-b487-3e3dbb73d60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nvoice_x0020_Date" minOccurs="0"/>
                <xsd:element ref="ns2:TaxCatchAll" minOccurs="0"/>
                <xsd:element ref="ns3:Document_x0020_Purpose" minOccurs="0"/>
                <xsd:element ref="ns3:Additional_x0020_Comments" minOccurs="0"/>
                <xsd:element ref="ns3:MRC_x002c__x0020_AG_x0026_F_x0020_or_x0020_Board_x0020_Meeting_x0020_Materials"/>
                <xsd:element ref="ns2:RetentionInactiveDate" minOccurs="0"/>
                <xsd:element ref="ns1:_dlc_Exempt" minOccurs="0"/>
                <xsd:element ref="ns1:_dlc_ExpireDateSaved" minOccurs="0"/>
                <xsd:element ref="ns1:_dlc_ExpireDate" minOccurs="0"/>
                <xsd:element ref="ns4:SharedWithUsers" minOccurs="0"/>
                <xsd:element ref="ns4:SharedWithDetails" minOccurs="0"/>
                <xsd:element ref="ns5:IconOverlay" minOccurs="0"/>
                <xsd:element ref="ns1:_vti_ItemDeclaredRecord" minOccurs="0"/>
                <xsd:element ref="ns1:_vti_ItemHoldRecordStatu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4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5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6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vti_ItemDeclaredRecord" ma:index="20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1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784b6-6597-4871-bae6-0c82224fd28b" elementFormDefault="qualified">
    <xsd:import namespace="http://schemas.microsoft.com/office/2006/documentManagement/types"/>
    <xsd:import namespace="http://schemas.microsoft.com/office/infopath/2007/PartnerControls"/>
    <xsd:element name="Invoice_x0020_Date" ma:index="8" nillable="true" ma:displayName="Effective Date" ma:description="Date current item in effect (e.g. Policy Active Date, Invoice Bill Date, PO Issue Date, etc.)" ma:format="DateOnly" ma:internalName="Invoice_x0020_Date">
      <xsd:simpleType>
        <xsd:restriction base="dms:DateTime"/>
      </xsd:simpleType>
    </xsd:element>
    <xsd:element name="TaxCatchAll" ma:index="9" nillable="true" ma:displayName="Taxonomy Catch All Column" ma:hidden="true" ma:list="{c3eea1e8-8f91-420b-9e2a-392535c19d87}" ma:internalName="TaxCatchAll" ma:showField="CatchAllData" ma:web="b42784b6-6597-4871-bae6-0c82224fd2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tentionInactiveDate" ma:index="13" nillable="true" ma:displayName="Inactive Date" ma:format="DateOnly" ma:internalName="Inactive_x0020_Date">
      <xsd:simpleType>
        <xsd:restriction base="dms:DateTime"/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0c8b3-6815-4e1b-876a-b6346c50afe7" elementFormDefault="qualified">
    <xsd:import namespace="http://schemas.microsoft.com/office/2006/documentManagement/types"/>
    <xsd:import namespace="http://schemas.microsoft.com/office/infopath/2007/PartnerControls"/>
    <xsd:element name="Document_x0020_Purpose" ma:index="10" nillable="true" ma:displayName="Document Purpose" ma:internalName="Document_x0020_Purpose">
      <xsd:simpleType>
        <xsd:restriction base="dms:Note"/>
      </xsd:simpleType>
    </xsd:element>
    <xsd:element name="Additional_x0020_Comments" ma:index="11" nillable="true" ma:displayName="Additional Comments" ma:internalName="Additional_x0020_Comments">
      <xsd:simpleType>
        <xsd:restriction base="dms:Note">
          <xsd:maxLength value="255"/>
        </xsd:restriction>
      </xsd:simpleType>
    </xsd:element>
    <xsd:element name="MRC_x002c__x0020_AG_x0026_F_x0020_or_x0020_Board_x0020_Meeting_x0020_Materials" ma:index="12" ma:displayName="MRC, AG&amp;F or Board Meeting Materials" ma:default="MRC" ma:format="Dropdown" ma:internalName="MRC_x002c__x0020_AG_x0026_F_x0020_or_x0020_Board_x0020_Meeting_x0020_Materials">
      <xsd:simpleType>
        <xsd:union memberTypes="dms:Text">
          <xsd:simpleType>
            <xsd:restriction base="dms:Choice">
              <xsd:enumeration value="MRC"/>
              <xsd:enumeration value="AG&amp;F"/>
              <xsd:enumeration value="Boar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c98e4-e448-4cc1-b487-3e3dbb73d60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4BB41E-C0C3-42E4-9B91-E8471975B4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C129C7-A923-4275-9E58-947A8D4F8E71}">
  <ds:schemaRefs>
    <ds:schemaRef ds:uri="http://schemas.openxmlformats.org/package/2006/metadata/core-properties"/>
    <ds:schemaRef ds:uri="http://purl.org/dc/dcmitype/"/>
    <ds:schemaRef ds:uri="8e70c8b3-6815-4e1b-876a-b6346c50afe7"/>
    <ds:schemaRef ds:uri="http://schemas.microsoft.com/sharepoint/v4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infopath/2007/PartnerControls"/>
    <ds:schemaRef ds:uri="1f5c98e4-e448-4cc1-b487-3e3dbb73d608"/>
    <ds:schemaRef ds:uri="http://schemas.microsoft.com/office/2006/metadata/properties"/>
    <ds:schemaRef ds:uri="b42784b6-6597-4871-bae6-0c82224fd28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2878AD5-BC21-4C52-8AA4-9E96352BE8C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7FBB184-D45D-414F-A903-06FDFAFA4B9D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94077F40-E45F-472C-9D4D-474531963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42784b6-6597-4871-bae6-0c82224fd28b"/>
    <ds:schemaRef ds:uri="8e70c8b3-6815-4e1b-876a-b6346c50afe7"/>
    <ds:schemaRef ds:uri="1f5c98e4-e448-4cc1-b487-3e3dbb73d60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c320555-a3c7-42d0-9dcd-6de8a7db8b85}" enabled="1" method="Privileged" siteId="{96f651d6-8bad-42d3-91ff-396eeaaeb703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Texas RE Power Point Presentation - Widescreen</Template>
  <TotalTime>11787</TotalTime>
  <Words>498</Words>
  <Application>Microsoft Office PowerPoint</Application>
  <PresentationFormat>Widescreen</PresentationFormat>
  <Paragraphs>115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Wingdings</vt:lpstr>
      <vt:lpstr>1_Texas Reliability Entity PowerPoint template</vt:lpstr>
      <vt:lpstr>PowerPoint Presentation</vt:lpstr>
      <vt:lpstr>FERC Order 901 Follow-up</vt:lpstr>
      <vt:lpstr>NERC Order 901 Response Milestones</vt:lpstr>
      <vt:lpstr>FERC Order 901 and Standards Prioritization</vt:lpstr>
      <vt:lpstr>FERC Order 901 and Standards Prioritization</vt:lpstr>
      <vt:lpstr>FERC Order 901 and Standards Prioritization</vt:lpstr>
      <vt:lpstr>FERC Order 901 and Standards Prioritization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Reliability Services Report</dc:title>
  <dc:creator>Sweigart, Thad</dc:creator>
  <dc:description>Board Quarterly Departmental Report</dc:description>
  <cp:lastModifiedBy>Penney, David</cp:lastModifiedBy>
  <cp:revision>84</cp:revision>
  <dcterms:created xsi:type="dcterms:W3CDTF">2021-01-20T14:28:07Z</dcterms:created>
  <dcterms:modified xsi:type="dcterms:W3CDTF">2024-02-06T17:03:51Z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0x010100DBAC47861FDB2741BEEF16A22A9CDFC2</vt:lpwstr>
  </property>
  <property fmtid="{D5CDD505-2E9C-101B-9397-08002B2CF9AE}" pid="3" name="Project Title">
    <vt:lpwstr>345;#TexasRE Templates|d9ba399f-178f-4b0f-ad32-40f915006d1b</vt:lpwstr>
  </property>
  <property fmtid="{D5CDD505-2E9C-101B-9397-08002B2CF9AE}" pid="4" name="SupportedSoftware">
    <vt:lpwstr>
    </vt:lpwstr>
  </property>
  <property fmtid="{D5CDD505-2E9C-101B-9397-08002B2CF9AE}" pid="5" name="SupportedHardware">
    <vt:lpwstr>
    </vt:lpwstr>
  </property>
  <property fmtid="{D5CDD505-2E9C-101B-9397-08002B2CF9AE}" pid="6" name="Project Phase0">
    <vt:lpwstr>43;#Development|3a7e02ba-9e87-463c-a934-3e4599a916d4</vt:lpwstr>
  </property>
  <property fmtid="{D5CDD505-2E9C-101B-9397-08002B2CF9AE}" pid="7" name="Enterprise Keywords">
    <vt:lpwstr>
    </vt:lpwstr>
  </property>
  <property fmtid="{D5CDD505-2E9C-101B-9397-08002B2CF9AE}" pid="8" name="ITProjectDocumentType">
    <vt:lpwstr>
    </vt:lpwstr>
  </property>
  <property fmtid="{D5CDD505-2E9C-101B-9397-08002B2CF9AE}" pid="9" name="Order">
    <vt:r8>1600</vt:r8>
  </property>
  <property fmtid="{D5CDD505-2E9C-101B-9397-08002B2CF9AE}" pid="10" name="wic_System_Copyright">
    <vt:lpwstr/>
  </property>
  <property fmtid="{D5CDD505-2E9C-101B-9397-08002B2CF9AE}" pid="11" name="_dlc_policyId">
    <vt:lpwstr>0x010100DBAC47861FDB2741BEEF16A22A9CDFC2|-2078846805</vt:lpwstr>
  </property>
  <property fmtid="{D5CDD505-2E9C-101B-9397-08002B2CF9AE}" pid="12" name="ItemRetentionFormula">
    <vt:lpwstr>&lt;formula id="Microsoft.Office.RecordsManagement.PolicyFeatures.Expiration.Formula.BuiltIn"&gt;&lt;number&gt;1&lt;/number&gt;&lt;property&gt;Inactive_x005f_x0020_Date&lt;/property&gt;&lt;propertyId&gt;9f53f329-a06f-4603-9c9d-eea50618cb74&lt;/propertyId&gt;&lt;period&gt;days&lt;/period&gt;&lt;/formula&gt;</vt:lpwstr>
  </property>
  <property fmtid="{D5CDD505-2E9C-101B-9397-08002B2CF9AE}" pid="13" name="Legal Board Meeting Document Type">
    <vt:lpwstr>3786;#Presentation|1f356b94-fd24-4fe3-9668-f10239981293</vt:lpwstr>
  </property>
  <property fmtid="{D5CDD505-2E9C-101B-9397-08002B2CF9AE}" pid="14" name="MSIP_Label_fc320555-a3c7-42d0-9dcd-6de8a7db8b85_Enabled">
    <vt:lpwstr>true</vt:lpwstr>
  </property>
  <property fmtid="{D5CDD505-2E9C-101B-9397-08002B2CF9AE}" pid="15" name="MSIP_Label_fc320555-a3c7-42d0-9dcd-6de8a7db8b85_SetDate">
    <vt:lpwstr>2023-08-11T13:22:39Z</vt:lpwstr>
  </property>
  <property fmtid="{D5CDD505-2E9C-101B-9397-08002B2CF9AE}" pid="16" name="MSIP_Label_fc320555-a3c7-42d0-9dcd-6de8a7db8b85_Method">
    <vt:lpwstr>Privileged</vt:lpwstr>
  </property>
  <property fmtid="{D5CDD505-2E9C-101B-9397-08002B2CF9AE}" pid="17" name="MSIP_Label_fc320555-a3c7-42d0-9dcd-6de8a7db8b85_Name">
    <vt:lpwstr>Texas RE Public SL</vt:lpwstr>
  </property>
  <property fmtid="{D5CDD505-2E9C-101B-9397-08002B2CF9AE}" pid="18" name="MSIP_Label_fc320555-a3c7-42d0-9dcd-6de8a7db8b85_SiteId">
    <vt:lpwstr>96f651d6-8bad-42d3-91ff-396eeaaeb703</vt:lpwstr>
  </property>
  <property fmtid="{D5CDD505-2E9C-101B-9397-08002B2CF9AE}" pid="19" name="MSIP_Label_fc320555-a3c7-42d0-9dcd-6de8a7db8b85_ActionId">
    <vt:lpwstr>1183b4e1-8469-4753-b612-377855565251</vt:lpwstr>
  </property>
  <property fmtid="{D5CDD505-2E9C-101B-9397-08002B2CF9AE}" pid="20" name="MSIP_Label_fc320555-a3c7-42d0-9dcd-6de8a7db8b85_ContentBits">
    <vt:lpwstr>1</vt:lpwstr>
  </property>
  <property fmtid="{D5CDD505-2E9C-101B-9397-08002B2CF9AE}" pid="21" name="ClassificationContentMarkingHeaderLocations">
    <vt:lpwstr>1_Texas Reliability Entity PowerPoint template:5</vt:lpwstr>
  </property>
  <property fmtid="{D5CDD505-2E9C-101B-9397-08002B2CF9AE}" pid="22" name="ClassificationContentMarkingHeaderText">
    <vt:lpwstr>Public</vt:lpwstr>
  </property>
  <property fmtid="{D5CDD505-2E9C-101B-9397-08002B2CF9AE}" pid="23" name="_dlc_DocIdItemGuid">
    <vt:lpwstr>682ec85a-b736-49b3-b5a1-0342371fccdb</vt:lpwstr>
  </property>
</Properties>
</file>