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9"/>
  </p:notesMasterIdLst>
  <p:handoutMasterIdLst>
    <p:handoutMasterId r:id="rId10"/>
  </p:handoutMasterIdLst>
  <p:sldIdLst>
    <p:sldId id="260" r:id="rId4"/>
    <p:sldId id="369" r:id="rId5"/>
    <p:sldId id="2593" r:id="rId6"/>
    <p:sldId id="2592" r:id="rId7"/>
    <p:sldId id="375" r:id="rId8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595" autoAdjust="0"/>
  </p:normalViewPr>
  <p:slideViewPr>
    <p:cSldViewPr snapToGrid="0" snapToObjects="1">
      <p:cViewPr varScale="1">
        <p:scale>
          <a:sx n="114" d="100"/>
          <a:sy n="114" d="100"/>
        </p:scale>
        <p:origin x="1560" y="10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2/7/2024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2/7/2024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5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349797"/>
            <a:ext cx="7543800" cy="2523768"/>
            <a:chOff x="787400" y="1397398"/>
            <a:chExt cx="7543800" cy="2523300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1397398"/>
              <a:ext cx="7543800" cy="252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February 14, 2024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John Schatz								Debbie McKeever</a:t>
              </a:r>
            </a:p>
            <a:p>
              <a:pPr eaLnBrk="1" hangingPunct="1"/>
              <a:r>
                <a:rPr lang="en-US" altLang="en-US" dirty="0"/>
                <a:t>Luminant Generation						Oncor Electric Delivery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699067"/>
            <a:ext cx="8281022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u="sng" dirty="0"/>
              <a:t>RMGRR177, Switch Hold Removal Clarification:</a:t>
            </a:r>
            <a:r>
              <a:rPr lang="en-US" b="0" dirty="0"/>
              <a:t>  provides clarity on lease agreement documentation required from the Customer by the Competitive Retailer seeking to remove a switch hold</a:t>
            </a:r>
            <a:endParaRPr lang="en-US" b="0" u="sng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u="sng" dirty="0"/>
              <a:t>LPGRR074, Align Definitions of IDRRQ, LRG, and LRGDG:</a:t>
            </a:r>
            <a:r>
              <a:rPr lang="en-US" b="0" dirty="0"/>
              <a:t>  aligns language in the Profile Decision Tree and Segment Assignment worksheets; adds Lubbock zip codes</a:t>
            </a:r>
          </a:p>
          <a:p>
            <a:pPr>
              <a:spcAft>
                <a:spcPts val="600"/>
              </a:spcAft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 algn="ctr">
              <a:spcAft>
                <a:spcPts val="600"/>
              </a:spcAft>
              <a:buNone/>
            </a:pPr>
            <a:r>
              <a:rPr lang="en-US" dirty="0"/>
              <a:t>RMS requests TAC approval of 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dirty="0"/>
              <a:t>RMGRR177 and LPGRR074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February 6 RMS Meeting - RMS approved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C250D-D554-5C47-E48F-F0EC89B56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</a:t>
            </a:r>
            <a:r>
              <a:rPr lang="en-US" sz="2400" dirty="0"/>
              <a:t>RMS Working Group and Task Force Leadership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99AA84-73DC-0208-8E6D-C630E59A7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820" y="859313"/>
            <a:ext cx="7096359" cy="513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93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699067"/>
            <a:ext cx="8281022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>
              <a:spcAft>
                <a:spcPts val="600"/>
              </a:spcAft>
            </a:pPr>
            <a:r>
              <a:rPr lang="en-US" b="0" dirty="0"/>
              <a:t>Feb. 15</a:t>
            </a:r>
            <a:r>
              <a:rPr lang="en-US" b="0" baseline="30000" dirty="0"/>
              <a:t>th</a:t>
            </a:r>
            <a:r>
              <a:rPr lang="en-US" b="0" dirty="0"/>
              <a:t> – Shopping window (aka customer selection period) closes</a:t>
            </a:r>
          </a:p>
          <a:p>
            <a:pPr>
              <a:spcAft>
                <a:spcPts val="600"/>
              </a:spcAft>
            </a:pPr>
            <a:r>
              <a:rPr lang="en-US" b="0" dirty="0"/>
              <a:t>Upcoming key dates: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Feb. 15</a:t>
            </a:r>
            <a:r>
              <a:rPr lang="en-US" baseline="30000" dirty="0"/>
              <a:t>th</a:t>
            </a:r>
            <a:r>
              <a:rPr lang="en-US" dirty="0"/>
              <a:t> – 19</a:t>
            </a:r>
            <a:r>
              <a:rPr lang="en-US" baseline="30000" dirty="0"/>
              <a:t>th</a:t>
            </a:r>
            <a:r>
              <a:rPr lang="en-US" dirty="0"/>
              <a:t> = Default REP assignment / enrollment process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March 4</a:t>
            </a:r>
            <a:r>
              <a:rPr lang="en-US" b="0" baseline="30000" dirty="0"/>
              <a:t>th</a:t>
            </a:r>
            <a:r>
              <a:rPr lang="en-US" b="0" dirty="0"/>
              <a:t> – A</a:t>
            </a:r>
            <a:r>
              <a:rPr lang="en-US" dirty="0"/>
              <a:t>pril 1</a:t>
            </a:r>
            <a:r>
              <a:rPr lang="en-US" baseline="30000" dirty="0"/>
              <a:t>st</a:t>
            </a:r>
            <a:r>
              <a:rPr lang="en-US" dirty="0"/>
              <a:t> = Customer transition (by meter read cycle)</a:t>
            </a:r>
          </a:p>
          <a:p>
            <a:pPr>
              <a:spcAft>
                <a:spcPts val="600"/>
              </a:spcAft>
            </a:pPr>
            <a:r>
              <a:rPr lang="en-US" b="0" dirty="0"/>
              <a:t>As of Feb. 7</a:t>
            </a:r>
            <a:r>
              <a:rPr lang="en-US" b="0" baseline="30000" dirty="0"/>
              <a:t>th</a:t>
            </a:r>
            <a:r>
              <a:rPr lang="en-US" b="0" dirty="0"/>
              <a:t> &gt;33,000 customers selected a REP (~108,000 ESIs total)</a:t>
            </a:r>
          </a:p>
          <a:p>
            <a:pPr>
              <a:spcAft>
                <a:spcPts val="600"/>
              </a:spcAft>
            </a:pPr>
            <a:r>
              <a:rPr lang="en-US" b="0" dirty="0"/>
              <a:t>~</a:t>
            </a:r>
            <a:r>
              <a:rPr lang="en-US" b="0" dirty="0" err="1"/>
              <a:t>xx,xxx</a:t>
            </a:r>
            <a:r>
              <a:rPr lang="en-US" b="0" dirty="0"/>
              <a:t> customers to be assigned to Default REP</a:t>
            </a:r>
          </a:p>
          <a:p>
            <a:pPr>
              <a:spcAft>
                <a:spcPts val="600"/>
              </a:spcAft>
            </a:pPr>
            <a:endParaRPr lang="en-US" b="0" dirty="0"/>
          </a:p>
          <a:p>
            <a:pPr>
              <a:spcAft>
                <a:spcPts val="600"/>
              </a:spcAft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LP&amp;L Transition to Retail Electric Competition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Questions?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11675</TotalTime>
  <Words>217</Words>
  <Application>Microsoft Office PowerPoint</Application>
  <PresentationFormat>On-screen Show (4:3)</PresentationFormat>
  <Paragraphs>47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Custom Design</vt:lpstr>
      <vt:lpstr>PowerPoint Presentation</vt:lpstr>
      <vt:lpstr>February 6 RMS Meeting - RMS approved </vt:lpstr>
      <vt:lpstr>2024 RMS Working Group and Task Force Leadership</vt:lpstr>
      <vt:lpstr>LP&amp;L Transition to Retail Electric Competition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Schatz, John</cp:lastModifiedBy>
  <cp:revision>772</cp:revision>
  <cp:lastPrinted>2023-09-19T20:21:51Z</cp:lastPrinted>
  <dcterms:created xsi:type="dcterms:W3CDTF">2010-04-12T23:12:02Z</dcterms:created>
  <dcterms:modified xsi:type="dcterms:W3CDTF">2024-02-07T23:32:38Z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