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>
  <p:sldMasterIdLst>
    <p:sldMasterId id="2147483653" r:id="rId1"/>
    <p:sldMasterId id="2147483648" r:id="rId2"/>
    <p:sldMasterId id="2147483651" r:id="rId3"/>
  </p:sldMasterIdLst>
  <p:notesMasterIdLst>
    <p:notesMasterId r:id="rId10"/>
  </p:notesMasterIdLst>
  <p:handoutMasterIdLst>
    <p:handoutMasterId r:id="rId11"/>
  </p:handoutMasterIdLst>
  <p:sldIdLst>
    <p:sldId id="260" r:id="rId4"/>
    <p:sldId id="257" r:id="rId5"/>
    <p:sldId id="264" r:id="rId6"/>
    <p:sldId id="265" r:id="rId7"/>
    <p:sldId id="262" r:id="rId8"/>
    <p:sldId id="261" r:id="rId9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23" d="100"/>
          <a:sy n="123" d="100"/>
        </p:scale>
        <p:origin x="1254" y="10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4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2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2/6/2024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2/6/2024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71936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495372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323708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20089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810000" y="2413338"/>
            <a:ext cx="5029200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CRR Activity Calendar Update</a:t>
            </a:r>
          </a:p>
          <a:p>
            <a:endParaRPr lang="en-US" dirty="0"/>
          </a:p>
          <a:p>
            <a:r>
              <a:rPr lang="en-US" dirty="0"/>
              <a:t>Samantha Findley</a:t>
            </a:r>
          </a:p>
          <a:p>
            <a:r>
              <a:rPr lang="en-US" dirty="0"/>
              <a:t>CRR Market Operations</a:t>
            </a:r>
          </a:p>
          <a:p>
            <a:endParaRPr lang="en-US" dirty="0"/>
          </a:p>
          <a:p>
            <a:r>
              <a:rPr lang="en-US" dirty="0"/>
              <a:t>WMS</a:t>
            </a:r>
          </a:p>
          <a:p>
            <a:r>
              <a:rPr lang="en-US" dirty="0"/>
              <a:t>February 7, 2024</a:t>
            </a: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CRR activity calendar – overview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219200"/>
            <a:ext cx="8534400" cy="4953000"/>
          </a:xfrm>
        </p:spPr>
        <p:txBody>
          <a:bodyPr/>
          <a:lstStyle/>
          <a:p>
            <a:r>
              <a:rPr lang="en-US" sz="2400" dirty="0"/>
              <a:t>Protocol 7.5.1(4)(c) requires ERCOT to post an updated calendar no later than April 1 of each calendar year</a:t>
            </a:r>
          </a:p>
          <a:p>
            <a:pPr lvl="1"/>
            <a:r>
              <a:rPr lang="en-US" sz="2000" dirty="0"/>
              <a:t>Each calendar includes auction activity dates for the remainder of the current calendar year and for the two subsequent calendar years</a:t>
            </a:r>
          </a:p>
          <a:p>
            <a:pPr lvl="1"/>
            <a:r>
              <a:rPr lang="en-US" sz="2000" dirty="0"/>
              <a:t>The calendar must be approved by WMS prior to the annual posting</a:t>
            </a:r>
          </a:p>
          <a:p>
            <a:endParaRPr lang="en-US" sz="2400" dirty="0"/>
          </a:p>
          <a:p>
            <a:r>
              <a:rPr lang="en-US" sz="2400" dirty="0"/>
              <a:t>Calendar was shared with CMWG on January 29, 2024</a:t>
            </a:r>
          </a:p>
          <a:p>
            <a:pPr lvl="1"/>
            <a:r>
              <a:rPr lang="en-US" sz="2000" dirty="0"/>
              <a:t>No revisions were requested</a:t>
            </a:r>
            <a:endParaRPr lang="en-US" sz="2400" dirty="0"/>
          </a:p>
          <a:p>
            <a:r>
              <a:rPr lang="en-US" sz="2400" b="1" dirty="0"/>
              <a:t>Seeking final approval today from WMS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CRR activity calendar – general reminders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733" y="914400"/>
            <a:ext cx="8517467" cy="5334000"/>
          </a:xfrm>
        </p:spPr>
        <p:txBody>
          <a:bodyPr/>
          <a:lstStyle/>
          <a:p>
            <a:r>
              <a:rPr lang="en-US" sz="2400" dirty="0"/>
              <a:t>The model build process begins 3 weeks prior to the model posting date (get outages and Common Information Model snapshot)</a:t>
            </a:r>
          </a:p>
          <a:p>
            <a:pPr lvl="1"/>
            <a:r>
              <a:rPr lang="en-US" sz="2000" dirty="0"/>
              <a:t>Added a 3</a:t>
            </a:r>
            <a:r>
              <a:rPr lang="en-US" sz="2000" baseline="30000" dirty="0"/>
              <a:t>rd</a:t>
            </a:r>
            <a:r>
              <a:rPr lang="en-US" sz="2000" dirty="0"/>
              <a:t> week at the beginning of 2023 due to changes to model build tools</a:t>
            </a:r>
            <a:endParaRPr lang="en-US" sz="1200" dirty="0"/>
          </a:p>
          <a:p>
            <a:r>
              <a:rPr lang="en-US" sz="2400" dirty="0"/>
              <a:t>We hold a monthly auction and a long-term auction every month of the year</a:t>
            </a:r>
          </a:p>
          <a:p>
            <a:pPr lvl="1"/>
            <a:r>
              <a:rPr lang="en-US" sz="2000" dirty="0"/>
              <a:t>Typical pattern is monthly auction bid window in the first half of the month followed by the long-term auction bid window the very next week (occasionally, there will be a one-week gap to avoid holidays)</a:t>
            </a:r>
          </a:p>
          <a:p>
            <a:pPr lvl="1"/>
            <a:r>
              <a:rPr lang="en-US" sz="2000" dirty="0"/>
              <a:t>Monthly auction results are posted one week after the bid window closes; long-term auction results are posted two weeks after the bid window closes</a:t>
            </a:r>
          </a:p>
          <a:p>
            <a:pPr lvl="1"/>
            <a:r>
              <a:rPr lang="en-US" sz="2000" dirty="0"/>
              <a:t>Since SCR816 was implemented in Dec 2023, auction credit is now released the same day results are posted.</a:t>
            </a:r>
            <a:endParaRPr lang="en-US" sz="2000" b="1" i="1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24552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CRR activity calendar – general reminders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219200"/>
            <a:ext cx="8534400" cy="4953000"/>
          </a:xfrm>
        </p:spPr>
        <p:txBody>
          <a:bodyPr/>
          <a:lstStyle/>
          <a:p>
            <a:r>
              <a:rPr lang="en-US" sz="2400" dirty="0"/>
              <a:t>There are two additional tabs on the calendar </a:t>
            </a:r>
          </a:p>
          <a:p>
            <a:pPr lvl="1"/>
            <a:r>
              <a:rPr lang="en-US" sz="2000" dirty="0"/>
              <a:t>“Calendar Protocol References” includes any specific protocol sections related to the selection of dates </a:t>
            </a:r>
          </a:p>
          <a:p>
            <a:pPr lvl="1"/>
            <a:r>
              <a:rPr lang="en-US" sz="2000" dirty="0"/>
              <a:t>“PCRRs” contains activity dates and protocol sections related to the annual PCRR allocation process</a:t>
            </a:r>
          </a:p>
          <a:p>
            <a:pPr lvl="1"/>
            <a:endParaRPr 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50287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CRR activity calendar – description of changes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953000"/>
          </a:xfrm>
        </p:spPr>
        <p:txBody>
          <a:bodyPr/>
          <a:lstStyle/>
          <a:p>
            <a:r>
              <a:rPr lang="en-US" sz="2400" dirty="0"/>
              <a:t>Current calendar goes through the 2026.MAR.Monthly.Auction</a:t>
            </a:r>
          </a:p>
          <a:p>
            <a:endParaRPr lang="en-US" sz="2400" dirty="0"/>
          </a:p>
          <a:p>
            <a:r>
              <a:rPr lang="en-US" sz="2400" dirty="0"/>
              <a:t>Draft dates cover CRR activities through the 2027.MAR.Monthly.Auction</a:t>
            </a:r>
          </a:p>
          <a:p>
            <a:pPr lvl="1"/>
            <a:r>
              <a:rPr lang="en-US" sz="2000" dirty="0"/>
              <a:t>Applied the same patterns to assign the dates as have been used for previous calendars to maintain Protocol requirements and consistency</a:t>
            </a:r>
          </a:p>
          <a:p>
            <a:pPr marL="457200" lvl="1" indent="0">
              <a:buNone/>
            </a:pPr>
            <a:endParaRPr lang="en-US" sz="2000" dirty="0"/>
          </a:p>
          <a:p>
            <a:r>
              <a:rPr lang="en-US" sz="2400" dirty="0"/>
              <a:t>PCRR-eligible NOIEs are encouraged to view the dates on the “PCRRs” tab of the calendar</a:t>
            </a:r>
          </a:p>
          <a:p>
            <a:endParaRPr lang="en-US" sz="24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36606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CRR activity calendar – </a:t>
            </a:r>
            <a:r>
              <a:rPr lang="en-US" dirty="0"/>
              <a:t>next steps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319832"/>
          </a:xfrm>
        </p:spPr>
        <p:txBody>
          <a:bodyPr/>
          <a:lstStyle/>
          <a:p>
            <a:r>
              <a:rPr lang="en-US" sz="2400" b="1" dirty="0"/>
              <a:t>ERCOT is seeking final approval today from WMS</a:t>
            </a:r>
          </a:p>
          <a:p>
            <a:pPr lvl="1"/>
            <a:r>
              <a:rPr lang="en-US" sz="2000" dirty="0"/>
              <a:t>Last chance to get WMS approval will be on March 6</a:t>
            </a:r>
          </a:p>
          <a:p>
            <a:r>
              <a:rPr lang="en-US" sz="2400" dirty="0"/>
              <a:t>Approved calendar will be posted on the CRR webpage by April 1</a:t>
            </a:r>
          </a:p>
          <a:p>
            <a:pPr lvl="1"/>
            <a:endParaRPr lang="en-US" sz="2000" dirty="0"/>
          </a:p>
          <a:p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endParaRPr lang="en-US" sz="2400" dirty="0"/>
          </a:p>
          <a:p>
            <a:endParaRPr lang="en-US" sz="2400" dirty="0"/>
          </a:p>
          <a:p>
            <a:endParaRPr lang="en-US" sz="24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6</a:t>
            </a:fld>
            <a:endParaRPr lang="en-US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6A3A2174-C667-425B-BEF9-E1AD8A07A35D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285999" y="2386740"/>
            <a:ext cx="6457073" cy="3990762"/>
          </a:xfrm>
          <a:prstGeom prst="rect">
            <a:avLst/>
          </a:prstGeom>
          <a:ln w="9525">
            <a:solidFill>
              <a:schemeClr val="tx1"/>
            </a:solidFill>
          </a:ln>
        </p:spPr>
      </p:pic>
    </p:spTree>
    <p:extLst>
      <p:ext uri="{BB962C8B-B14F-4D97-AF65-F5344CB8AC3E}">
        <p14:creationId xmlns:p14="http://schemas.microsoft.com/office/powerpoint/2010/main" val="2826358975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398</Words>
  <Application>Microsoft Office PowerPoint</Application>
  <PresentationFormat>On-screen Show (4:3)</PresentationFormat>
  <Paragraphs>51</Paragraphs>
  <Slides>6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1_Custom Design</vt:lpstr>
      <vt:lpstr>Office Theme</vt:lpstr>
      <vt:lpstr>Custom Design</vt:lpstr>
      <vt:lpstr>PowerPoint Presentation</vt:lpstr>
      <vt:lpstr>CRR activity calendar – overview </vt:lpstr>
      <vt:lpstr>CRR activity calendar – general reminders</vt:lpstr>
      <vt:lpstr>CRR activity calendar – general reminders</vt:lpstr>
      <vt:lpstr>CRR activity calendar – description of changes</vt:lpstr>
      <vt:lpstr>CRR activity calendar – next steps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2016-10-07T18:07:55Z</dcterms:created>
  <dcterms:modified xsi:type="dcterms:W3CDTF">2024-02-06T23:54:25Z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7084cbda-52b8-46fb-a7b7-cb5bd465ed85_Enabled">
    <vt:lpwstr>true</vt:lpwstr>
  </property>
  <property fmtid="{D5CDD505-2E9C-101B-9397-08002B2CF9AE}" pid="3" name="MSIP_Label_7084cbda-52b8-46fb-a7b7-cb5bd465ed85_SetDate">
    <vt:lpwstr>2024-01-22T22:35:43Z</vt:lpwstr>
  </property>
  <property fmtid="{D5CDD505-2E9C-101B-9397-08002B2CF9AE}" pid="4" name="MSIP_Label_7084cbda-52b8-46fb-a7b7-cb5bd465ed85_Method">
    <vt:lpwstr>Standard</vt:lpwstr>
  </property>
  <property fmtid="{D5CDD505-2E9C-101B-9397-08002B2CF9AE}" pid="5" name="MSIP_Label_7084cbda-52b8-46fb-a7b7-cb5bd465ed85_Name">
    <vt:lpwstr>Internal</vt:lpwstr>
  </property>
  <property fmtid="{D5CDD505-2E9C-101B-9397-08002B2CF9AE}" pid="6" name="MSIP_Label_7084cbda-52b8-46fb-a7b7-cb5bd465ed85_SiteId">
    <vt:lpwstr>0afb747d-bff7-4596-a9fc-950ef9e0ec45</vt:lpwstr>
  </property>
  <property fmtid="{D5CDD505-2E9C-101B-9397-08002B2CF9AE}" pid="7" name="MSIP_Label_7084cbda-52b8-46fb-a7b7-cb5bd465ed85_ActionId">
    <vt:lpwstr>354487cd-844f-485b-a665-d1e5a4197d8b</vt:lpwstr>
  </property>
  <property fmtid="{D5CDD505-2E9C-101B-9397-08002B2CF9AE}" pid="8" name="MSIP_Label_7084cbda-52b8-46fb-a7b7-cb5bd465ed85_ContentBits">
    <vt:lpwstr>0</vt:lpwstr>
  </property>
</Properties>
</file>

<file path=docProps/thumbnail.jpeg>
</file>