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4" r:id="rId4"/>
  </p:sldMasterIdLst>
  <p:notesMasterIdLst>
    <p:notesMasterId r:id="rId9"/>
  </p:notesMasterIdLst>
  <p:handoutMasterIdLst>
    <p:handoutMasterId r:id="rId10"/>
  </p:handoutMasterIdLst>
  <p:sldIdLst>
    <p:sldId id="1888" r:id="rId5"/>
    <p:sldId id="1889" r:id="rId6"/>
    <p:sldId id="1891" r:id="rId7"/>
    <p:sldId id="1892"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DB1A02-02D7-C558-A808-EAB08946CC52}" name="Michelle Arawwawela" initials="MA" userId="S::Michelle@nationalgridrenewables.com::1fe10f4b-beb3-42a7-9773-b5de90060d18" providerId="AD"/>
  <p188:author id="{D737C004-A4F8-48FD-C7F4-3B8CB89586C8}" name="Sara Paradis" initials="SP" userId="S::sparadis@nationalgridrenewables.com::a3a0789c-4042-4740-a73c-7661977b9a5c" providerId="AD"/>
  <p188:author id="{F0EC341A-CE0D-6D2C-E2E9-6949B7E45205}" name="Joe Twaddle" initials="JT" userId="S::jtwaddle@nationalgridrenewables.com::146d74ff-4626-4788-beae-54749d46d361" providerId="AD"/>
  <p188:author id="{CD867E3D-388B-BA3B-F379-AC174DCB8807}" name="Peter Cooper" initials="PC" userId="S::pcooper@nationalgridrenewables.com::f69c306e-30bb-4f16-8fbd-3445055bb3c8" providerId="AD"/>
  <p188:author id="{610ED546-2FCA-D1F5-1A6B-547B3456D196}" name="Nathan B. Franzen" initials="NF" userId="S::nathan@nationalgridrenewables.com::0d16c17a-7584-4d00-8268-5e7d94d2363c" providerId="AD"/>
  <p188:author id="{0C8B8C53-F00E-D4F0-9AAA-94C7D98635D7}" name="Tena Monson" initials="" userId="S::Tena@nationalgridrenewables.com::d72aa048-e60c-4401-a754-55d0c664a84f" providerId="AD"/>
  <p188:author id="{D0032F55-59E8-69EC-4E36-A4CCD467FABB}" name="Jacky Gilles" initials="JG" userId="S::jgilles@nationalgridrenewables.com::593fbaf5-d623-4491-81ac-68d46b62bc9f" providerId="AD"/>
  <p188:author id="{E6E7536D-D428-34F0-A622-C621F5711CB9}" name="Andy Cukurs" initials="AC" userId="S::acukurs@nationalgridrenewables.com::104310f2-7808-4f29-a0e7-6e2b542db1ec" providerId="AD"/>
  <p188:author id="{B60E337D-9967-A43B-C4E5-718C448CA01E}" name="Jennifer Haugen" initials="JH" userId="S::jhaugen@nationalgridrenewables.com::eda79817-2482-400e-a47f-934ae83ecccb" providerId="AD"/>
  <p188:author id="{1DF99387-5F0C-04A0-3B1A-0193AEF19961}" name="Chris Morgan" initials="CM" userId="S::cmorgan@nationalgridrenewables.com::2cf04c12-0bc7-4335-8995-d04778890afc" providerId="AD"/>
  <p188:author id="{3254BA96-3D74-3551-07B8-76391F7CAFD3}" name="Michael J. Young" initials="MY" userId="S::myoung@nationalgridrenewables.com::1e7adf12-43e9-4a27-8efb-212f57a29b50" providerId="AD"/>
  <p188:author id="{7F80EE9B-7B5C-F15F-F7F0-43FA3A62BFD5}" name="Sean Linc" initials="SL" userId="S::slinc@nationalgridrenewables.com::9480c222-bd24-43a9-b96d-164622eb1d48" providerId="AD"/>
  <p188:author id="{18B6949C-45EF-AE3C-8354-D889E45828D6}" name="June Hohl" initials="JH" userId="S::jhohl@nationalgridrenewables.com::e41dfdfa-9e51-42de-b12d-d541935ef719" providerId="AD"/>
  <p188:author id="{347797A7-228D-A091-B4A3-1844983A0948}" name="Jeff Ringblom" initials="JR" userId="S::jeff@nationalgridrenewables.com::6a8bb51c-94cb-4610-a00e-d2f6586166e7" providerId="AD"/>
  <p188:author id="{E064A2B2-91B8-453C-367E-29A83303641D}" name="Jacqui Runholt" initials="JR" userId="S::jrunholt@nationalgridrenewables.com::5aa2ad62-2f94-4c19-b542-621007dfa1ee" providerId="AD"/>
  <p188:author id="{046DB1C2-F2BB-8A99-93A3-FBE3B710B701}" name="Lucas Frost" initials="LF" userId="S::lfrost@nationalgridrenewables.com::bb040e17-438a-45f9-b697-a40419967158" providerId="AD"/>
  <p188:author id="{A14936CE-439B-CF51-9062-867B00B83ED3}" name="John K. Larkey" initials="JKL" userId="S::john@nationalgridrenewables.com::9bdb0124-13a6-449d-8e70-50d5a1314a04" providerId="AD"/>
  <p188:author id="{DAFB87EE-B674-1C92-88A6-63BF1014FD76}" name="Jim Murphy" initials="JM" userId="S::jmurphy@nationalgridrenewables.com::8ded336a-bae2-4ae2-a0e7-8815d4ede5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1B3"/>
    <a:srgbClr val="D2E1ED"/>
    <a:srgbClr val="898881"/>
    <a:srgbClr val="858585"/>
    <a:srgbClr val="8E978D"/>
    <a:srgbClr val="000000"/>
    <a:srgbClr val="F0B129"/>
    <a:srgbClr val="FA4616"/>
    <a:srgbClr val="F6D07F"/>
    <a:srgbClr val="6883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39" y="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6BFE40-D2B2-7E40-94A7-C6CCD24E29D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95551DE-3DDD-6546-8541-09644143595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B1537EA-4172-BA45-A459-B5D42D8F503C}" type="datetimeFigureOut">
              <a:rPr lang="en-US" smtClean="0"/>
              <a:t>2/6/2024</a:t>
            </a:fld>
            <a:endParaRPr lang="en-US"/>
          </a:p>
        </p:txBody>
      </p:sp>
      <p:sp>
        <p:nvSpPr>
          <p:cNvPr id="4" name="Footer Placeholder 3">
            <a:extLst>
              <a:ext uri="{FF2B5EF4-FFF2-40B4-BE49-F238E27FC236}">
                <a16:creationId xmlns:a16="http://schemas.microsoft.com/office/drawing/2014/main" id="{75FDF03F-9F7A-F440-88E9-C1DAC3C1EAC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E83797-38E7-774F-BCCD-CAFBEDB0E2E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1539487-AA5A-EE48-93B9-D4039BBBD3A5}" type="slidenum">
              <a:rPr lang="en-US" smtClean="0"/>
              <a:t>‹#›</a:t>
            </a:fld>
            <a:endParaRPr lang="en-US"/>
          </a:p>
        </p:txBody>
      </p:sp>
    </p:spTree>
    <p:extLst>
      <p:ext uri="{BB962C8B-B14F-4D97-AF65-F5344CB8AC3E}">
        <p14:creationId xmlns:p14="http://schemas.microsoft.com/office/powerpoint/2010/main" val="101386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5289B43-A49D-DD43-9494-C379E728262A}" type="datetimeFigureOut">
              <a:rPr lang="en-US" smtClean="0"/>
              <a:t>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6718AC-CCAD-894E-A5DE-49AD305A2FD4}" type="slidenum">
              <a:rPr lang="en-US" smtClean="0"/>
              <a:t>‹#›</a:t>
            </a:fld>
            <a:endParaRPr lang="en-US"/>
          </a:p>
        </p:txBody>
      </p:sp>
    </p:spTree>
    <p:extLst>
      <p:ext uri="{BB962C8B-B14F-4D97-AF65-F5344CB8AC3E}">
        <p14:creationId xmlns:p14="http://schemas.microsoft.com/office/powerpoint/2010/main" val="294798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C48C6DC-682E-4721-829A-31576897B293}"/>
              </a:ext>
            </a:extLst>
          </p:cNvPr>
          <p:cNvSpPr>
            <a:spLocks noGrp="1"/>
          </p:cNvSpPr>
          <p:nvPr>
            <p:ph type="ftr" sz="quarter" idx="10"/>
          </p:nvPr>
        </p:nvSpPr>
        <p:spPr>
          <a:xfrm>
            <a:off x="1791813" y="6352055"/>
            <a:ext cx="8730140" cy="169277"/>
          </a:xfrm>
          <a:prstGeom prst="rect">
            <a:avLst/>
          </a:prstGeom>
        </p:spPr>
        <p:txBody>
          <a:bodyPr/>
          <a:lstStyle/>
          <a:p>
            <a:pPr>
              <a:tabLst>
                <a:tab pos="988989" algn="l"/>
              </a:tabLst>
            </a:pPr>
            <a:r>
              <a:rPr lang="fr-FR"/>
              <a:t>| [Insert document title] | [Insert date]</a:t>
            </a:r>
          </a:p>
        </p:txBody>
      </p:sp>
    </p:spTree>
    <p:extLst>
      <p:ext uri="{BB962C8B-B14F-4D97-AF65-F5344CB8AC3E}">
        <p14:creationId xmlns:p14="http://schemas.microsoft.com/office/powerpoint/2010/main" val="417013740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9" y="3044281"/>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sp>
        <p:nvSpPr>
          <p:cNvPr id="39" name="Round Diagonal Corner Rectangle 4">
            <a:extLst>
              <a:ext uri="{FF2B5EF4-FFF2-40B4-BE49-F238E27FC236}">
                <a16:creationId xmlns:a16="http://schemas.microsoft.com/office/drawing/2014/main" id="{F9165663-BF58-46EF-B3DC-0074C1C16B3C}"/>
              </a:ext>
            </a:extLst>
          </p:cNvPr>
          <p:cNvSpPr/>
          <p:nvPr userDrawn="1"/>
        </p:nvSpPr>
        <p:spPr>
          <a:xfrm>
            <a:off x="12275236" y="1"/>
            <a:ext cx="2707513" cy="1931760"/>
          </a:xfrm>
          <a:prstGeom prst="rect">
            <a:avLst/>
          </a:prstGeom>
          <a:solidFill>
            <a:sysClr val="window" lastClr="FFFFFF">
              <a:lumMod val="95000"/>
            </a:sysClr>
          </a:solidFill>
          <a:ln w="6350" cap="flat" cmpd="sng" algn="ctr">
            <a:noFill/>
            <a:prstDash val="solid"/>
            <a:miter lim="800000"/>
          </a:ln>
          <a:effectLst/>
        </p:spPr>
        <p:txBody>
          <a:bodyPr wrap="square" lIns="42139" tIns="42139" rIns="42139" bIns="42139" rtlCol="0" anchor="t" anchorCtr="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7"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1487123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9" y="3044281"/>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pic>
        <p:nvPicPr>
          <p:cNvPr id="39" name="Graphic 38">
            <a:extLst>
              <a:ext uri="{FF2B5EF4-FFF2-40B4-BE49-F238E27FC236}">
                <a16:creationId xmlns:a16="http://schemas.microsoft.com/office/drawing/2014/main" id="{CDB012FC-6F5E-4773-A9A9-508871AE11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31" y="303495"/>
            <a:ext cx="2625724" cy="582935"/>
          </a:xfrm>
          <a:prstGeom prst="rect">
            <a:avLst/>
          </a:prstGeom>
        </p:spPr>
      </p:pic>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12275236" y="1"/>
            <a:ext cx="2707513" cy="1931760"/>
          </a:xfrm>
          <a:prstGeom prst="rect">
            <a:avLst/>
          </a:prstGeom>
          <a:solidFill>
            <a:sysClr val="window" lastClr="FFFFFF">
              <a:lumMod val="95000"/>
            </a:sysClr>
          </a:solidFill>
          <a:ln w="6350" cap="flat" cmpd="sng" algn="ctr">
            <a:noFill/>
            <a:prstDash val="solid"/>
            <a:miter lim="800000"/>
          </a:ln>
          <a:effectLst/>
        </p:spPr>
        <p:txBody>
          <a:bodyPr wrap="square" lIns="42139" tIns="42139" rIns="42139" bIns="42139" rtlCol="0" anchor="t" anchorCtr="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7"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5128837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9" y="3044281"/>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pic>
        <p:nvPicPr>
          <p:cNvPr id="39" name="Graphic 38">
            <a:extLst>
              <a:ext uri="{FF2B5EF4-FFF2-40B4-BE49-F238E27FC236}">
                <a16:creationId xmlns:a16="http://schemas.microsoft.com/office/drawing/2014/main" id="{87724E65-2B53-4366-B770-73083FC3AD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31" y="303495"/>
            <a:ext cx="2625724" cy="582935"/>
          </a:xfrm>
          <a:prstGeom prst="rect">
            <a:avLst/>
          </a:prstGeom>
        </p:spPr>
      </p:pic>
      <p:sp>
        <p:nvSpPr>
          <p:cNvPr id="40" name="Round Diagonal Corner Rectangle 4">
            <a:extLst>
              <a:ext uri="{FF2B5EF4-FFF2-40B4-BE49-F238E27FC236}">
                <a16:creationId xmlns:a16="http://schemas.microsoft.com/office/drawing/2014/main" id="{8CEA045E-A87B-4469-A789-0B95D1052D03}"/>
              </a:ext>
            </a:extLst>
          </p:cNvPr>
          <p:cNvSpPr/>
          <p:nvPr userDrawn="1"/>
        </p:nvSpPr>
        <p:spPr>
          <a:xfrm>
            <a:off x="12275236" y="1"/>
            <a:ext cx="2707513" cy="1931760"/>
          </a:xfrm>
          <a:prstGeom prst="rect">
            <a:avLst/>
          </a:prstGeom>
          <a:solidFill>
            <a:sysClr val="window" lastClr="FFFFFF">
              <a:lumMod val="95000"/>
            </a:sysClr>
          </a:solidFill>
          <a:ln w="6350" cap="flat" cmpd="sng" algn="ctr">
            <a:noFill/>
            <a:prstDash val="solid"/>
            <a:miter lim="800000"/>
          </a:ln>
          <a:effectLst/>
        </p:spPr>
        <p:txBody>
          <a:bodyPr wrap="square" lIns="42139" tIns="42139" rIns="42139" bIns="42139" rtlCol="0" anchor="t" anchorCtr="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7"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28209327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9" y="3044281"/>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12275236" y="1"/>
            <a:ext cx="2707513" cy="1931760"/>
          </a:xfrm>
          <a:prstGeom prst="rect">
            <a:avLst/>
          </a:prstGeom>
          <a:solidFill>
            <a:sysClr val="window" lastClr="FFFFFF">
              <a:lumMod val="95000"/>
            </a:sysClr>
          </a:solidFill>
          <a:ln w="6350" cap="flat" cmpd="sng" algn="ctr">
            <a:noFill/>
            <a:prstDash val="solid"/>
            <a:miter lim="800000"/>
          </a:ln>
          <a:effectLst/>
        </p:spPr>
        <p:txBody>
          <a:bodyPr wrap="square" lIns="42139" tIns="42139" rIns="42139" bIns="42139" rtlCol="0" anchor="t" anchorCtr="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7"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7" name="Picture 26"/>
          <p:cNvPicPr>
            <a:picLocks noChangeAspect="1"/>
          </p:cNvPicPr>
          <p:nvPr userDrawn="1"/>
        </p:nvPicPr>
        <p:blipFill>
          <a:blip r:embed="rId2"/>
          <a:stretch>
            <a:fillRect/>
          </a:stretch>
        </p:blipFill>
        <p:spPr>
          <a:xfrm>
            <a:off x="-3171" y="357188"/>
            <a:ext cx="2351667" cy="522000"/>
          </a:xfrm>
          <a:prstGeom prst="rect">
            <a:avLst/>
          </a:prstGeom>
        </p:spPr>
      </p:pic>
    </p:spTree>
    <p:extLst>
      <p:ext uri="{BB962C8B-B14F-4D97-AF65-F5344CB8AC3E}">
        <p14:creationId xmlns:p14="http://schemas.microsoft.com/office/powerpoint/2010/main" val="371179153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9" y="3044281"/>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sp>
        <p:nvSpPr>
          <p:cNvPr id="40" name="Round Diagonal Corner Rectangle 4">
            <a:extLst>
              <a:ext uri="{FF2B5EF4-FFF2-40B4-BE49-F238E27FC236}">
                <a16:creationId xmlns:a16="http://schemas.microsoft.com/office/drawing/2014/main" id="{D3A1E4EA-0077-42A5-956F-3A4718FA49A8}"/>
              </a:ext>
            </a:extLst>
          </p:cNvPr>
          <p:cNvSpPr/>
          <p:nvPr userDrawn="1"/>
        </p:nvSpPr>
        <p:spPr>
          <a:xfrm>
            <a:off x="12275236" y="1"/>
            <a:ext cx="2707513" cy="1931760"/>
          </a:xfrm>
          <a:prstGeom prst="rect">
            <a:avLst/>
          </a:prstGeom>
          <a:solidFill>
            <a:sysClr val="window" lastClr="FFFFFF">
              <a:lumMod val="95000"/>
            </a:sysClr>
          </a:solidFill>
          <a:ln w="6350" cap="flat" cmpd="sng" algn="ctr">
            <a:noFill/>
            <a:prstDash val="solid"/>
            <a:miter lim="800000"/>
          </a:ln>
          <a:effectLst/>
        </p:spPr>
        <p:txBody>
          <a:bodyPr wrap="square" lIns="42139" tIns="42139" rIns="42139" bIns="42139" rtlCol="0" anchor="t" anchorCtr="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7"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7603909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8171357" y="1411201"/>
            <a:ext cx="3436199" cy="4605867"/>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7" name="Text Placeholder 3">
            <a:extLst>
              <a:ext uri="{FF2B5EF4-FFF2-40B4-BE49-F238E27FC236}">
                <a16:creationId xmlns:a16="http://schemas.microsoft.com/office/drawing/2014/main" id="{30296C7D-4998-43C3-A68E-A9F4AFC7DBB9}"/>
              </a:ext>
            </a:extLst>
          </p:cNvPr>
          <p:cNvSpPr>
            <a:spLocks noGrp="1"/>
          </p:cNvSpPr>
          <p:nvPr>
            <p:ph type="body" sz="quarter" idx="19"/>
          </p:nvPr>
        </p:nvSpPr>
        <p:spPr>
          <a:xfrm>
            <a:off x="4379084" y="1411200"/>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FD11B3BD-BF31-4BBD-BF46-6431C9CDC5EE}"/>
              </a:ext>
            </a:extLst>
          </p:cNvPr>
          <p:cNvSpPr>
            <a:spLocks noGrp="1"/>
          </p:cNvSpPr>
          <p:nvPr>
            <p:ph type="body" sz="quarter" idx="16"/>
          </p:nvPr>
        </p:nvSpPr>
        <p:spPr>
          <a:xfrm>
            <a:off x="576000" y="1411200"/>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2A28C172-F8CF-46F7-804C-835BAF38DD6B}"/>
              </a:ext>
            </a:extLst>
          </p:cNvPr>
          <p:cNvSpPr>
            <a:spLocks noGrp="1"/>
          </p:cNvSpPr>
          <p:nvPr>
            <p:ph type="ftr" sz="quarter" idx="20"/>
          </p:nvPr>
        </p:nvSpPr>
        <p:spPr>
          <a:xfrm>
            <a:off x="1791813" y="6352055"/>
            <a:ext cx="8730140" cy="169277"/>
          </a:xfrm>
          <a:prstGeom prst="rect">
            <a:avLst/>
          </a:prstGeom>
        </p:spPr>
        <p:txBody>
          <a:bodyPr/>
          <a:lstStyle/>
          <a:p>
            <a:pPr>
              <a:tabLst>
                <a:tab pos="988989" algn="l"/>
              </a:tabLst>
            </a:pPr>
            <a:r>
              <a:rPr lang="fr-FR"/>
              <a:t>| [Insert document title] | [Insert date]</a:t>
            </a:r>
          </a:p>
        </p:txBody>
      </p:sp>
      <p:grpSp>
        <p:nvGrpSpPr>
          <p:cNvPr id="20" name="Group 19">
            <a:extLst>
              <a:ext uri="{FF2B5EF4-FFF2-40B4-BE49-F238E27FC236}">
                <a16:creationId xmlns:a16="http://schemas.microsoft.com/office/drawing/2014/main" id="{BB4CB7E3-3CBF-4FC0-B591-EFD19DEE9303}"/>
              </a:ext>
            </a:extLst>
          </p:cNvPr>
          <p:cNvGrpSpPr/>
          <p:nvPr userDrawn="1"/>
        </p:nvGrpSpPr>
        <p:grpSpPr>
          <a:xfrm>
            <a:off x="12275233" y="0"/>
            <a:ext cx="2706315" cy="1919363"/>
            <a:chOff x="3528102" y="847657"/>
            <a:chExt cx="2029736" cy="1919362"/>
          </a:xfrm>
        </p:grpSpPr>
        <p:sp>
          <p:nvSpPr>
            <p:cNvPr id="21" name="Guidance note">
              <a:extLst>
                <a:ext uri="{FF2B5EF4-FFF2-40B4-BE49-F238E27FC236}">
                  <a16:creationId xmlns:a16="http://schemas.microsoft.com/office/drawing/2014/main" id="{35EF926C-1DDE-46E4-BD27-7719DB8BB06E}"/>
                </a:ext>
              </a:extLst>
            </p:cNvPr>
            <p:cNvSpPr/>
            <p:nvPr/>
          </p:nvSpPr>
          <p:spPr>
            <a:xfrm>
              <a:off x="3528102" y="847657"/>
              <a:ext cx="2029736" cy="1919362"/>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6" marR="0" lvl="2" indent="-90486" defTabSz="914377"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6" marR="0" lvl="2" indent="-90486" defTabSz="914377"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6" marR="0" lvl="2" indent="-90486" defTabSz="914377"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3" marR="0" lvl="2" indent="0" defTabSz="914377"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3" marR="0" lvl="2" indent="0" defTabSz="914377"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3" marR="0" lvl="2" indent="0" defTabSz="914377"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3" marR="0" lvl="2" indent="0" defTabSz="914377"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69069B99-5D1F-4756-A4F4-167DDC6068D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90E25129-C1EA-45CE-B1F6-5EC7F7DD8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EA946D07-5A29-4C97-AC0C-943F2A00EB2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7EE67CE3-FDDB-4176-BB90-0273EDA20B17}"/>
              </a:ext>
            </a:extLst>
          </p:cNvPr>
          <p:cNvSpPr/>
          <p:nvPr userDrawn="1"/>
        </p:nvSpPr>
        <p:spPr>
          <a:xfrm>
            <a:off x="12275236" y="2140326"/>
            <a:ext cx="2707513" cy="1931760"/>
          </a:xfrm>
          <a:prstGeom prst="rect">
            <a:avLst/>
          </a:prstGeom>
          <a:solidFill>
            <a:sysClr val="window" lastClr="FFFFFF">
              <a:lumMod val="95000"/>
            </a:sysClr>
          </a:solidFill>
          <a:ln w="6350" cap="flat" cmpd="sng" algn="ctr">
            <a:noFill/>
            <a:prstDash val="solid"/>
            <a:miter lim="800000"/>
          </a:ln>
          <a:effectLst/>
        </p:spPr>
        <p:txBody>
          <a:bodyPr wrap="square" lIns="42139" tIns="42139" rIns="42139" bIns="42139" rtlCol="0" anchor="t" anchorCtr="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7"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1492414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575736" y="1411289"/>
            <a:ext cx="7247465" cy="1884779"/>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id="{CA697EB0-B117-49FF-A917-A125A4BD1ADE}"/>
              </a:ext>
            </a:extLst>
          </p:cNvPr>
          <p:cNvGrpSpPr/>
          <p:nvPr userDrawn="1"/>
        </p:nvGrpSpPr>
        <p:grpSpPr>
          <a:xfrm>
            <a:off x="12275233" y="0"/>
            <a:ext cx="2706315" cy="1919363"/>
            <a:chOff x="3528102" y="847657"/>
            <a:chExt cx="2029736" cy="1919362"/>
          </a:xfrm>
        </p:grpSpPr>
        <p:sp>
          <p:nvSpPr>
            <p:cNvPr id="13" name="Guidance note">
              <a:extLst>
                <a:ext uri="{FF2B5EF4-FFF2-40B4-BE49-F238E27FC236}">
                  <a16:creationId xmlns:a16="http://schemas.microsoft.com/office/drawing/2014/main" id="{65D2E8E2-B939-47BE-ABAD-FE4F177614F2}"/>
                </a:ext>
              </a:extLst>
            </p:cNvPr>
            <p:cNvSpPr/>
            <p:nvPr/>
          </p:nvSpPr>
          <p:spPr>
            <a:xfrm>
              <a:off x="3528102" y="847657"/>
              <a:ext cx="2029736" cy="1919362"/>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6" marR="0" lvl="2" indent="-90486" defTabSz="914377"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6" marR="0" lvl="2" indent="-90486" defTabSz="914377"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6" marR="0" lvl="2" indent="-90486" defTabSz="914377"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3" marR="0" lvl="2" indent="0" defTabSz="914377"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3" marR="0" lvl="2" indent="0" defTabSz="914377"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3" marR="0" lvl="2" indent="0" defTabSz="914377"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3" marR="0" lvl="2" indent="0" defTabSz="914377"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id="{22217A6C-310C-4BB8-A473-2B8059187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98203047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576000" y="1411200"/>
            <a:ext cx="11040000" cy="4605251"/>
          </a:xfrm>
          <a:prstGeom prst="rect">
            <a:avLst/>
          </a:prstGeom>
        </p:spPr>
        <p:txBody>
          <a:bodyPr>
            <a:noAutofit/>
          </a:bodyPr>
          <a:lstStyle>
            <a:lvl1pPr>
              <a:defRPr>
                <a:solidFill>
                  <a:schemeClr val="accent1"/>
                </a:solidFill>
              </a:defRPr>
            </a:lvl1pPr>
          </a:lstStyle>
          <a:p>
            <a:r>
              <a:rPr lang="en-GB"/>
              <a:t> </a:t>
            </a:r>
          </a:p>
        </p:txBody>
      </p:sp>
      <p:sp>
        <p:nvSpPr>
          <p:cNvPr id="5" name="Footer Placeholder 4">
            <a:extLst>
              <a:ext uri="{FF2B5EF4-FFF2-40B4-BE49-F238E27FC236}">
                <a16:creationId xmlns:a16="http://schemas.microsoft.com/office/drawing/2014/main" id="{03D600AF-67DA-4103-ADCF-D04CEE1258D5}"/>
              </a:ext>
            </a:extLst>
          </p:cNvPr>
          <p:cNvSpPr>
            <a:spLocks noGrp="1"/>
          </p:cNvSpPr>
          <p:nvPr>
            <p:ph type="ftr" sz="quarter" idx="16"/>
          </p:nvPr>
        </p:nvSpPr>
        <p:spPr>
          <a:xfrm>
            <a:off x="1791813" y="6352055"/>
            <a:ext cx="8730140" cy="169277"/>
          </a:xfrm>
          <a:prstGeom prst="rect">
            <a:avLst/>
          </a:prstGeom>
        </p:spPr>
        <p:txBody>
          <a:bodyPr/>
          <a:lstStyle/>
          <a:p>
            <a:pPr>
              <a:tabLst>
                <a:tab pos="988989" algn="l"/>
              </a:tabLst>
            </a:pPr>
            <a:r>
              <a:rPr lang="fr-FR"/>
              <a:t>| [Insert document title] | [Insert date]</a:t>
            </a:r>
          </a:p>
        </p:txBody>
      </p:sp>
      <p:sp>
        <p:nvSpPr>
          <p:cNvPr id="11" name="Guidance note">
            <a:extLst>
              <a:ext uri="{FF2B5EF4-FFF2-40B4-BE49-F238E27FC236}">
                <a16:creationId xmlns:a16="http://schemas.microsoft.com/office/drawing/2014/main" id="{E500F763-0BC0-4580-A71D-6F0F9287C7D7}"/>
              </a:ext>
            </a:extLst>
          </p:cNvPr>
          <p:cNvSpPr/>
          <p:nvPr userDrawn="1"/>
        </p:nvSpPr>
        <p:spPr>
          <a:xfrm>
            <a:off x="12275233" y="48037"/>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7"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377"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46929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9"/>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8"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1"/>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4" name="Title 3">
            <a:extLst>
              <a:ext uri="{FF2B5EF4-FFF2-40B4-BE49-F238E27FC236}">
                <a16:creationId xmlns:a16="http://schemas.microsoft.com/office/drawing/2014/main" id="{F2A5F86E-6E6F-45E1-A5F2-EB10374201F5}"/>
              </a:ext>
            </a:extLst>
          </p:cNvPr>
          <p:cNvSpPr>
            <a:spLocks noGrp="1"/>
          </p:cNvSpPr>
          <p:nvPr>
            <p:ph type="title"/>
          </p:nvPr>
        </p:nvSpPr>
        <p:spPr>
          <a:xfrm>
            <a:off x="586819" y="1417314"/>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sp>
        <p:nvSpPr>
          <p:cNvPr id="28" name="Round Diagonal Corner Rectangle 4">
            <a:extLst>
              <a:ext uri="{FF2B5EF4-FFF2-40B4-BE49-F238E27FC236}">
                <a16:creationId xmlns:a16="http://schemas.microsoft.com/office/drawing/2014/main" id="{1586E4B4-C3F2-47FA-A1C5-5090AA07DFEA}"/>
              </a:ext>
            </a:extLst>
          </p:cNvPr>
          <p:cNvSpPr/>
          <p:nvPr userDrawn="1"/>
        </p:nvSpPr>
        <p:spPr>
          <a:xfrm>
            <a:off x="12275236" y="1"/>
            <a:ext cx="2707513" cy="1931760"/>
          </a:xfrm>
          <a:prstGeom prst="rect">
            <a:avLst/>
          </a:prstGeom>
          <a:solidFill>
            <a:sysClr val="window" lastClr="FFFFFF">
              <a:lumMod val="95000"/>
            </a:sysClr>
          </a:solidFill>
          <a:ln w="6350" cap="flat" cmpd="sng" algn="ctr">
            <a:noFill/>
            <a:prstDash val="solid"/>
            <a:miter lim="800000"/>
          </a:ln>
          <a:effectLst/>
        </p:spPr>
        <p:txBody>
          <a:bodyPr wrap="square" lIns="42139" tIns="42139" rIns="42139" bIns="42139" rtlCol="0" anchor="t" anchorCtr="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7"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83021992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9"/>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8"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1"/>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586819" y="1417314"/>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12275236" y="1"/>
            <a:ext cx="2707513" cy="1931760"/>
          </a:xfrm>
          <a:prstGeom prst="rect">
            <a:avLst/>
          </a:prstGeom>
          <a:solidFill>
            <a:sysClr val="window" lastClr="FFFFFF">
              <a:lumMod val="95000"/>
            </a:sysClr>
          </a:solidFill>
          <a:ln w="6350" cap="flat" cmpd="sng" algn="ctr">
            <a:noFill/>
            <a:prstDash val="solid"/>
            <a:miter lim="800000"/>
          </a:ln>
          <a:effectLst/>
        </p:spPr>
        <p:txBody>
          <a:bodyPr wrap="square" lIns="42139" tIns="42139" rIns="42139" bIns="42139" rtlCol="0" anchor="t" anchorCtr="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7"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79678930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9"/>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8"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1"/>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35" name="Title 3">
            <a:extLst>
              <a:ext uri="{FF2B5EF4-FFF2-40B4-BE49-F238E27FC236}">
                <a16:creationId xmlns:a16="http://schemas.microsoft.com/office/drawing/2014/main" id="{549568EC-7896-49C6-B633-53DD6583724E}"/>
              </a:ext>
            </a:extLst>
          </p:cNvPr>
          <p:cNvSpPr>
            <a:spLocks noGrp="1"/>
          </p:cNvSpPr>
          <p:nvPr>
            <p:ph type="title"/>
          </p:nvPr>
        </p:nvSpPr>
        <p:spPr>
          <a:xfrm>
            <a:off x="586819" y="1417314"/>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sp>
        <p:nvSpPr>
          <p:cNvPr id="29" name="Round Diagonal Corner Rectangle 4">
            <a:extLst>
              <a:ext uri="{FF2B5EF4-FFF2-40B4-BE49-F238E27FC236}">
                <a16:creationId xmlns:a16="http://schemas.microsoft.com/office/drawing/2014/main" id="{87F5CE5A-52B7-48EE-90F8-13ED9583F3B7}"/>
              </a:ext>
            </a:extLst>
          </p:cNvPr>
          <p:cNvSpPr/>
          <p:nvPr userDrawn="1"/>
        </p:nvSpPr>
        <p:spPr>
          <a:xfrm>
            <a:off x="12275236" y="1"/>
            <a:ext cx="2707513" cy="1931760"/>
          </a:xfrm>
          <a:prstGeom prst="rect">
            <a:avLst/>
          </a:prstGeom>
          <a:solidFill>
            <a:sysClr val="window" lastClr="FFFFFF">
              <a:lumMod val="95000"/>
            </a:sysClr>
          </a:solidFill>
          <a:ln w="6350" cap="flat" cmpd="sng" algn="ctr">
            <a:noFill/>
            <a:prstDash val="solid"/>
            <a:miter lim="800000"/>
          </a:ln>
          <a:effectLst/>
        </p:spPr>
        <p:txBody>
          <a:bodyPr wrap="square" lIns="42139" tIns="42139" rIns="42139" bIns="42139" rtlCol="0" anchor="t" anchorCtr="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7"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488313550"/>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9"/>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8"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1"/>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586819" y="1417314"/>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568761" y="6133626"/>
            <a:ext cx="2540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12275236" y="1"/>
            <a:ext cx="2707513" cy="1931760"/>
          </a:xfrm>
          <a:prstGeom prst="rect">
            <a:avLst/>
          </a:prstGeom>
          <a:solidFill>
            <a:sysClr val="window" lastClr="FFFFFF">
              <a:lumMod val="95000"/>
            </a:sysClr>
          </a:solidFill>
          <a:ln w="6350" cap="flat" cmpd="sng" algn="ctr">
            <a:noFill/>
            <a:prstDash val="solid"/>
            <a:miter lim="800000"/>
          </a:ln>
          <a:effectLst/>
        </p:spPr>
        <p:txBody>
          <a:bodyPr wrap="square" lIns="42139" tIns="42139" rIns="42139" bIns="42139" rtlCol="0" anchor="t" anchorCtr="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7"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2" name="Picture 31"/>
          <p:cNvPicPr>
            <a:picLocks noChangeAspect="1"/>
          </p:cNvPicPr>
          <p:nvPr userDrawn="1"/>
        </p:nvPicPr>
        <p:blipFill>
          <a:blip r:embed="rId2"/>
          <a:stretch>
            <a:fillRect/>
          </a:stretch>
        </p:blipFill>
        <p:spPr>
          <a:xfrm>
            <a:off x="-3171" y="357188"/>
            <a:ext cx="2351667" cy="522000"/>
          </a:xfrm>
          <a:prstGeom prst="rect">
            <a:avLst/>
          </a:prstGeom>
        </p:spPr>
      </p:pic>
    </p:spTree>
    <p:extLst>
      <p:ext uri="{BB962C8B-B14F-4D97-AF65-F5344CB8AC3E}">
        <p14:creationId xmlns:p14="http://schemas.microsoft.com/office/powerpoint/2010/main" val="341372609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9"/>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8"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1"/>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35" name="Title 3">
            <a:extLst>
              <a:ext uri="{FF2B5EF4-FFF2-40B4-BE49-F238E27FC236}">
                <a16:creationId xmlns:a16="http://schemas.microsoft.com/office/drawing/2014/main" id="{CA4E558A-A36F-41DB-9D1C-8A9CE926E9F2}"/>
              </a:ext>
            </a:extLst>
          </p:cNvPr>
          <p:cNvSpPr>
            <a:spLocks noGrp="1"/>
          </p:cNvSpPr>
          <p:nvPr>
            <p:ph type="title"/>
          </p:nvPr>
        </p:nvSpPr>
        <p:spPr>
          <a:xfrm>
            <a:off x="586819" y="1417314"/>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sp>
        <p:nvSpPr>
          <p:cNvPr id="30" name="Round Diagonal Corner Rectangle 4">
            <a:extLst>
              <a:ext uri="{FF2B5EF4-FFF2-40B4-BE49-F238E27FC236}">
                <a16:creationId xmlns:a16="http://schemas.microsoft.com/office/drawing/2014/main" id="{57E0544E-0101-471C-ACC7-BD597E5BCFAE}"/>
              </a:ext>
            </a:extLst>
          </p:cNvPr>
          <p:cNvSpPr/>
          <p:nvPr userDrawn="1"/>
        </p:nvSpPr>
        <p:spPr>
          <a:xfrm>
            <a:off x="12275236" y="1"/>
            <a:ext cx="2707513" cy="1931760"/>
          </a:xfrm>
          <a:prstGeom prst="rect">
            <a:avLst/>
          </a:prstGeom>
          <a:solidFill>
            <a:sysClr val="window" lastClr="FFFFFF">
              <a:lumMod val="95000"/>
            </a:sysClr>
          </a:solidFill>
          <a:ln w="6350" cap="flat" cmpd="sng" algn="ctr">
            <a:noFill/>
            <a:prstDash val="solid"/>
            <a:miter lim="800000"/>
          </a:ln>
          <a:effectLst/>
        </p:spPr>
        <p:txBody>
          <a:bodyPr wrap="square" lIns="42139" tIns="42139" rIns="42139" bIns="42139" rtlCol="0" anchor="t" anchorCtr="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7"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14224219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B843CA1-367D-4A96-A100-2C7F9BD93145}"/>
              </a:ext>
            </a:extLst>
          </p:cNvPr>
          <p:cNvGraphicFramePr>
            <a:graphicFrameLocks noChangeAspect="1"/>
          </p:cNvGraphicFramePr>
          <p:nvPr userDrawn="1">
            <p:custDataLst>
              <p:tags r:id="rId16"/>
            </p:custDataLst>
            <p:extLst>
              <p:ext uri="{D42A27DB-BD31-4B8C-83A1-F6EECF244321}">
                <p14:modId xmlns:p14="http://schemas.microsoft.com/office/powerpoint/2010/main" val="1932538701"/>
              </p:ext>
            </p:extLst>
          </p:nvPr>
        </p:nvGraphicFramePr>
        <p:xfrm>
          <a:off x="2118" y="1589"/>
          <a:ext cx="2117" cy="1588"/>
        </p:xfrm>
        <a:graphic>
          <a:graphicData uri="http://schemas.openxmlformats.org/presentationml/2006/ole">
            <mc:AlternateContent xmlns:mc="http://schemas.openxmlformats.org/markup-compatibility/2006">
              <mc:Choice xmlns:v="urn:schemas-microsoft-com:vml" Requires="v">
                <p:oleObj name="think-cell Slide" r:id="rId17" imgW="592" imgH="591" progId="TCLayout.ActiveDocument.1">
                  <p:embed/>
                </p:oleObj>
              </mc:Choice>
              <mc:Fallback>
                <p:oleObj name="think-cell Slide" r:id="rId17" imgW="592" imgH="591" progId="TCLayout.ActiveDocument.1">
                  <p:embed/>
                  <p:pic>
                    <p:nvPicPr>
                      <p:cNvPr id="4" name="Object 3" hidden="1">
                        <a:extLst>
                          <a:ext uri="{FF2B5EF4-FFF2-40B4-BE49-F238E27FC236}">
                            <a16:creationId xmlns:a16="http://schemas.microsoft.com/office/drawing/2014/main" id="{3B843CA1-367D-4A96-A100-2C7F9BD93145}"/>
                          </a:ext>
                        </a:extLst>
                      </p:cNvPr>
                      <p:cNvPicPr/>
                      <p:nvPr/>
                    </p:nvPicPr>
                    <p:blipFill>
                      <a:blip r:embed="rId18"/>
                      <a:stretch>
                        <a:fillRect/>
                      </a:stretch>
                    </p:blipFill>
                    <p:spPr>
                      <a:xfrm>
                        <a:off x="2118" y="1589"/>
                        <a:ext cx="2117" cy="1588"/>
                      </a:xfrm>
                      <a:prstGeom prst="rect">
                        <a:avLst/>
                      </a:prstGeom>
                    </p:spPr>
                  </p:pic>
                </p:oleObj>
              </mc:Fallback>
            </mc:AlternateContent>
          </a:graphicData>
        </a:graphic>
      </p:graphicFrame>
      <p:sp>
        <p:nvSpPr>
          <p:cNvPr id="32790" name="Rectangle 5"/>
          <p:cNvSpPr>
            <a:spLocks noGrp="1" noChangeArrowheads="1"/>
          </p:cNvSpPr>
          <p:nvPr>
            <p:ph type="title"/>
          </p:nvPr>
        </p:nvSpPr>
        <p:spPr bwMode="auto">
          <a:xfrm>
            <a:off x="575735" y="361387"/>
            <a:ext cx="110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575735" y="1412481"/>
            <a:ext cx="11040533" cy="360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10896853" y="6352055"/>
            <a:ext cx="712377"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a:solidFill>
                <a:schemeClr val="accent1"/>
              </a:solidFill>
            </a:endParaRPr>
          </a:p>
        </p:txBody>
      </p:sp>
    </p:spTree>
    <p:extLst>
      <p:ext uri="{BB962C8B-B14F-4D97-AF65-F5344CB8AC3E}">
        <p14:creationId xmlns:p14="http://schemas.microsoft.com/office/powerpoint/2010/main" val="43460327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58"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15"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73"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30"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69993"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39987"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09980"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69993"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39987" indent="-269993"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09980" indent="-269993"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79996"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59991"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39987"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79996" indent="-179996"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59991" indent="-179996"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39987" indent="-179996"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488">
          <p15:clr>
            <a:srgbClr val="F26B43"/>
          </p15:clr>
        </p15:guide>
        <p15:guide id="6" orient="horz" pos="3793">
          <p15:clr>
            <a:srgbClr val="F26B43"/>
          </p15:clr>
        </p15:guide>
        <p15:guide id="8" pos="272">
          <p15:clr>
            <a:srgbClr val="F26B43"/>
          </p15:clr>
        </p15:guide>
        <p15:guide id="13" pos="2993">
          <p15:clr>
            <a:srgbClr val="F26B43"/>
          </p15:clr>
        </p15:guide>
        <p15:guide id="14" orient="horz" pos="414">
          <p15:clr>
            <a:srgbClr val="F26B43"/>
          </p15:clr>
        </p15:guide>
        <p15:guide id="15" orient="horz" pos="889">
          <p15:clr>
            <a:srgbClr val="F26B43"/>
          </p15:clr>
        </p15:guide>
        <p15:guide id="16" pos="2064">
          <p15:clr>
            <a:srgbClr val="F26B43"/>
          </p15:clr>
        </p15:guide>
        <p15:guide id="17" pos="3855">
          <p15:clr>
            <a:srgbClr val="F26B43"/>
          </p15:clr>
        </p15:guide>
        <p15:guide id="18" pos="3696">
          <p15:clr>
            <a:srgbClr val="F26B43"/>
          </p15:clr>
        </p15:guide>
        <p15:guide id="19" pos="1905">
          <p15:clr>
            <a:srgbClr val="F26B43"/>
          </p15:clr>
        </p15:guide>
        <p15:guide id="20" orient="horz" pos="39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hyperlink" Target="https://www.ercot.com/mktrules/issues/NPRR1162"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ercot.com/mktrules/issues/NPRR1190#keydoc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ercot.com/mktrules/issues/NPRR1206#keydoc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19EB40-94E9-7A43-596C-152DBD8D8705}"/>
              </a:ext>
            </a:extLst>
          </p:cNvPr>
          <p:cNvSpPr>
            <a:spLocks noGrp="1"/>
          </p:cNvSpPr>
          <p:nvPr>
            <p:ph type="body" sz="quarter" idx="10"/>
          </p:nvPr>
        </p:nvSpPr>
        <p:spPr>
          <a:xfrm>
            <a:off x="586817" y="2571750"/>
            <a:ext cx="5231896" cy="276999"/>
          </a:xfrm>
        </p:spPr>
        <p:txBody>
          <a:bodyPr/>
          <a:lstStyle/>
          <a:p>
            <a:r>
              <a:rPr lang="en-US" dirty="0"/>
              <a:t>February 13, 2024 Meeting</a:t>
            </a:r>
          </a:p>
        </p:txBody>
      </p:sp>
      <p:pic>
        <p:nvPicPr>
          <p:cNvPr id="12" name="Picture Placeholder 11" descr="Wind farm at twilight">
            <a:extLst>
              <a:ext uri="{FF2B5EF4-FFF2-40B4-BE49-F238E27FC236}">
                <a16:creationId xmlns:a16="http://schemas.microsoft.com/office/drawing/2014/main" id="{F5930AF8-AF5C-8D62-716D-DEFEB2610B8A}"/>
              </a:ext>
            </a:extLst>
          </p:cNvPr>
          <p:cNvPicPr>
            <a:picLocks noGrp="1" noChangeAspect="1"/>
          </p:cNvPicPr>
          <p:nvPr>
            <p:ph type="pic" sz="quarter" idx="13"/>
          </p:nvPr>
        </p:nvPicPr>
        <p:blipFill>
          <a:blip r:embed="rId2"/>
          <a:srcRect l="6738" r="6738"/>
          <a:stretch>
            <a:fillRect/>
          </a:stretch>
        </p:blipFill>
        <p:spPr/>
      </p:pic>
      <p:sp>
        <p:nvSpPr>
          <p:cNvPr id="6" name="Title 5">
            <a:extLst>
              <a:ext uri="{FF2B5EF4-FFF2-40B4-BE49-F238E27FC236}">
                <a16:creationId xmlns:a16="http://schemas.microsoft.com/office/drawing/2014/main" id="{EBEF8B1D-D3B0-D8CD-AC4C-19F3D2F71FDB}"/>
              </a:ext>
            </a:extLst>
          </p:cNvPr>
          <p:cNvSpPr>
            <a:spLocks noGrp="1"/>
          </p:cNvSpPr>
          <p:nvPr>
            <p:ph type="title"/>
          </p:nvPr>
        </p:nvSpPr>
        <p:spPr>
          <a:xfrm>
            <a:off x="586818" y="1417314"/>
            <a:ext cx="6204009" cy="369332"/>
          </a:xfrm>
        </p:spPr>
        <p:txBody>
          <a:bodyPr/>
          <a:lstStyle/>
          <a:p>
            <a:r>
              <a:rPr lang="en-US" dirty="0"/>
              <a:t>Wholesale Market Working Group</a:t>
            </a:r>
          </a:p>
        </p:txBody>
      </p:sp>
      <p:pic>
        <p:nvPicPr>
          <p:cNvPr id="17" name="Picture Placeholder 16" descr="A solar panel in a field&#10;&#10;Description automatically generated">
            <a:extLst>
              <a:ext uri="{FF2B5EF4-FFF2-40B4-BE49-F238E27FC236}">
                <a16:creationId xmlns:a16="http://schemas.microsoft.com/office/drawing/2014/main" id="{3FD54005-422A-0239-7F60-DC9F58865775}"/>
              </a:ext>
            </a:extLst>
          </p:cNvPr>
          <p:cNvPicPr>
            <a:picLocks noGrp="1" noChangeAspect="1"/>
          </p:cNvPicPr>
          <p:nvPr>
            <p:ph type="pic" sz="quarter" idx="11"/>
          </p:nvPr>
        </p:nvPicPr>
        <p:blipFill>
          <a:blip r:embed="rId3"/>
          <a:srcRect t="6907" b="6907"/>
          <a:stretch>
            <a:fillRect/>
          </a:stretch>
        </p:blipFill>
        <p:spPr/>
      </p:pic>
      <p:pic>
        <p:nvPicPr>
          <p:cNvPr id="20" name="Picture Placeholder 19" descr="Piping and tanks of an industrial factory">
            <a:extLst>
              <a:ext uri="{FF2B5EF4-FFF2-40B4-BE49-F238E27FC236}">
                <a16:creationId xmlns:a16="http://schemas.microsoft.com/office/drawing/2014/main" id="{52EA89C3-153C-E6CC-4234-1438565BE688}"/>
              </a:ext>
            </a:extLst>
          </p:cNvPr>
          <p:cNvPicPr>
            <a:picLocks noGrp="1" noChangeAspect="1"/>
          </p:cNvPicPr>
          <p:nvPr>
            <p:ph type="pic" sz="quarter" idx="12"/>
          </p:nvPr>
        </p:nvPicPr>
        <p:blipFill>
          <a:blip r:embed="rId4"/>
          <a:srcRect t="22886" b="22886"/>
          <a:stretch>
            <a:fillRect/>
          </a:stretch>
        </p:blipFill>
        <p:spPr/>
      </p:pic>
    </p:spTree>
    <p:extLst>
      <p:ext uri="{BB962C8B-B14F-4D97-AF65-F5344CB8AC3E}">
        <p14:creationId xmlns:p14="http://schemas.microsoft.com/office/powerpoint/2010/main" val="38405913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9F92C-0657-31C6-9AE4-ED0BB58E2404}"/>
              </a:ext>
            </a:extLst>
          </p:cNvPr>
          <p:cNvSpPr>
            <a:spLocks noGrp="1"/>
          </p:cNvSpPr>
          <p:nvPr>
            <p:ph type="body" sz="quarter" idx="16"/>
          </p:nvPr>
        </p:nvSpPr>
        <p:spPr>
          <a:xfrm>
            <a:off x="268046" y="1059120"/>
            <a:ext cx="11649489" cy="5416868"/>
          </a:xfrm>
        </p:spPr>
        <p:txBody>
          <a:bodyPr/>
          <a:lstStyle/>
          <a:p>
            <a:r>
              <a:rPr lang="en-US" sz="1400" dirty="0"/>
              <a:t>NPRR: </a:t>
            </a:r>
            <a:r>
              <a:rPr lang="en-US" sz="1600" u="sng" dirty="0"/>
              <a:t>NPRR 1162 </a:t>
            </a:r>
          </a:p>
          <a:p>
            <a:r>
              <a:rPr lang="en-US" sz="1400" dirty="0"/>
              <a:t>Title: </a:t>
            </a:r>
            <a:r>
              <a:rPr lang="en-US" sz="1400" b="0" u="sng" dirty="0"/>
              <a:t>Revisions to QSE Operations and Termination Requirements, and Elimination of Providing Certain Market Participant Principal Information</a:t>
            </a:r>
          </a:p>
          <a:p>
            <a:r>
              <a:rPr lang="en-US" sz="1400" dirty="0"/>
              <a:t>Overview: </a:t>
            </a:r>
            <a:r>
              <a:rPr lang="en-US" sz="1400" b="0" dirty="0"/>
              <a:t>This Nodal Protocol Revision Request (NPRR) clarifies the types of Qualified Scheduling Entities (QSEs) required to have a Hotline and a 24-hour, seven-day-per-week (24x7) control or operations center. This NPRR also reconciles (</a:t>
            </a:r>
          </a:p>
          <a:p>
            <a:pPr marL="228600" indent="-228600">
              <a:buFont typeface="+mj-lt"/>
              <a:buAutoNum type="arabicPeriod"/>
            </a:pPr>
            <a:r>
              <a:rPr lang="en-US" sz="1400" b="0" dirty="0"/>
              <a:t>The deadline by which QSEs representing Resource Entities that own or control Resources must provide notice that they are terminating their representation.</a:t>
            </a:r>
          </a:p>
          <a:p>
            <a:pPr marL="228600" indent="-228600">
              <a:buFont typeface="+mj-lt"/>
              <a:buAutoNum type="arabicPeriod"/>
            </a:pPr>
            <a:r>
              <a:rPr lang="en-US" sz="1400" b="0" dirty="0"/>
              <a:t>The deadline for Resource Entities that own or control Resources to change QSEs by proposing a 45-day timeline by which a QSE representing a Resource must give notice of the effective Termination Date and clarify that the Resource Entity’s change in QSE designation takes 45 days to become effective in the Network Operations Model. In addition, this NPRR also eliminates the requirement to provide certain unnecessary Market Participant Principal information. </a:t>
            </a:r>
          </a:p>
          <a:p>
            <a:pPr marL="228600" indent="-228600">
              <a:buFont typeface="+mj-lt"/>
              <a:buAutoNum type="arabicPeriod"/>
            </a:pPr>
            <a:r>
              <a:rPr lang="en-US" sz="1400" b="0" dirty="0"/>
              <a:t>This NPRR proposes the deletion of duplicative language concerning the authority of a registered Data Agent-Only QSE and further phases out acceptance of paper checks and the use of communication via fax.</a:t>
            </a:r>
          </a:p>
          <a:p>
            <a:r>
              <a:rPr lang="en-US" sz="1400" dirty="0"/>
              <a:t>Document Link</a:t>
            </a:r>
            <a:r>
              <a:rPr lang="en-US" sz="1400" b="0" dirty="0"/>
              <a:t>: </a:t>
            </a:r>
            <a:r>
              <a:rPr lang="en-US" sz="1400" b="0" dirty="0">
                <a:hlinkClick r:id="rId2"/>
              </a:rPr>
              <a:t>https://www.ercot.com/mktrules/issues/NPRR1162</a:t>
            </a:r>
            <a:endParaRPr lang="en-US" sz="1400" b="0" dirty="0"/>
          </a:p>
          <a:p>
            <a:r>
              <a:rPr lang="en-US" sz="1400" dirty="0"/>
              <a:t>Current Status: </a:t>
            </a:r>
            <a:r>
              <a:rPr lang="en-US" sz="1400" b="0" dirty="0"/>
              <a:t>Tabled and pending further WMWG</a:t>
            </a:r>
          </a:p>
          <a:p>
            <a:r>
              <a:rPr lang="en-US" sz="1400" dirty="0"/>
              <a:t>Discussion Topics</a:t>
            </a:r>
            <a:r>
              <a:rPr lang="en-US" sz="1400" b="0" dirty="0"/>
              <a:t>: Pending Meeting Update from Sponsor</a:t>
            </a:r>
          </a:p>
          <a:p>
            <a:r>
              <a:rPr lang="en-US" sz="1400" dirty="0"/>
              <a:t>Current Issues: </a:t>
            </a:r>
            <a:r>
              <a:rPr lang="en-US" sz="1400" b="0" dirty="0"/>
              <a:t>(1)Status update from NPRR sponsor, (2) current unresolved issues and issue topics, and (3) confirmation regarding message to WMS</a:t>
            </a:r>
          </a:p>
          <a:p>
            <a:r>
              <a:rPr lang="en-US" sz="1400" dirty="0"/>
              <a:t>Next Steps</a:t>
            </a:r>
            <a:r>
              <a:rPr lang="en-US" sz="1400" b="0" dirty="0"/>
              <a:t>: Pending meeting discussion and outcome. </a:t>
            </a:r>
          </a:p>
        </p:txBody>
      </p:sp>
      <p:sp>
        <p:nvSpPr>
          <p:cNvPr id="4" name="Title 3">
            <a:extLst>
              <a:ext uri="{FF2B5EF4-FFF2-40B4-BE49-F238E27FC236}">
                <a16:creationId xmlns:a16="http://schemas.microsoft.com/office/drawing/2014/main" id="{15B7C6C5-B42C-0F6E-B2A8-8D28E2D4F26D}"/>
              </a:ext>
            </a:extLst>
          </p:cNvPr>
          <p:cNvSpPr>
            <a:spLocks noGrp="1"/>
          </p:cNvSpPr>
          <p:nvPr>
            <p:ph type="title"/>
          </p:nvPr>
        </p:nvSpPr>
        <p:spPr/>
        <p:txBody>
          <a:bodyPr/>
          <a:lstStyle/>
          <a:p>
            <a:r>
              <a:rPr lang="en-US" dirty="0"/>
              <a:t>Wholesale Market Work Group Open NPRR Discussion</a:t>
            </a:r>
          </a:p>
        </p:txBody>
      </p:sp>
    </p:spTree>
    <p:extLst>
      <p:ext uri="{BB962C8B-B14F-4D97-AF65-F5344CB8AC3E}">
        <p14:creationId xmlns:p14="http://schemas.microsoft.com/office/powerpoint/2010/main" val="13138185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9F92C-0657-31C6-9AE4-ED0BB58E2404}"/>
              </a:ext>
            </a:extLst>
          </p:cNvPr>
          <p:cNvSpPr>
            <a:spLocks noGrp="1"/>
          </p:cNvSpPr>
          <p:nvPr>
            <p:ph type="body" sz="quarter" idx="16"/>
          </p:nvPr>
        </p:nvSpPr>
        <p:spPr>
          <a:xfrm>
            <a:off x="268046" y="1059120"/>
            <a:ext cx="11649489" cy="4308872"/>
          </a:xfrm>
        </p:spPr>
        <p:txBody>
          <a:bodyPr/>
          <a:lstStyle/>
          <a:p>
            <a:r>
              <a:rPr lang="en-US" sz="1400" dirty="0"/>
              <a:t>NPRR: </a:t>
            </a:r>
            <a:r>
              <a:rPr lang="en-US" sz="1500" u="sng" dirty="0"/>
              <a:t>NPRR 1190 </a:t>
            </a:r>
          </a:p>
          <a:p>
            <a:r>
              <a:rPr lang="en-US" sz="1400" dirty="0"/>
              <a:t>Title: </a:t>
            </a:r>
            <a:r>
              <a:rPr lang="en-US" sz="1400" b="0" u="sng" dirty="0"/>
              <a:t>High Dispatch Limit Override Provision for Increased NOIE Load Costs</a:t>
            </a:r>
          </a:p>
          <a:p>
            <a:r>
              <a:rPr lang="en-US" sz="1400" dirty="0"/>
              <a:t>Overview: </a:t>
            </a:r>
            <a:r>
              <a:rPr lang="en-US" sz="1400" b="0" dirty="0"/>
              <a:t>This Nodal Protocol Revision Request (NPRR) adds a provision for recovery of a demonstrable financial loss arising from a manual High Dispatch Limit (HDL) override to reduce actual power output in the case when that output is intended to meet NOIE load obligations.</a:t>
            </a:r>
          </a:p>
          <a:p>
            <a:r>
              <a:rPr lang="en-US" sz="1400" b="0" dirty="0"/>
              <a:t>Document Link: </a:t>
            </a:r>
            <a:r>
              <a:rPr lang="en-US" sz="1400" b="0" dirty="0">
                <a:hlinkClick r:id="rId2"/>
              </a:rPr>
              <a:t>https://www.ercot.com/mktrules/issues/NPRR1190#keydocs</a:t>
            </a:r>
            <a:endParaRPr lang="en-US" sz="1400" b="0" dirty="0"/>
          </a:p>
          <a:p>
            <a:r>
              <a:rPr lang="en-US" sz="1400" dirty="0"/>
              <a:t>Current Status: </a:t>
            </a:r>
            <a:r>
              <a:rPr lang="en-US" sz="1400" b="0" dirty="0"/>
              <a:t>Residential Consumers (Eric Goff) provided comments and NPRR revisions on November 17, 2023. On December 4, Reliant (Bill Barnes) provided additional comments and alternative language. Previous meetings only Residential Consumers language has been discussed thus far in WMWG</a:t>
            </a:r>
          </a:p>
          <a:p>
            <a:r>
              <a:rPr lang="en-US" sz="1400" dirty="0"/>
              <a:t>Discussion Topics</a:t>
            </a:r>
            <a:r>
              <a:rPr lang="en-US" sz="1400" b="0" dirty="0"/>
              <a:t>: In a previous meeting, Residential Consumers discussed proposed NPRR reforms and a “narrowly tailored approach…” to the NPRR. As discussed in the previous WMWG, Reliant signaled that alternative language was forthcoming and to be raised as part of the discussion. Further consideration and discussion of the proposed NPRR language and further evaluation pending future WMWG meetings</a:t>
            </a:r>
          </a:p>
          <a:p>
            <a:r>
              <a:rPr lang="en-US" sz="1400" dirty="0"/>
              <a:t>Current Issues: </a:t>
            </a:r>
            <a:r>
              <a:rPr lang="en-US" sz="1400" b="0" dirty="0"/>
              <a:t>(1) Discussion of Reliant’s December 4, 2023 comments, (2) Restatement of Residential Consumers Nov 17 language and comments and proposal, (3) feedback and evaluation of NPRR regarding ERCOT’s perspective, (4) allowance regarding stakeholder questions, input and perspectives, and (4) discussion of next steps and areas of further evaluation required by ERCOT or participants. </a:t>
            </a:r>
          </a:p>
          <a:p>
            <a:r>
              <a:rPr lang="en-US" sz="1400" dirty="0"/>
              <a:t>Next Steps</a:t>
            </a:r>
            <a:r>
              <a:rPr lang="en-US" sz="1400" b="0" dirty="0"/>
              <a:t>: Pending meeting discussion and outcome. </a:t>
            </a:r>
          </a:p>
        </p:txBody>
      </p:sp>
      <p:sp>
        <p:nvSpPr>
          <p:cNvPr id="4" name="Title 3">
            <a:extLst>
              <a:ext uri="{FF2B5EF4-FFF2-40B4-BE49-F238E27FC236}">
                <a16:creationId xmlns:a16="http://schemas.microsoft.com/office/drawing/2014/main" id="{15B7C6C5-B42C-0F6E-B2A8-8D28E2D4F26D}"/>
              </a:ext>
            </a:extLst>
          </p:cNvPr>
          <p:cNvSpPr>
            <a:spLocks noGrp="1"/>
          </p:cNvSpPr>
          <p:nvPr>
            <p:ph type="title"/>
          </p:nvPr>
        </p:nvSpPr>
        <p:spPr/>
        <p:txBody>
          <a:bodyPr/>
          <a:lstStyle/>
          <a:p>
            <a:r>
              <a:rPr lang="en-US" dirty="0"/>
              <a:t>Wholesale Market Work Group Open NPRR Discussion</a:t>
            </a:r>
          </a:p>
        </p:txBody>
      </p:sp>
    </p:spTree>
    <p:extLst>
      <p:ext uri="{BB962C8B-B14F-4D97-AF65-F5344CB8AC3E}">
        <p14:creationId xmlns:p14="http://schemas.microsoft.com/office/powerpoint/2010/main" val="86884141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9F92C-0657-31C6-9AE4-ED0BB58E2404}"/>
              </a:ext>
            </a:extLst>
          </p:cNvPr>
          <p:cNvSpPr>
            <a:spLocks noGrp="1"/>
          </p:cNvSpPr>
          <p:nvPr>
            <p:ph type="body" sz="quarter" idx="16"/>
          </p:nvPr>
        </p:nvSpPr>
        <p:spPr>
          <a:xfrm>
            <a:off x="268046" y="1059120"/>
            <a:ext cx="11649489" cy="5632311"/>
          </a:xfrm>
        </p:spPr>
        <p:txBody>
          <a:bodyPr/>
          <a:lstStyle/>
          <a:p>
            <a:r>
              <a:rPr lang="en-US" sz="1400" dirty="0"/>
              <a:t>NPRR: </a:t>
            </a:r>
            <a:r>
              <a:rPr lang="en-US" sz="1500" u="sng" dirty="0"/>
              <a:t>NPRR 1206</a:t>
            </a:r>
            <a:r>
              <a:rPr lang="en-US" sz="1400" b="0" u="sng" dirty="0"/>
              <a:t> </a:t>
            </a:r>
            <a:r>
              <a:rPr lang="en-US" sz="1400" b="0" i="1" dirty="0"/>
              <a:t>(NPRR Approved by TAC and with the Board separate issue in proceeding raised that WMWG should consider)</a:t>
            </a:r>
          </a:p>
          <a:p>
            <a:r>
              <a:rPr lang="en-US" sz="1400" dirty="0"/>
              <a:t>Title: </a:t>
            </a:r>
            <a:r>
              <a:rPr lang="en-US" sz="1400" b="0" u="sng" dirty="0"/>
              <a:t>Revisions to QSE Operations and Termination Requirements and Elimination of Providing Certain Market Participant Principal Information</a:t>
            </a:r>
          </a:p>
          <a:p>
            <a:r>
              <a:rPr lang="en-US" sz="1400" dirty="0"/>
              <a:t>Overview: </a:t>
            </a:r>
            <a:r>
              <a:rPr lang="en-US" sz="1400" b="0" dirty="0"/>
              <a:t>This Nodal Protocol Revision Request (NPRR) clarifies the types of Qualified Scheduling Entities (QSEs) required to have a Hotline and a 24-hour, seven-day-per-week (24x7) control or operations center. This NPRR also reconciles: </a:t>
            </a:r>
          </a:p>
          <a:p>
            <a:pPr marL="285750" indent="-285750">
              <a:buFont typeface="Arial" panose="020B0604020202020204" pitchFamily="34" charset="0"/>
              <a:buChar char="•"/>
            </a:pPr>
            <a:r>
              <a:rPr lang="en-US" sz="1400" b="0" dirty="0"/>
              <a:t>The deadline by which QSEs representing Resource Entities that own or control Resources must provide notice that they are terminating their representation including for Resource Entities that own or control Resources to change QSEs by proposing a 45-day timeline by which a QSE representing a Resource must give notice of the effective Termination Date.</a:t>
            </a:r>
          </a:p>
          <a:p>
            <a:pPr marL="285750" indent="-285750">
              <a:buFont typeface="Arial" panose="020B0604020202020204" pitchFamily="34" charset="0"/>
              <a:buChar char="•"/>
            </a:pPr>
            <a:r>
              <a:rPr lang="en-US" sz="1400" b="0" dirty="0"/>
              <a:t>Clarifies that the Resource Entity’s change in QSE designation takes 45 days to become effective in the Network Operations Model, and eliminates the requirement to provide certain unnecessary Market Participant Principal information.    </a:t>
            </a:r>
          </a:p>
          <a:p>
            <a:pPr marL="285750" indent="-285750">
              <a:buFont typeface="Arial" panose="020B0604020202020204" pitchFamily="34" charset="0"/>
              <a:buChar char="•"/>
            </a:pPr>
            <a:r>
              <a:rPr lang="en-US" sz="1400" b="0" dirty="0"/>
              <a:t>Proposes the deletion of duplicative language concerning the authority of a registered Data Agent-Only QSE, and further phases out acceptance of paper checks and the use of communication via fax.</a:t>
            </a:r>
          </a:p>
          <a:p>
            <a:r>
              <a:rPr lang="en-US" sz="1400" dirty="0"/>
              <a:t>Document Link: </a:t>
            </a:r>
            <a:r>
              <a:rPr lang="en-US" sz="1400" dirty="0">
                <a:hlinkClick r:id="rId2"/>
              </a:rPr>
              <a:t>https://www.ercot.com/mktrules/issues/NPRR1206#keydocs</a:t>
            </a:r>
            <a:endParaRPr lang="en-US" sz="1400" dirty="0"/>
          </a:p>
          <a:p>
            <a:r>
              <a:rPr lang="en-US" sz="1400" dirty="0"/>
              <a:t>Current Status: </a:t>
            </a:r>
            <a:r>
              <a:rPr lang="en-US" sz="1400" b="0" dirty="0"/>
              <a:t>Approved by WMS and TAC previously; currently, this sits with the board. In both WMS and TAC, the issue was raised regarding WMWG potentially discussing expediting the separation of QSE and resource relationships. Based on the WMS discussion, the current process of doing this is complicated and time-consuming, and maybe it shouldn’t be. Additionally, ERCOT has potential obstacles that must be addressed. </a:t>
            </a:r>
          </a:p>
          <a:p>
            <a:r>
              <a:rPr lang="en-US" sz="1400" dirty="0"/>
              <a:t>Discussion Topics</a:t>
            </a:r>
            <a:r>
              <a:rPr lang="en-US" sz="1400" b="0" dirty="0"/>
              <a:t>: Gaging WMWG stakeholder perspective and position regarding the issue and what relevant issues are a concern that require further discussion and coordination with ERCOT</a:t>
            </a:r>
          </a:p>
          <a:p>
            <a:r>
              <a:rPr lang="en-US" sz="1400" dirty="0"/>
              <a:t>Current Issues: </a:t>
            </a:r>
            <a:r>
              <a:rPr lang="en-US" sz="1400" b="0" dirty="0"/>
              <a:t>(1) Current WMWG perspectives, significant concerns and feedback, and potential specific required areas of reforms. </a:t>
            </a:r>
          </a:p>
          <a:p>
            <a:r>
              <a:rPr lang="en-US" sz="1400" dirty="0"/>
              <a:t>Next Steps</a:t>
            </a:r>
            <a:r>
              <a:rPr lang="en-US" sz="1400" b="0" dirty="0"/>
              <a:t>: Further discussion in WMWG and summary report back to WMS on WMWG’s perspective on issue</a:t>
            </a:r>
          </a:p>
        </p:txBody>
      </p:sp>
      <p:sp>
        <p:nvSpPr>
          <p:cNvPr id="4" name="Title 3">
            <a:extLst>
              <a:ext uri="{FF2B5EF4-FFF2-40B4-BE49-F238E27FC236}">
                <a16:creationId xmlns:a16="http://schemas.microsoft.com/office/drawing/2014/main" id="{15B7C6C5-B42C-0F6E-B2A8-8D28E2D4F26D}"/>
              </a:ext>
            </a:extLst>
          </p:cNvPr>
          <p:cNvSpPr>
            <a:spLocks noGrp="1"/>
          </p:cNvSpPr>
          <p:nvPr>
            <p:ph type="title"/>
          </p:nvPr>
        </p:nvSpPr>
        <p:spPr/>
        <p:txBody>
          <a:bodyPr/>
          <a:lstStyle/>
          <a:p>
            <a:r>
              <a:rPr lang="en-US" dirty="0"/>
              <a:t>Wholesale Market Work Group Open NPRR Discussion</a:t>
            </a:r>
          </a:p>
        </p:txBody>
      </p:sp>
    </p:spTree>
    <p:extLst>
      <p:ext uri="{BB962C8B-B14F-4D97-AF65-F5344CB8AC3E}">
        <p14:creationId xmlns:p14="http://schemas.microsoft.com/office/powerpoint/2010/main" val="359005153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8_NG_PPT_16x9_Generic_template-blu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NG PowerPoint Template 4x3 2018" id="{CF4301EE-653F-40A0-9CC8-367CE7C89D59}" vid="{D546EC4C-4F19-45E5-8664-8862EDE261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19ed45-1477-435d-bf2d-aaccafd65a08" xsi:nil="true"/>
    <lcf76f155ced4ddcb4097134ff3c332f xmlns="e0c9de62-4b4b-4a72-bba4-1eb512d724f3">
      <Terms xmlns="http://schemas.microsoft.com/office/infopath/2007/PartnerControls"/>
    </lcf76f155ced4ddcb4097134ff3c332f>
    <SharedWithUsers xmlns="4419ed45-1477-435d-bf2d-aaccafd65a08">
      <UserInfo>
        <DisplayName>Jim Murphy</DisplayName>
        <AccountId>32</AccountId>
        <AccountType/>
      </UserInfo>
      <UserInfo>
        <DisplayName>David Krautkremer</DisplayName>
        <AccountId>161</AccountId>
        <AccountType/>
      </UserInfo>
      <UserInfo>
        <DisplayName>Kent Eklund</DisplayName>
        <AccountId>58</AccountId>
        <AccountType/>
      </UserInfo>
      <UserInfo>
        <DisplayName>Jacqui Runholt</DisplayName>
        <AccountId>138</AccountId>
        <AccountType/>
      </UserInfo>
      <UserInfo>
        <DisplayName>Jake Schroeder</DisplayName>
        <AccountId>94</AccountId>
        <AccountType/>
      </UserInfo>
      <UserInfo>
        <DisplayName>Chris Morgan</DisplayName>
        <AccountId>165</AccountId>
        <AccountType/>
      </UserInfo>
      <UserInfo>
        <DisplayName>Jeff Ringblom</DisplayName>
        <AccountId>76</AccountId>
        <AccountType/>
      </UserInfo>
      <UserInfo>
        <DisplayName>Katie Anderson</DisplayName>
        <AccountId>187</AccountId>
        <AccountType/>
      </UserInfo>
      <UserInfo>
        <DisplayName>Joe Melsha</DisplayName>
        <AccountId>82</AccountId>
        <AccountType/>
      </UserInfo>
      <UserInfo>
        <DisplayName>Jay Peterson</DisplayName>
        <AccountId>222</AccountId>
        <AccountType/>
      </UserInfo>
      <UserInfo>
        <DisplayName>Sean Linc</DisplayName>
        <AccountId>124</AccountId>
        <AccountType/>
      </UserInfo>
      <UserInfo>
        <DisplayName>Michelle Arawwawela</DisplayName>
        <AccountId>111</AccountId>
        <AccountType/>
      </UserInfo>
      <UserInfo>
        <DisplayName>Joe Twaddle</DisplayName>
        <AccountId>107</AccountId>
        <AccountType/>
      </UserInfo>
      <UserInfo>
        <DisplayName>Joyce Swedberg</DisplayName>
        <AccountId>273</AccountId>
        <AccountType/>
      </UserInfo>
      <UserInfo>
        <DisplayName>Lindsay T. Smith</DisplayName>
        <AccountId>84</AccountId>
        <AccountType/>
      </UserInfo>
      <UserInfo>
        <DisplayName>David G. Reamer</DisplayName>
        <AccountId>50</AccountId>
        <AccountType/>
      </UserInfo>
      <UserInfo>
        <DisplayName>Michael J. Young</DisplayName>
        <AccountId>120</AccountId>
        <AccountType/>
      </UserInfo>
      <UserInfo>
        <DisplayName>Gemma Smith</DisplayName>
        <AccountId>59</AccountId>
        <AccountType/>
      </UserInfo>
      <UserInfo>
        <DisplayName>June Hohl</DisplayName>
        <AccountId>179</AccountId>
        <AccountType/>
      </UserInfo>
      <UserInfo>
        <DisplayName>Peter Cooper</DisplayName>
        <AccountId>103</AccountId>
        <AccountType/>
      </UserInfo>
      <UserInfo>
        <DisplayName>Nicole Lovold-Egar</DisplayName>
        <AccountId>244</AccountId>
        <AccountType/>
      </UserInfo>
      <UserInfo>
        <DisplayName>Sara Paradis</DisplayName>
        <AccountId>26</AccountId>
        <AccountType/>
      </UserInfo>
      <UserInfo>
        <DisplayName>Blake E. Nixon</DisplayName>
        <AccountId>42</AccountId>
        <AccountType/>
      </UserInfo>
      <UserInfo>
        <DisplayName>Kier Oxnard</DisplayName>
        <AccountId>202</AccountId>
        <AccountType/>
      </UserInfo>
      <UserInfo>
        <DisplayName>Shell Jiang</DisplayName>
        <AccountId>277</AccountId>
        <AccountType/>
      </UserInfo>
      <UserInfo>
        <DisplayName>Joe M. Ibrahim</DisplayName>
        <AccountId>88</AccountId>
        <AccountType/>
      </UserInfo>
      <UserInfo>
        <DisplayName>Steve Spethmann</DisplayName>
        <AccountId>266</AccountId>
        <AccountType/>
      </UserInfo>
      <UserInfo>
        <DisplayName>Tracy A. Kramer</DisplayName>
        <AccountId>20</AccountId>
        <AccountType/>
      </UserInfo>
      <UserInfo>
        <DisplayName>John K. Larkey</DisplayName>
        <AccountId>70</AccountId>
        <AccountType/>
      </UserInfo>
      <UserInfo>
        <DisplayName>Andy Cukurs</DisplayName>
        <AccountId>164</AccountId>
        <AccountType/>
      </UserInfo>
      <UserInfo>
        <DisplayName>Jacky Gilles</DisplayName>
        <AccountId>16</AccountId>
        <AccountType/>
      </UserInfo>
      <UserInfo>
        <DisplayName>Clay Simmon</DisplayName>
        <AccountId>141</AccountId>
        <AccountType/>
      </UserInfo>
      <UserInfo>
        <DisplayName>Moses Darkwah</DisplayName>
        <AccountId>178</AccountId>
        <AccountType/>
      </UserInfo>
      <UserInfo>
        <DisplayName>Lucas Frost</DisplayName>
        <AccountId>276</AccountId>
        <AccountType/>
      </UserInfo>
      <UserInfo>
        <DisplayName>Tena Monson</DisplayName>
        <AccountId>48</AccountId>
        <AccountType/>
      </UserInfo>
      <UserInfo>
        <DisplayName>Jennifer Haugen</DisplayName>
        <AccountId>25</AccountId>
        <AccountType/>
      </UserInfo>
      <UserInfo>
        <DisplayName>Elle DeBlieck</DisplayName>
        <AccountId>102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FC2235FB5637429BEDF3D059EAE801" ma:contentTypeVersion="17" ma:contentTypeDescription="Create a new document." ma:contentTypeScope="" ma:versionID="86854c4eb92c48c96b92cba8d50a499a">
  <xsd:schema xmlns:xsd="http://www.w3.org/2001/XMLSchema" xmlns:xs="http://www.w3.org/2001/XMLSchema" xmlns:p="http://schemas.microsoft.com/office/2006/metadata/properties" xmlns:ns2="e0c9de62-4b4b-4a72-bba4-1eb512d724f3" xmlns:ns3="4419ed45-1477-435d-bf2d-aaccafd65a08" targetNamespace="http://schemas.microsoft.com/office/2006/metadata/properties" ma:root="true" ma:fieldsID="5096b8c75a28eb155ed2c297d1ea1e80" ns2:_="" ns3:_="">
    <xsd:import namespace="e0c9de62-4b4b-4a72-bba4-1eb512d724f3"/>
    <xsd:import namespace="4419ed45-1477-435d-bf2d-aaccafd65a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c9de62-4b4b-4a72-bba4-1eb512d724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3a79084-8e0d-4062-976f-73a3c3d2d73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19ed45-1477-435d-bf2d-aaccafd65a0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37c5744-3f0b-4e4a-a55a-ded599ea571d}" ma:internalName="TaxCatchAll" ma:showField="CatchAllData" ma:web="4419ed45-1477-435d-bf2d-aaccafd65a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C5F634-0DE2-4447-AAFE-B3340BC58FEB}">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4419ed45-1477-435d-bf2d-aaccafd65a08"/>
    <ds:schemaRef ds:uri="e0c9de62-4b4b-4a72-bba4-1eb512d724f3"/>
    <ds:schemaRef ds:uri="http://www.w3.org/XML/1998/namespace"/>
    <ds:schemaRef ds:uri="http://purl.org/dc/dcmitype/"/>
  </ds:schemaRefs>
</ds:datastoreItem>
</file>

<file path=customXml/itemProps2.xml><?xml version="1.0" encoding="utf-8"?>
<ds:datastoreItem xmlns:ds="http://schemas.openxmlformats.org/officeDocument/2006/customXml" ds:itemID="{60CD063F-4A37-4835-B380-42DA89C158FB}">
  <ds:schemaRefs>
    <ds:schemaRef ds:uri="http://schemas.microsoft.com/sharepoint/v3/contenttype/forms"/>
  </ds:schemaRefs>
</ds:datastoreItem>
</file>

<file path=customXml/itemProps3.xml><?xml version="1.0" encoding="utf-8"?>
<ds:datastoreItem xmlns:ds="http://schemas.openxmlformats.org/officeDocument/2006/customXml" ds:itemID="{077A71EF-BBE4-42CD-B97D-3D8970BA9C35}">
  <ds:schemaRefs>
    <ds:schemaRef ds:uri="4419ed45-1477-435d-bf2d-aaccafd65a08"/>
    <ds:schemaRef ds:uri="e0c9de62-4b4b-4a72-bba4-1eb512d724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356</TotalTime>
  <Words>943</Words>
  <Application>Microsoft Office PowerPoint</Application>
  <PresentationFormat>Widescreen</PresentationFormat>
  <Paragraphs>35</Paragraphs>
  <Slides>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8" baseType="lpstr">
      <vt:lpstr>Arial</vt:lpstr>
      <vt:lpstr>Calibri</vt:lpstr>
      <vt:lpstr>18_NG_PPT_16x9_Generic_template-blue</vt:lpstr>
      <vt:lpstr>think-cell Slide</vt:lpstr>
      <vt:lpstr>Wholesale Market Working Group</vt:lpstr>
      <vt:lpstr>Wholesale Market Work Group Open NPRR Discussion</vt:lpstr>
      <vt:lpstr>Wholesale Market Work Group Open NPRR Discussion</vt:lpstr>
      <vt:lpstr>Wholesale Market Work Group Open NPRR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Andréa Savage</dc:creator>
  <cp:lastModifiedBy>Colin Walcavich</cp:lastModifiedBy>
  <cp:revision>7</cp:revision>
  <cp:lastPrinted>2023-09-20T23:49:56Z</cp:lastPrinted>
  <dcterms:created xsi:type="dcterms:W3CDTF">2020-10-14T23:20:57Z</dcterms:created>
  <dcterms:modified xsi:type="dcterms:W3CDTF">2024-02-06T21:43:13Z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0x010100FDFC2235FB5637429BEDF3D059EAE801</vt:lpwstr>
  </property>
  <property fmtid="{D5CDD505-2E9C-101B-9397-08002B2CF9AE}" pid="3" name="MediaServiceImageTags">
    <vt:lpwstr/>
  </property>
</Properties>
</file>