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57" r:id="rId5"/>
    <p:sldId id="264" r:id="rId6"/>
    <p:sldId id="265" r:id="rId7"/>
    <p:sldId id="262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CRR Activity Calendar Update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WMS</a:t>
            </a:r>
          </a:p>
          <a:p>
            <a:r>
              <a:rPr lang="en-US" dirty="0"/>
              <a:t>February 7,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dirty="0"/>
              <a:t>The calendar must be approved by WMS prior to the annual posting</a:t>
            </a:r>
          </a:p>
          <a:p>
            <a:endParaRPr lang="en-US" sz="2400" dirty="0"/>
          </a:p>
          <a:p>
            <a:r>
              <a:rPr lang="en-US" sz="2400" dirty="0"/>
              <a:t>Calendar was shared with CMWG on January 29, 2024</a:t>
            </a:r>
          </a:p>
          <a:p>
            <a:pPr lvl="1"/>
            <a:r>
              <a:rPr lang="en-US" sz="2000" dirty="0"/>
              <a:t>No revisions were requested</a:t>
            </a:r>
            <a:endParaRPr lang="en-US" sz="2400" dirty="0"/>
          </a:p>
          <a:p>
            <a:r>
              <a:rPr lang="en-US" sz="2400" b="1" dirty="0"/>
              <a:t>Seeking final approval today from WMS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general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914400"/>
            <a:ext cx="8517467" cy="5334000"/>
          </a:xfrm>
        </p:spPr>
        <p:txBody>
          <a:bodyPr/>
          <a:lstStyle/>
          <a:p>
            <a:r>
              <a:rPr lang="en-US" sz="2400" dirty="0"/>
              <a:t>The model build process begins 3 weeks prior to the model posting date (get outages and Common Information Model snapshot)</a:t>
            </a:r>
          </a:p>
          <a:p>
            <a:pPr lvl="1"/>
            <a:r>
              <a:rPr lang="en-US" sz="2000" dirty="0"/>
              <a:t>Added a 3</a:t>
            </a:r>
            <a:r>
              <a:rPr lang="en-US" sz="2000" baseline="30000" dirty="0"/>
              <a:t>rd</a:t>
            </a:r>
            <a:r>
              <a:rPr lang="en-US" sz="2000" dirty="0"/>
              <a:t> week at the beginning of 2023 due to changes to model build tools</a:t>
            </a:r>
            <a:endParaRPr lang="en-US" sz="1200" dirty="0"/>
          </a:p>
          <a:p>
            <a:r>
              <a:rPr lang="en-US" sz="2400" dirty="0"/>
              <a:t>We hold a monthly auction and a long-term auction every month of the year</a:t>
            </a:r>
          </a:p>
          <a:p>
            <a:pPr lvl="1"/>
            <a:r>
              <a:rPr lang="en-US" sz="2000" dirty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/>
              <a:t>Since SCR816 was implemented in Dec 2023, auction credit is now released the same day results are posted.</a:t>
            </a:r>
            <a:endParaRPr lang="en-US" sz="2000" b="1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general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There are two additional tabs on the calendar </a:t>
            </a:r>
          </a:p>
          <a:p>
            <a:pPr lvl="1"/>
            <a:r>
              <a:rPr lang="en-US" sz="2000" dirty="0"/>
              <a:t>“Calendar Protocol References” includes any specific protocol sections related to the selection of dates </a:t>
            </a:r>
          </a:p>
          <a:p>
            <a:pPr lvl="1"/>
            <a:r>
              <a:rPr lang="en-US" sz="2000" dirty="0"/>
              <a:t>“PCRRs” contains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description of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 goes through the 2026.MAR.Monthly.Auction</a:t>
            </a:r>
          </a:p>
          <a:p>
            <a:endParaRPr lang="en-US" sz="2400" dirty="0"/>
          </a:p>
          <a:p>
            <a:r>
              <a:rPr lang="en-US" sz="2400" dirty="0"/>
              <a:t>Draft dates cover CRR activities through the 2027.MAR.Monthly.Auction</a:t>
            </a:r>
          </a:p>
          <a:p>
            <a:pPr lvl="1"/>
            <a:r>
              <a:rPr lang="en-US" sz="2000" dirty="0"/>
              <a:t>Applied the same patterns to assign the dates as have been used for previous calendars to maintain Protocol requirements and consistency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PCRR-eligible NOIEs are encouraged to view the dates on the “PCRRs” tab of the calendar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</a:t>
            </a:r>
            <a:r>
              <a:rPr lang="en-US" dirty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b="1" dirty="0"/>
              <a:t>ERCOT is seeking final approval today from WMS</a:t>
            </a:r>
          </a:p>
          <a:p>
            <a:pPr lvl="1"/>
            <a:r>
              <a:rPr lang="en-US" sz="2000" dirty="0"/>
              <a:t>Last chance to get WMS approval will be on March 6</a:t>
            </a:r>
          </a:p>
          <a:p>
            <a:r>
              <a:rPr lang="en-US" sz="2400" dirty="0"/>
              <a:t>Approved calendar will be posted on the CRR webpage by April 1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3A2174-C667-425B-BEF9-E1AD8A07A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9" y="2386740"/>
            <a:ext cx="6457073" cy="399076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398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overview </vt:lpstr>
      <vt:lpstr>CRR activity calendar – general reminders</vt:lpstr>
      <vt:lpstr>CRR activity calendar – general reminders</vt:lpstr>
      <vt:lpstr>CRR activity calendar – description of changes</vt:lpstr>
      <vt:lpstr>CRR activity calendar –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2024-02-06T23:54:25Z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