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</p:sldMasterIdLst>
  <p:notesMasterIdLst>
    <p:notesMasterId r:id="rId10"/>
  </p:notesMasterIdLst>
  <p:handoutMasterIdLst>
    <p:handoutMasterId r:id="rId11"/>
  </p:handoutMasterIdLst>
  <p:sldIdLst>
    <p:sldId id="260" r:id="rId4"/>
    <p:sldId id="369" r:id="rId5"/>
    <p:sldId id="2592" r:id="rId6"/>
    <p:sldId id="2593" r:id="rId7"/>
    <p:sldId id="267" r:id="rId8"/>
    <p:sldId id="375" r:id="rId9"/>
  </p:sldIdLst>
  <p:sldSz cx="9144000" cy="6858000" type="screen4x3"/>
  <p:notesSz cx="7023100" cy="93091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595" autoAdjust="0"/>
  </p:normalViewPr>
  <p:slideViewPr>
    <p:cSldViewPr snapToGrid="0" snapToObjects="1">
      <p:cViewPr varScale="1">
        <p:scale>
          <a:sx n="80" d="100"/>
          <a:sy n="80" d="100"/>
        </p:scale>
        <p:origin x="904" y="4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1/30/2024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1/30/2024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946" y="4422459"/>
            <a:ext cx="5617208" cy="4188778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169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151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089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6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  <p:sldLayoutId id="2147494277" r:id="rId4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400" y="2349797"/>
            <a:ext cx="7543800" cy="2246769"/>
            <a:chOff x="787400" y="1397398"/>
            <a:chExt cx="7543800" cy="2246352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400" y="1397398"/>
              <a:ext cx="7543800" cy="2246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TAC Update to RMS 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endParaRPr lang="en-US" altLang="en-US" dirty="0"/>
            </a:p>
            <a:p>
              <a:pPr eaLnBrk="1" hangingPunct="1"/>
              <a:endParaRPr lang="en-US" altLang="en-US" dirty="0"/>
            </a:p>
            <a:p>
              <a:pPr eaLnBrk="1" hangingPunct="1"/>
              <a:r>
                <a:rPr lang="en-US" altLang="en-US" dirty="0"/>
                <a:t>John Schatz								Debbie McKeever</a:t>
              </a:r>
            </a:p>
            <a:p>
              <a:pPr eaLnBrk="1" hangingPunct="1"/>
              <a:r>
                <a:rPr lang="en-US" altLang="en-US" dirty="0"/>
                <a:t>Luminant Generation						Oncor Electric Delivery</a:t>
              </a:r>
            </a:p>
            <a:p>
              <a:pPr eaLnBrk="1" hangingPunct="1"/>
              <a:r>
                <a:rPr lang="en-US" altLang="en-US" dirty="0"/>
                <a:t>RMS Chair								RMS Vice Chair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12250" y="699067"/>
            <a:ext cx="7792279" cy="5320072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endParaRPr lang="en-US" sz="1800" b="0" u="sng" dirty="0"/>
          </a:p>
          <a:p>
            <a:pPr marL="0" indent="0">
              <a:spcAft>
                <a:spcPts val="600"/>
              </a:spcAft>
              <a:buNone/>
            </a:pPr>
            <a:r>
              <a:rPr lang="en-US" b="0" u="sng" dirty="0"/>
              <a:t>RMGRR179, TDSP Temporary Emergency Electric Energy Facility (TEEEF) Deployment Transactional Processing</a:t>
            </a:r>
          </a:p>
          <a:p>
            <a:pPr marL="0" indent="0">
              <a:spcAft>
                <a:spcPts val="600"/>
              </a:spcAft>
              <a:buNone/>
            </a:pPr>
            <a:endParaRPr lang="en-US" b="0" dirty="0"/>
          </a:p>
          <a:p>
            <a:pPr>
              <a:spcAft>
                <a:spcPts val="600"/>
              </a:spcAft>
            </a:pPr>
            <a:r>
              <a:rPr lang="en-US" b="0" dirty="0"/>
              <a:t>RMGRR179 was approved by TAC with Urgent status as modified with one desk top edit.</a:t>
            </a:r>
          </a:p>
          <a:p>
            <a:pPr>
              <a:spcAft>
                <a:spcPts val="600"/>
              </a:spcAft>
            </a:pPr>
            <a:r>
              <a:rPr lang="en-US" b="0" dirty="0"/>
              <a:t>RMGRR179 Impact Analysis approved as submitted</a:t>
            </a:r>
          </a:p>
          <a:p>
            <a:pPr>
              <a:spcAft>
                <a:spcPts val="600"/>
              </a:spcAft>
            </a:pPr>
            <a:r>
              <a:rPr lang="en-US" b="0" dirty="0"/>
              <a:t>Was noted that the urgent status was needed to meet the November 10th 2024 date for TXSET 5.0 implementation</a:t>
            </a:r>
          </a:p>
          <a:p>
            <a:pPr>
              <a:spcAft>
                <a:spcPts val="600"/>
              </a:spcAft>
            </a:pPr>
            <a:r>
              <a:rPr lang="en-US" b="0" dirty="0"/>
              <a:t>Was noted that this is supporting a TX SET transaction change for TEEEF/Mobile Generation to help REPs know ESI ids that were involved in a Mobile Gen activity.   </a:t>
            </a:r>
            <a:r>
              <a:rPr lang="en-US" sz="1800" b="0" dirty="0"/>
              <a:t> </a:t>
            </a:r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	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2" y="179143"/>
            <a:ext cx="8531225" cy="670993"/>
          </a:xfrm>
        </p:spPr>
        <p:txBody>
          <a:bodyPr/>
          <a:lstStyle/>
          <a:p>
            <a:r>
              <a:rPr lang="en-US" dirty="0"/>
              <a:t>Approved by TAC at the January 24</a:t>
            </a:r>
            <a:r>
              <a:rPr lang="en-US" baseline="30000" dirty="0"/>
              <a:t>th</a:t>
            </a:r>
            <a:r>
              <a:rPr lang="en-US" dirty="0"/>
              <a:t> meeting!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47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3848" y="881940"/>
            <a:ext cx="8281022" cy="5320072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endParaRPr lang="en-US" sz="1800" b="0" u="sng" dirty="0"/>
          </a:p>
          <a:p>
            <a:pPr>
              <a:spcAft>
                <a:spcPts val="600"/>
              </a:spcAft>
            </a:pPr>
            <a:r>
              <a:rPr lang="en-US" b="0" dirty="0"/>
              <a:t>Jan. 5</a:t>
            </a:r>
            <a:r>
              <a:rPr lang="en-US" b="0" baseline="30000" dirty="0"/>
              <a:t>th</a:t>
            </a:r>
            <a:r>
              <a:rPr lang="en-US" b="0" dirty="0"/>
              <a:t> – Shopping window (aka customer selection period) opened</a:t>
            </a:r>
          </a:p>
          <a:p>
            <a:pPr>
              <a:spcAft>
                <a:spcPts val="600"/>
              </a:spcAft>
            </a:pPr>
            <a:r>
              <a:rPr lang="en-US" b="0" dirty="0"/>
              <a:t>Jan. 5</a:t>
            </a:r>
            <a:r>
              <a:rPr lang="en-US" b="0" baseline="30000" dirty="0"/>
              <a:t>th</a:t>
            </a:r>
            <a:r>
              <a:rPr lang="en-US" b="0" dirty="0"/>
              <a:t> &amp; 6</a:t>
            </a:r>
            <a:r>
              <a:rPr lang="en-US" b="0" baseline="30000" dirty="0"/>
              <a:t>th</a:t>
            </a:r>
            <a:r>
              <a:rPr lang="en-US" b="0" dirty="0"/>
              <a:t> customer Shopping Fair hosted ~5,000 – 8,000 customers</a:t>
            </a:r>
          </a:p>
          <a:p>
            <a:pPr>
              <a:spcAft>
                <a:spcPts val="600"/>
              </a:spcAft>
            </a:pPr>
            <a:r>
              <a:rPr lang="en-US" b="0" dirty="0"/>
              <a:t>Upcoming key dates: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Jan. 22</a:t>
            </a:r>
            <a:r>
              <a:rPr lang="en-US" baseline="30000" dirty="0"/>
              <a:t>nd</a:t>
            </a:r>
            <a:r>
              <a:rPr lang="en-US" dirty="0"/>
              <a:t> – 23</a:t>
            </a:r>
            <a:r>
              <a:rPr lang="en-US" baseline="30000" dirty="0"/>
              <a:t>rd</a:t>
            </a:r>
            <a:r>
              <a:rPr lang="en-US" dirty="0"/>
              <a:t> = Shopping Fair</a:t>
            </a:r>
          </a:p>
          <a:p>
            <a:pPr lvl="1">
              <a:spcAft>
                <a:spcPts val="600"/>
              </a:spcAft>
            </a:pPr>
            <a:r>
              <a:rPr lang="en-US" b="0" dirty="0"/>
              <a:t>Feb. 10</a:t>
            </a:r>
            <a:r>
              <a:rPr lang="en-US" b="0" baseline="30000" dirty="0"/>
              <a:t>th</a:t>
            </a:r>
            <a:r>
              <a:rPr lang="en-US" b="0" dirty="0"/>
              <a:t> = Shopping Fair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Feb. 15</a:t>
            </a:r>
            <a:r>
              <a:rPr lang="en-US" baseline="30000" dirty="0"/>
              <a:t>th</a:t>
            </a:r>
            <a:r>
              <a:rPr lang="en-US" dirty="0"/>
              <a:t> – 19</a:t>
            </a:r>
            <a:r>
              <a:rPr lang="en-US" baseline="30000" dirty="0"/>
              <a:t>th</a:t>
            </a:r>
            <a:r>
              <a:rPr lang="en-US" dirty="0"/>
              <a:t> = Default REP assignment / enrollment process</a:t>
            </a:r>
          </a:p>
          <a:p>
            <a:pPr lvl="1">
              <a:spcAft>
                <a:spcPts val="600"/>
              </a:spcAft>
            </a:pPr>
            <a:r>
              <a:rPr lang="en-US" b="0" dirty="0"/>
              <a:t>March 4</a:t>
            </a:r>
            <a:r>
              <a:rPr lang="en-US" b="0" baseline="30000" dirty="0"/>
              <a:t>th</a:t>
            </a:r>
            <a:r>
              <a:rPr lang="en-US" b="0" dirty="0"/>
              <a:t> – A</a:t>
            </a:r>
            <a:r>
              <a:rPr lang="en-US" dirty="0"/>
              <a:t>pril 1</a:t>
            </a:r>
            <a:r>
              <a:rPr lang="en-US" baseline="30000" dirty="0"/>
              <a:t>st</a:t>
            </a:r>
            <a:r>
              <a:rPr lang="en-US" dirty="0"/>
              <a:t> = Customer transition (by meter read cycle)</a:t>
            </a:r>
          </a:p>
          <a:p>
            <a:pPr>
              <a:spcAft>
                <a:spcPts val="600"/>
              </a:spcAft>
            </a:pPr>
            <a:r>
              <a:rPr lang="en-US" b="0" dirty="0"/>
              <a:t>As of Jan. 12</a:t>
            </a:r>
            <a:r>
              <a:rPr lang="en-US" b="0" baseline="30000" dirty="0"/>
              <a:t>th</a:t>
            </a:r>
            <a:r>
              <a:rPr lang="en-US" b="0" dirty="0"/>
              <a:t> &gt;6,000 customers selected a REP (~115,000 ESIs total)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					TAC appreciated the update</a:t>
            </a:r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	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130" y="363570"/>
            <a:ext cx="8531225" cy="670993"/>
          </a:xfrm>
        </p:spPr>
        <p:txBody>
          <a:bodyPr/>
          <a:lstStyle/>
          <a:p>
            <a:br>
              <a:rPr lang="en-US" dirty="0"/>
            </a:br>
            <a:r>
              <a:rPr lang="en-US" dirty="0"/>
              <a:t>Included in the RMS update</a:t>
            </a:r>
            <a:br>
              <a:rPr lang="en-US" dirty="0"/>
            </a:br>
            <a:r>
              <a:rPr lang="en-US" dirty="0"/>
              <a:t>LP&amp;L Transition to Retail Electric Competition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5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3E950-3387-4754-AACD-2BAC77C54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TAC Leadership Elections for 2024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EA9BC5-7EF8-4844-8A0A-19CA1EFEA462}"/>
              </a:ext>
            </a:extLst>
          </p:cNvPr>
          <p:cNvSpPr txBox="1"/>
          <p:nvPr/>
        </p:nvSpPr>
        <p:spPr>
          <a:xfrm>
            <a:off x="858739" y="1077152"/>
            <a:ext cx="7911549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TAC Chair</a:t>
            </a:r>
          </a:p>
          <a:p>
            <a:r>
              <a:rPr lang="en-US" sz="2800" dirty="0"/>
              <a:t>     Caitlin Smith with Jupiter Power was elected 	by TAC as Chair for 2024	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r>
              <a:rPr lang="en-US" sz="2800" dirty="0"/>
              <a:t>Collin Martin with Oncor was elected </a:t>
            </a:r>
          </a:p>
          <a:p>
            <a:r>
              <a:rPr lang="en-US" sz="2800" dirty="0"/>
              <a:t>	by TAC as Vice Chair for 2024</a:t>
            </a:r>
          </a:p>
          <a:p>
            <a:endParaRPr lang="en-US" sz="2800" dirty="0"/>
          </a:p>
          <a:p>
            <a:r>
              <a:rPr lang="en-US" sz="2800" dirty="0"/>
              <a:t>Next approval level – ERCOT Board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725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534400" cy="518318"/>
          </a:xfrm>
        </p:spPr>
        <p:txBody>
          <a:bodyPr/>
          <a:lstStyle/>
          <a:p>
            <a:r>
              <a:rPr lang="en-US" sz="2800" b="1" dirty="0">
                <a:solidFill>
                  <a:schemeClr val="accent1"/>
                </a:solidFill>
              </a:rPr>
              <a:t>2024 TAC Subcommittee / Sub Group Leadership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334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Protocol Revision Subcommittee (PRS)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Chair: 		Diana Coleman, CPS Energy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Vice Chair: 	Andy Nguyen, Constellation Energy Generation</a:t>
            </a:r>
            <a:endParaRPr lang="en-US" sz="18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Retail Market Subcommittee (RMS)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dirty="0">
                <a:solidFill>
                  <a:prstClr val="black"/>
                </a:solidFill>
              </a:rPr>
              <a:t>	Chair: 		John Schatz, Luminant Generation Company</a:t>
            </a:r>
            <a:endParaRPr lang="en-US" sz="1800" dirty="0">
              <a:solidFill>
                <a:prstClr val="black"/>
              </a:solidFill>
            </a:endParaRP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dirty="0">
                <a:solidFill>
                  <a:prstClr val="black"/>
                </a:solidFill>
              </a:rPr>
              <a:t>	Vice Chair: 	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Debbie McKeever, Oncor Electric Delivery </a:t>
            </a:r>
            <a:endParaRPr lang="en-US" sz="18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Reliability and Operations Subcommittee (ROS)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Chair: 		OPEN – expected to be filled at next ROS meeting</a:t>
            </a:r>
            <a:endParaRPr lang="en-US" sz="18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dirty="0">
                <a:solidFill>
                  <a:schemeClr val="bg2">
                    <a:lumMod val="65000"/>
                  </a:schemeClr>
                </a:solidFill>
              </a:rPr>
              <a:t>	</a:t>
            </a:r>
            <a:r>
              <a:rPr lang="en-US" altLang="en-US" sz="1800" dirty="0">
                <a:solidFill>
                  <a:schemeClr val="tx1"/>
                </a:solidFill>
              </a:rPr>
              <a:t>Vice Chair: </a:t>
            </a:r>
            <a:r>
              <a:rPr lang="en-US" altLang="en-US" sz="1800" dirty="0">
                <a:solidFill>
                  <a:schemeClr val="bg2">
                    <a:lumMod val="65000"/>
                  </a:schemeClr>
                </a:solidFill>
              </a:rPr>
              <a:t>	</a:t>
            </a:r>
            <a:r>
              <a:rPr lang="en-US" sz="1800" dirty="0">
                <a:solidFill>
                  <a:schemeClr val="tx1"/>
                </a:solidFill>
              </a:rPr>
              <a:t>Alex Miller, EDF Renewables</a:t>
            </a:r>
          </a:p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Wholesale Market Subcommittee (WMS)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Chair: 		Eric Blakey, Pedernales Electric Cooperative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Vice Chair: 	Jim Lee, CenterPoint Energy</a:t>
            </a:r>
          </a:p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Credit Finance Sub Group (CFSG)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Chair: 		Brenden Sager, Austin Energy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Vice Chair: 	Loretto Martin, Reliant Energy Retail Services</a:t>
            </a:r>
            <a:endParaRPr lang="en-US" altLang="en-US" sz="1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457" y="156280"/>
            <a:ext cx="8214102" cy="669782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557" y="279400"/>
            <a:ext cx="8668097" cy="4667250"/>
          </a:xfrm>
        </p:spPr>
        <p:txBody>
          <a:bodyPr>
            <a:normAutofit lnSpcReduction="10000"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4000" dirty="0"/>
              <a:t>Next TAC meeting </a:t>
            </a:r>
          </a:p>
          <a:p>
            <a:pPr marL="0" indent="0" algn="ctr">
              <a:buNone/>
            </a:pPr>
            <a:r>
              <a:rPr lang="en-US" sz="4000" dirty="0"/>
              <a:t>Moved to </a:t>
            </a:r>
          </a:p>
          <a:p>
            <a:pPr marL="0" indent="0" algn="ctr">
              <a:buNone/>
            </a:pPr>
            <a:r>
              <a:rPr lang="en-US" sz="4000" dirty="0"/>
              <a:t>February 14 – WebEx only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/>
              <a:t>Thank You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01208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AD6A9D-E05D-44AF-B5F9-103C86E8102F}">
  <ds:schemaRefs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11624</TotalTime>
  <Words>464</Words>
  <Application>Microsoft Office PowerPoint</Application>
  <PresentationFormat>On-screen Show (4:3)</PresentationFormat>
  <Paragraphs>69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Custom Design</vt:lpstr>
      <vt:lpstr>PowerPoint Presentation</vt:lpstr>
      <vt:lpstr>Approved by TAC at the January 24th meeting! </vt:lpstr>
      <vt:lpstr> Included in the RMS update LP&amp;L Transition to Retail Electric Competition </vt:lpstr>
      <vt:lpstr>TAC Leadership Elections for 2024</vt:lpstr>
      <vt:lpstr>2024 TAC Subcommittee / Sub Group Leadership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Mckeever, Deborah</cp:lastModifiedBy>
  <cp:revision>774</cp:revision>
  <cp:lastPrinted>2023-09-19T20:21:51Z</cp:lastPrinted>
  <dcterms:created xsi:type="dcterms:W3CDTF">2010-04-12T23:12:02Z</dcterms:created>
  <dcterms:modified xsi:type="dcterms:W3CDTF">2024-01-30T17:13:14Z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2023-07-14T17:21:52Z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d8e5c145-1c97-4dfa-ac29-6cd666e16cb8</vt:lpwstr>
  </property>
  <property fmtid="{D5CDD505-2E9C-101B-9397-08002B2CF9AE}" pid="9" name="MSIP_Label_7084cbda-52b8-46fb-a7b7-cb5bd465ed85_ContentBits">
    <vt:lpwstr>0</vt:lpwstr>
  </property>
</Properties>
</file>