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3"/>
  </p:sldMasterIdLst>
  <p:notesMasterIdLst>
    <p:notesMasterId r:id="rId8"/>
  </p:notesMasterIdLst>
  <p:sldIdLst>
    <p:sldId id="256" r:id="rId4"/>
    <p:sldId id="259" r:id="rId5"/>
    <p:sldId id="258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85356-11F8-418F-ACB8-1E55573A7E68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21F52F-893D-432C-BF4D-183992CF1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919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51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888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222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B5896FD6-1930-47E7-933B-F393BD3F31E2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26747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09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3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405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429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044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78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85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5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92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B5896FD6-1930-47E7-933B-F393BD3F31E2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94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62772-D825-D5CA-4A91-5BFBB6158F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RMTTF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D7A1F5-A867-2B78-1C53-1BC81166CC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Tomas Fernandez	NRG</a:t>
            </a:r>
          </a:p>
          <a:p>
            <a:r>
              <a:rPr lang="en-US" dirty="0"/>
              <a:t>Debbie McKeever	ONCOR</a:t>
            </a:r>
          </a:p>
          <a:p>
            <a:r>
              <a:rPr lang="en-US" dirty="0"/>
              <a:t>Melinda Earnest	AEP Texas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037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E5172-7FF2-6622-E5C0-860535326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168" y="182892"/>
            <a:ext cx="6251610" cy="1430931"/>
          </a:xfrm>
        </p:spPr>
        <p:txBody>
          <a:bodyPr>
            <a:normAutofit/>
          </a:bodyPr>
          <a:lstStyle/>
          <a:p>
            <a:r>
              <a:rPr lang="en-US" sz="3200" dirty="0"/>
              <a:t>Upcoming</a:t>
            </a:r>
            <a:br>
              <a:rPr lang="en-US" sz="3200" dirty="0"/>
            </a:br>
            <a:r>
              <a:rPr lang="en-US" sz="3200" dirty="0"/>
              <a:t>Instructor Led Training </a:t>
            </a:r>
            <a:br>
              <a:rPr lang="en-US" sz="3200" dirty="0"/>
            </a:br>
            <a:r>
              <a:rPr lang="en-US" sz="3200" dirty="0"/>
              <a:t>All classes start at 8:30 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3DA1F-49B4-D33E-0E98-DF7D0449A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202" y="1773150"/>
            <a:ext cx="9358684" cy="492155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TX SET 4.0a – 2 full day classes scheduled for 2024</a:t>
            </a:r>
            <a:endParaRPr lang="en-US" sz="2000" b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Thursday, February 8</a:t>
            </a:r>
            <a:r>
              <a:rPr lang="en-US" sz="20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 Oncor, 1616 Woodall Rodgers Fwy. Dallas, TX 75202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THIS TRAINING IS BEING OFFERED IN PERSON ONLY! 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WEBEX WILL NOT BE AVAILABLE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CLASS IS FULL! 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Thursday, May 2</a:t>
            </a:r>
            <a:r>
              <a:rPr lang="en-US" sz="20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at Centerpoint, 1111 Louisiana St. Houston, TX 77002     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THIS TRAINING IS BEING OFFERED IN PERSON ONLY! 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WEBEX WILL NOT BE AVAILABLE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REGISTRATION WILL OPEN BY FEBRUARY 9TH </a:t>
            </a:r>
          </a:p>
          <a:p>
            <a:pPr marL="274320" lvl="1" indent="0">
              <a:buNone/>
            </a:pPr>
            <a:endParaRPr lang="en-US" sz="2000" b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4320" lvl="1" indent="0">
              <a:buNone/>
            </a:pPr>
            <a:r>
              <a:rPr lang="en-US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MarkeTrak – 2 Half Day Sessions - WebEx only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MarkeTrak Overview 				 	Wednesday, March 6</a:t>
            </a:r>
            <a:r>
              <a:rPr lang="en-US" sz="20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MarkeTrak Switch Holds and Inadvertent Gains    		Thursday, March 7th </a:t>
            </a:r>
          </a:p>
          <a:p>
            <a:pPr lvl="1"/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REGISTRATION IS OPEN FOR BOTH HALF DAY SESSIONS </a:t>
            </a:r>
          </a:p>
          <a:p>
            <a:pPr lvl="1"/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A31D93-F4CD-FC8A-379F-4F2A3B05F5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4082" y="163291"/>
            <a:ext cx="2154804" cy="1616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137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801627-6861-4EA9-BE98-E0CE33A894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43466" cy="6858000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C1483F-490E-4C8A-8765-1F8AF0C67D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0"/>
            <a:ext cx="3736189" cy="6858000"/>
          </a:xfrm>
          <a:prstGeom prst="rect">
            <a:avLst/>
          </a:prstGeom>
          <a:solidFill>
            <a:srgbClr val="292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F58AC7-DB18-48F6-42A1-49843E930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8" y="643466"/>
            <a:ext cx="3092718" cy="5528734"/>
          </a:xfrm>
          <a:noFill/>
        </p:spPr>
        <p:txBody>
          <a:bodyPr anchor="t">
            <a:normAutofit/>
          </a:bodyPr>
          <a:lstStyle/>
          <a:p>
            <a:r>
              <a:rPr lang="en-US" sz="2800" b="1" dirty="0">
                <a:solidFill>
                  <a:srgbClr val="FFFFFF"/>
                </a:solidFill>
              </a:rPr>
              <a:t>2024 </a:t>
            </a:r>
            <a:br>
              <a:rPr lang="en-US" sz="2800" b="1" dirty="0">
                <a:solidFill>
                  <a:srgbClr val="FFFFFF"/>
                </a:solidFill>
              </a:rPr>
            </a:br>
            <a:r>
              <a:rPr lang="en-US" sz="2800" b="1" dirty="0">
                <a:solidFill>
                  <a:srgbClr val="FFFFFF"/>
                </a:solidFill>
              </a:rPr>
              <a:t>Upcoming RMTTF Meetings</a:t>
            </a:r>
            <a:br>
              <a:rPr lang="en-US" sz="2800" b="1" dirty="0">
                <a:solidFill>
                  <a:srgbClr val="FFFFFF"/>
                </a:solidFill>
              </a:rPr>
            </a:br>
            <a:br>
              <a:rPr lang="en-US" sz="2800" b="1" dirty="0">
                <a:solidFill>
                  <a:srgbClr val="FFFFFF"/>
                </a:solidFill>
              </a:rPr>
            </a:br>
            <a:r>
              <a:rPr lang="en-US" sz="2800" b="1" dirty="0">
                <a:solidFill>
                  <a:srgbClr val="FFFFFF"/>
                </a:solidFill>
              </a:rPr>
              <a:t>PLEASE </a:t>
            </a:r>
            <a:br>
              <a:rPr lang="en-US" sz="2800" b="1" dirty="0">
                <a:solidFill>
                  <a:srgbClr val="FFFFFF"/>
                </a:solidFill>
              </a:rPr>
            </a:br>
            <a:r>
              <a:rPr lang="en-US" sz="2800" b="1" dirty="0">
                <a:solidFill>
                  <a:srgbClr val="FFFFFF"/>
                </a:solidFill>
              </a:rPr>
              <a:t>JOIN</a:t>
            </a:r>
            <a:br>
              <a:rPr lang="en-US" sz="2800" b="1" dirty="0">
                <a:solidFill>
                  <a:srgbClr val="FFFFFF"/>
                </a:solidFill>
              </a:rPr>
            </a:br>
            <a:r>
              <a:rPr lang="en-US" sz="2800" b="1" dirty="0">
                <a:solidFill>
                  <a:srgbClr val="FFFFFF"/>
                </a:solidFill>
              </a:rPr>
              <a:t> US!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249BF42-D05C-4553-9417-7B86957592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9654" y="0"/>
            <a:ext cx="691318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C5A0030-AA31-60BF-F399-D3A06DBD1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4779" y="254442"/>
            <a:ext cx="6848060" cy="6416702"/>
          </a:xfrm>
        </p:spPr>
        <p:txBody>
          <a:bodyPr>
            <a:normAutofit fontScale="92500" lnSpcReduction="20000"/>
          </a:bodyPr>
          <a:lstStyle/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Monthly meetings listed below will be held at 9:30 AM unless noted otherwise. All meetings have WebEx capability. 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person meetings have locations listed.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Friday, February 9		In person and Web-Ex     Oncor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Wednesday, March 6, 1:30  	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person and Web-Ex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ERCOT 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Thursday, April 4 		Web-Ex only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Friday, May 3</a:t>
            </a:r>
            <a:r>
              <a:rPr lang="en-US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rd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		In person and WebEx      Centerpoint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Thursday, June 6 		Web-Ex only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 meeting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July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Thursday, August 8 	Web-Ex only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Thursday, September 12 	Web-Ex only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Thursday, October 10 	Web-Ex only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Thursday, November 7 	Web-Ex only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Thursday, December 12 	Web-Ex only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See addresses below for meetings being offered in person. 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Oncor 1616 Woodall Rodgers Fwy. Dallas, TX 75202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ERCOT, 8000 Metropolis Dr Building E, Austin, TX 78744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Centerpoint, 1111 Louisiana St. Houston TX 77002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50553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3FF81-2340-4D7D-AE59-BB7AFE4E7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540" y="1009816"/>
            <a:ext cx="10304890" cy="5170321"/>
          </a:xfrm>
        </p:spPr>
        <p:txBody>
          <a:bodyPr>
            <a:normAutofit/>
          </a:bodyPr>
          <a:lstStyle/>
          <a:p>
            <a:pPr marL="2271400" lvl="8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contact one of the current RMTTF co-Chairs if you have any questions. </a:t>
            </a:r>
          </a:p>
          <a:p>
            <a:pPr marL="2271400" lvl="8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  <a:p>
            <a:pPr marL="2271400" lvl="8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71400" lvl="8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Tomas Fernandez </a:t>
            </a:r>
          </a:p>
          <a:p>
            <a:pPr marL="2271400" lvl="8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tomas.Fernandez@nrg.com       </a:t>
            </a:r>
          </a:p>
          <a:p>
            <a:pPr marL="2271400" lvl="8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71400" lvl="8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Melinda Earnest </a:t>
            </a:r>
          </a:p>
          <a:p>
            <a:pPr marL="2271400" lvl="8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mdearnest@aep.com    </a:t>
            </a:r>
          </a:p>
          <a:p>
            <a:pPr marL="2271400" lvl="8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71400" lvl="8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Debbie McKeever</a:t>
            </a:r>
          </a:p>
          <a:p>
            <a:pPr marL="2271400" lvl="8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Deborah. mckeever@oncor.com</a:t>
            </a:r>
          </a:p>
        </p:txBody>
      </p:sp>
    </p:spTree>
    <p:extLst>
      <p:ext uri="{BB962C8B-B14F-4D97-AF65-F5344CB8AC3E}">
        <p14:creationId xmlns:p14="http://schemas.microsoft.com/office/powerpoint/2010/main" val="410004788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jkzNmUyMmQ1LTQ1YTctNGNiNy05NWFiLTFhYThjN2M4ODc4OS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GNjb25wMDE8L1VzZXJOYW1lPjxEYXRlVGltZT4xLzMvMjAyNCA0OjIyOjAyIEFNPC9EYXRlVGltZT48TGFiZWxTdHJpbmc+VW5jYXRlZ29yaXplZDwvTGFiZWxTdHJpbmc+PC9pdGVtPjwvbGFiZWxIaXN0b3J5Pg==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936e22d5-45a7-4cb7-95ab-1aa8c7c88789" value=""/>
  <element uid="d14f5c36-f44a-4315-b438-005cfe8f069f" value=""/>
</sisl>
</file>

<file path=customXml/itemProps1.xml><?xml version="1.0" encoding="utf-8"?>
<ds:datastoreItem xmlns:ds="http://schemas.openxmlformats.org/officeDocument/2006/customXml" ds:itemID="{CAD66A93-6198-475A-8C44-FCCA61BB2285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42700060-6749-4808-ACAB-4D5E7945EA7B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2701</TotalTime>
  <Words>377</Words>
  <Application>Microsoft Office PowerPoint</Application>
  <PresentationFormat>Widescreen</PresentationFormat>
  <Paragraphs>55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Schoolbook</vt:lpstr>
      <vt:lpstr>Times New Roman</vt:lpstr>
      <vt:lpstr>Wingdings 2</vt:lpstr>
      <vt:lpstr>View</vt:lpstr>
      <vt:lpstr>RMTTF</vt:lpstr>
      <vt:lpstr>Upcoming Instructor Led Training  All classes start at 8:30 AM</vt:lpstr>
      <vt:lpstr>2024  Upcoming RMTTF Meetings  PLEASE  JOIN  US!</vt:lpstr>
      <vt:lpstr>PowerPoint Presentation</vt:lpstr>
    </vt:vector>
  </TitlesOfParts>
  <Company>American Electric Power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RMTTF</dc:title>
  <dc:creator>Melinda D Earnest</dc:creator>
  <cp:lastModifiedBy>Mckeever, Deborah</cp:lastModifiedBy>
  <cp:revision>34</cp:revision>
  <dcterms:created xsi:type="dcterms:W3CDTF">2024-01-03T03:56:24Z</dcterms:created>
  <dcterms:modified xsi:type="dcterms:W3CDTF">2024-02-05T17:43:15Z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ed7aa643-d5ee-47da-afa1-79d81a83cfaa</vt:lpwstr>
  </property>
  <property fmtid="{D5CDD505-2E9C-101B-9397-08002B2CF9AE}" pid="3" name="bjClsUserRVM">
    <vt:lpwstr>[]</vt:lpwstr>
  </property>
  <property fmtid="{D5CDD505-2E9C-101B-9397-08002B2CF9AE}" pid="4" name="bjSaver">
    <vt:lpwstr>uUToTmzl1WCvCveSySCN/8m65ke2qS6g</vt:lpwstr>
  </property>
  <property fmtid="{D5CDD505-2E9C-101B-9397-08002B2CF9AE}" pid="5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6" name="bjDocumentLabelXML-0">
    <vt:lpwstr>ames.com/2008/01/sie/internal/label"&gt;&lt;element uid="936e22d5-45a7-4cb7-95ab-1aa8c7c88789" value="" /&gt;&lt;element uid="d14f5c36-f44a-4315-b438-005cfe8f069f" value="" /&gt;&lt;/sisl&gt;</vt:lpwstr>
  </property>
  <property fmtid="{D5CDD505-2E9C-101B-9397-08002B2CF9AE}" pid="7" name="bjDocumentSecurityLabel">
    <vt:lpwstr>Uncategorized</vt:lpwstr>
  </property>
  <property fmtid="{D5CDD505-2E9C-101B-9397-08002B2CF9AE}" pid="8" name="MSIP_Label_574d496c-7ac4-4b13-81fd-698eca66b217_SiteId">
    <vt:lpwstr>15f3c881-6b03-4ff6-8559-77bf5177818f</vt:lpwstr>
  </property>
  <property fmtid="{D5CDD505-2E9C-101B-9397-08002B2CF9AE}" pid="9" name="MSIP_Label_574d496c-7ac4-4b13-81fd-698eca66b217_Name">
    <vt:lpwstr>Uncategorized</vt:lpwstr>
  </property>
  <property fmtid="{D5CDD505-2E9C-101B-9397-08002B2CF9AE}" pid="10" name="MSIP_Label_574d496c-7ac4-4b13-81fd-698eca66b217_Enabled">
    <vt:lpwstr>true</vt:lpwstr>
  </property>
  <property fmtid="{D5CDD505-2E9C-101B-9397-08002B2CF9AE}" pid="11" name="bjLabelHistoryID">
    <vt:lpwstr>{CAD66A93-6198-475A-8C44-FCCA61BB2285}</vt:lpwstr>
  </property>
</Properties>
</file>