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02/02/2024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02/06/2024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26935E5A-A4AF-B10F-CDDC-8DADD2CF77BB}"/>
              </a:ext>
            </a:extLst>
          </p:cNvPr>
          <p:cNvGraphicFramePr>
            <a:graphicFrameLocks noGrp="1"/>
          </p:cNvGraphicFramePr>
          <p:nvPr>
            <p:extLst>
              <p:ext uri="{D42A27DB-BD31-4B8C-83A1-F6EECF244321}">
                <p14:modId xmlns:p14="http://schemas.microsoft.com/office/powerpoint/2010/main" val="2567140528"/>
              </p:ext>
            </p:extLst>
          </p:nvPr>
        </p:nvGraphicFramePr>
        <p:xfrm>
          <a:off x="380994" y="914401"/>
          <a:ext cx="8382000" cy="5029204"/>
        </p:xfrm>
        <a:graphic>
          <a:graphicData uri="http://schemas.openxmlformats.org/drawingml/2006/table">
            <a:tbl>
              <a:tblPr/>
              <a:tblGrid>
                <a:gridCol w="698500">
                  <a:extLst>
                    <a:ext uri="{9D8B030D-6E8A-4147-A177-3AD203B41FA5}">
                      <a16:colId xmlns:a16="http://schemas.microsoft.com/office/drawing/2014/main" val="1865236602"/>
                    </a:ext>
                  </a:extLst>
                </a:gridCol>
                <a:gridCol w="698500">
                  <a:extLst>
                    <a:ext uri="{9D8B030D-6E8A-4147-A177-3AD203B41FA5}">
                      <a16:colId xmlns:a16="http://schemas.microsoft.com/office/drawing/2014/main" val="617727277"/>
                    </a:ext>
                  </a:extLst>
                </a:gridCol>
                <a:gridCol w="698500">
                  <a:extLst>
                    <a:ext uri="{9D8B030D-6E8A-4147-A177-3AD203B41FA5}">
                      <a16:colId xmlns:a16="http://schemas.microsoft.com/office/drawing/2014/main" val="3653090904"/>
                    </a:ext>
                  </a:extLst>
                </a:gridCol>
                <a:gridCol w="698500">
                  <a:extLst>
                    <a:ext uri="{9D8B030D-6E8A-4147-A177-3AD203B41FA5}">
                      <a16:colId xmlns:a16="http://schemas.microsoft.com/office/drawing/2014/main" val="2330313695"/>
                    </a:ext>
                  </a:extLst>
                </a:gridCol>
                <a:gridCol w="698500">
                  <a:extLst>
                    <a:ext uri="{9D8B030D-6E8A-4147-A177-3AD203B41FA5}">
                      <a16:colId xmlns:a16="http://schemas.microsoft.com/office/drawing/2014/main" val="2781731752"/>
                    </a:ext>
                  </a:extLst>
                </a:gridCol>
                <a:gridCol w="698500">
                  <a:extLst>
                    <a:ext uri="{9D8B030D-6E8A-4147-A177-3AD203B41FA5}">
                      <a16:colId xmlns:a16="http://schemas.microsoft.com/office/drawing/2014/main" val="1407219564"/>
                    </a:ext>
                  </a:extLst>
                </a:gridCol>
                <a:gridCol w="698500">
                  <a:extLst>
                    <a:ext uri="{9D8B030D-6E8A-4147-A177-3AD203B41FA5}">
                      <a16:colId xmlns:a16="http://schemas.microsoft.com/office/drawing/2014/main" val="956986947"/>
                    </a:ext>
                  </a:extLst>
                </a:gridCol>
                <a:gridCol w="698500">
                  <a:extLst>
                    <a:ext uri="{9D8B030D-6E8A-4147-A177-3AD203B41FA5}">
                      <a16:colId xmlns:a16="http://schemas.microsoft.com/office/drawing/2014/main" val="3340314762"/>
                    </a:ext>
                  </a:extLst>
                </a:gridCol>
                <a:gridCol w="698500">
                  <a:extLst>
                    <a:ext uri="{9D8B030D-6E8A-4147-A177-3AD203B41FA5}">
                      <a16:colId xmlns:a16="http://schemas.microsoft.com/office/drawing/2014/main" val="2403538285"/>
                    </a:ext>
                  </a:extLst>
                </a:gridCol>
                <a:gridCol w="698500">
                  <a:extLst>
                    <a:ext uri="{9D8B030D-6E8A-4147-A177-3AD203B41FA5}">
                      <a16:colId xmlns:a16="http://schemas.microsoft.com/office/drawing/2014/main" val="3191850202"/>
                    </a:ext>
                  </a:extLst>
                </a:gridCol>
                <a:gridCol w="698500">
                  <a:extLst>
                    <a:ext uri="{9D8B030D-6E8A-4147-A177-3AD203B41FA5}">
                      <a16:colId xmlns:a16="http://schemas.microsoft.com/office/drawing/2014/main" val="3367624857"/>
                    </a:ext>
                  </a:extLst>
                </a:gridCol>
                <a:gridCol w="698500">
                  <a:extLst>
                    <a:ext uri="{9D8B030D-6E8A-4147-A177-3AD203B41FA5}">
                      <a16:colId xmlns:a16="http://schemas.microsoft.com/office/drawing/2014/main" val="4165240108"/>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4133935"/>
                  </a:ext>
                </a:extLst>
              </a:tr>
              <a:tr h="49168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443579"/>
                  </a:ext>
                </a:extLst>
              </a:tr>
              <a:tr h="238817">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5763"/>
                  </a:ext>
                </a:extLst>
              </a:tr>
              <a:tr h="238817">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285672"/>
                  </a:ext>
                </a:extLst>
              </a:tr>
              <a:tr h="238817">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495893"/>
                  </a:ext>
                </a:extLst>
              </a:tr>
              <a:tr h="238817">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466794"/>
                  </a:ext>
                </a:extLst>
              </a:tr>
              <a:tr h="238817">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5108772"/>
                  </a:ext>
                </a:extLst>
              </a:tr>
              <a:tr h="238817">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5235752"/>
                  </a:ext>
                </a:extLst>
              </a:tr>
              <a:tr h="238817">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069005"/>
                  </a:ext>
                </a:extLst>
              </a:tr>
              <a:tr h="238817">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626897"/>
                  </a:ext>
                </a:extLst>
              </a:tr>
              <a:tr h="238817">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941299"/>
                  </a:ext>
                </a:extLst>
              </a:tr>
              <a:tr h="238817">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188609"/>
                  </a:ext>
                </a:extLst>
              </a:tr>
              <a:tr h="238817">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04759"/>
                  </a:ext>
                </a:extLst>
              </a:tr>
              <a:tr h="238817">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560776"/>
                  </a:ext>
                </a:extLst>
              </a:tr>
              <a:tr h="238817">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966319"/>
                  </a:ext>
                </a:extLst>
              </a:tr>
              <a:tr h="238817">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5823788"/>
                  </a:ext>
                </a:extLst>
              </a:tr>
              <a:tr h="238817">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047218"/>
                  </a:ext>
                </a:extLst>
              </a:tr>
              <a:tr h="238817">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413607"/>
                  </a:ext>
                </a:extLst>
              </a:tr>
              <a:tr h="238817">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915791"/>
                  </a:ext>
                </a:extLst>
              </a:tr>
              <a:tr h="238817">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1,517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1310447"/>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November 2023 - IAG/IAL Statistics</a:t>
            </a:r>
          </a:p>
          <a:p>
            <a:r>
              <a:rPr lang="en-US" altLang="en-US" dirty="0"/>
              <a:t>Top 10 – November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November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graphicFrame>
        <p:nvGraphicFramePr>
          <p:cNvPr id="3" name="Table 2">
            <a:extLst>
              <a:ext uri="{FF2B5EF4-FFF2-40B4-BE49-F238E27FC236}">
                <a16:creationId xmlns:a16="http://schemas.microsoft.com/office/drawing/2014/main" id="{075425B5-1B57-4DD5-34AC-500E0975A31A}"/>
              </a:ext>
            </a:extLst>
          </p:cNvPr>
          <p:cNvGraphicFramePr>
            <a:graphicFrameLocks noGrp="1"/>
          </p:cNvGraphicFramePr>
          <p:nvPr>
            <p:extLst>
              <p:ext uri="{D42A27DB-BD31-4B8C-83A1-F6EECF244321}">
                <p14:modId xmlns:p14="http://schemas.microsoft.com/office/powerpoint/2010/main" val="2526769264"/>
              </p:ext>
            </p:extLst>
          </p:nvPr>
        </p:nvGraphicFramePr>
        <p:xfrm>
          <a:off x="2120893" y="1102909"/>
          <a:ext cx="4902201" cy="3914775"/>
        </p:xfrm>
        <a:graphic>
          <a:graphicData uri="http://schemas.openxmlformats.org/drawingml/2006/table">
            <a:tbl>
              <a:tblPr/>
              <a:tblGrid>
                <a:gridCol w="1148953">
                  <a:extLst>
                    <a:ext uri="{9D8B030D-6E8A-4147-A177-3AD203B41FA5}">
                      <a16:colId xmlns:a16="http://schemas.microsoft.com/office/drawing/2014/main" val="2861660807"/>
                    </a:ext>
                  </a:extLst>
                </a:gridCol>
                <a:gridCol w="938312">
                  <a:extLst>
                    <a:ext uri="{9D8B030D-6E8A-4147-A177-3AD203B41FA5}">
                      <a16:colId xmlns:a16="http://schemas.microsoft.com/office/drawing/2014/main" val="3394895902"/>
                    </a:ext>
                  </a:extLst>
                </a:gridCol>
                <a:gridCol w="938312">
                  <a:extLst>
                    <a:ext uri="{9D8B030D-6E8A-4147-A177-3AD203B41FA5}">
                      <a16:colId xmlns:a16="http://schemas.microsoft.com/office/drawing/2014/main" val="5153835"/>
                    </a:ext>
                  </a:extLst>
                </a:gridCol>
                <a:gridCol w="938312">
                  <a:extLst>
                    <a:ext uri="{9D8B030D-6E8A-4147-A177-3AD203B41FA5}">
                      <a16:colId xmlns:a16="http://schemas.microsoft.com/office/drawing/2014/main" val="1618580371"/>
                    </a:ext>
                  </a:extLst>
                </a:gridCol>
                <a:gridCol w="938312">
                  <a:extLst>
                    <a:ext uri="{9D8B030D-6E8A-4147-A177-3AD203B41FA5}">
                      <a16:colId xmlns:a16="http://schemas.microsoft.com/office/drawing/2014/main" val="2812848490"/>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0896183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8483396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8663328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0515098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2,249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726741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16895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48948705"/>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9043958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1,078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767786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4720822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92454744"/>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5190630"/>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97982784"/>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82048850"/>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754082674"/>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427886462"/>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844354925"/>
                  </a:ext>
                </a:extLst>
              </a:tr>
            </a:tbl>
          </a:graphicData>
        </a:graphic>
      </p:graphicFrame>
      <p:graphicFrame>
        <p:nvGraphicFramePr>
          <p:cNvPr id="5" name="Object 4">
            <a:extLst>
              <a:ext uri="{FF2B5EF4-FFF2-40B4-BE49-F238E27FC236}">
                <a16:creationId xmlns:a16="http://schemas.microsoft.com/office/drawing/2014/main" id="{55BE7BC2-41D3-1B0A-0E5C-27DF10C03684}"/>
              </a:ext>
            </a:extLst>
          </p:cNvPr>
          <p:cNvGraphicFramePr>
            <a:graphicFrameLocks noChangeAspect="1"/>
          </p:cNvGraphicFramePr>
          <p:nvPr>
            <p:extLst>
              <p:ext uri="{D42A27DB-BD31-4B8C-83A1-F6EECF244321}">
                <p14:modId xmlns:p14="http://schemas.microsoft.com/office/powerpoint/2010/main" val="3221558784"/>
              </p:ext>
            </p:extLst>
          </p:nvPr>
        </p:nvGraphicFramePr>
        <p:xfrm>
          <a:off x="4114793"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3"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10;&#10;Description automatically generated">
            <a:extLst>
              <a:ext uri="{FF2B5EF4-FFF2-40B4-BE49-F238E27FC236}">
                <a16:creationId xmlns:a16="http://schemas.microsoft.com/office/drawing/2014/main" id="{78144F6E-DE7E-C8C8-DB0E-13016135D0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6" y="1037658"/>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November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sp>
        <p:nvSpPr>
          <p:cNvPr id="7" name="TextBox 6">
            <a:extLst>
              <a:ext uri="{FF2B5EF4-FFF2-40B4-BE49-F238E27FC236}">
                <a16:creationId xmlns:a16="http://schemas.microsoft.com/office/drawing/2014/main" id="{A31183C2-5A15-764A-21EB-C18BD3BE1462}"/>
              </a:ext>
            </a:extLst>
          </p:cNvPr>
          <p:cNvSpPr txBox="1"/>
          <p:nvPr/>
        </p:nvSpPr>
        <p:spPr>
          <a:xfrm>
            <a:off x="8026288" y="1010280"/>
            <a:ext cx="3810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9</a:t>
            </a:r>
          </a:p>
        </p:txBody>
      </p:sp>
      <p:pic>
        <p:nvPicPr>
          <p:cNvPr id="11" name="Picture 10" descr="Chart, box and whisker chart&#10;&#10;Description automatically generated">
            <a:extLst>
              <a:ext uri="{FF2B5EF4-FFF2-40B4-BE49-F238E27FC236}">
                <a16:creationId xmlns:a16="http://schemas.microsoft.com/office/drawing/2014/main" id="{0669C754-47C1-8928-C388-5EE1F85A5B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5" name="Picture 14" descr="Chart, bar chart&#10;&#10;Description automatically generated">
            <a:extLst>
              <a:ext uri="{FF2B5EF4-FFF2-40B4-BE49-F238E27FC236}">
                <a16:creationId xmlns:a16="http://schemas.microsoft.com/office/drawing/2014/main" id="{ACE407C4-F33B-D7EA-3D6F-B67F33823C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8770"/>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November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pic>
        <p:nvPicPr>
          <p:cNvPr id="4" name="Picture 3" descr="Chart, scatter chart, box and whisker chart&#10;&#10;Description automatically generated">
            <a:extLst>
              <a:ext uri="{FF2B5EF4-FFF2-40B4-BE49-F238E27FC236}">
                <a16:creationId xmlns:a16="http://schemas.microsoft.com/office/drawing/2014/main" id="{7E9CAFAD-815C-BFA1-6B0B-63266F3EDA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9" y="1026002"/>
            <a:ext cx="9144000" cy="1524000"/>
          </a:xfrm>
          <a:prstGeom prst="rect">
            <a:avLst/>
          </a:prstGeom>
        </p:spPr>
      </p:pic>
      <p:pic>
        <p:nvPicPr>
          <p:cNvPr id="9" name="Picture 8" descr="Chart, bar chart, box and whisker chart&#10;&#10;Description automatically generated">
            <a:extLst>
              <a:ext uri="{FF2B5EF4-FFF2-40B4-BE49-F238E27FC236}">
                <a16:creationId xmlns:a16="http://schemas.microsoft.com/office/drawing/2014/main" id="{88C13B42-D825-CA6B-5B77-BDDDFD2536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scatter chart, box and whisker chart&#10;&#10;Description automatically generated">
            <a:extLst>
              <a:ext uri="{FF2B5EF4-FFF2-40B4-BE49-F238E27FC236}">
                <a16:creationId xmlns:a16="http://schemas.microsoft.com/office/drawing/2014/main" id="{224D9B64-9206-F1E1-6F8B-3852DE2F59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9" y="4307998"/>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November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pic>
        <p:nvPicPr>
          <p:cNvPr id="5" name="Picture 4" descr="Chart, bar chart&#10;&#10;Description automatically generated">
            <a:extLst>
              <a:ext uri="{FF2B5EF4-FFF2-40B4-BE49-F238E27FC236}">
                <a16:creationId xmlns:a16="http://schemas.microsoft.com/office/drawing/2014/main" id="{C978DC50-1CC3-844F-8FF5-DEECA4DF3B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02/06/24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18240</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November 2023 - IAG/IAL Statistics</vt:lpstr>
      <vt:lpstr>Top 10 - November 2023 - IAG/IAL % Greater Than 1% of Enrollments With number of months Greater Than 1%  </vt:lpstr>
      <vt:lpstr>Top 10 - 12 Month Average IAG/IAL % Greater Than 1% of Enrollments thru November 2023 With number of months Greater Than 1% </vt:lpstr>
      <vt:lpstr>Explanation of IAG/IAL Slides Data</vt:lpstr>
      <vt:lpstr>Explanation of IAG/IAL Slides Data (Cont)</vt:lpstr>
      <vt:lpstr>Top - 12 Month Average Rescission % Greater Than 1% of Switches thru November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456</cp:revision>
  <cp:lastPrinted>2016-01-21T20:53:15Z</cp:lastPrinted>
  <dcterms:created xsi:type="dcterms:W3CDTF">2016-01-21T15:20:31Z</dcterms:created>
  <dcterms:modified xsi:type="dcterms:W3CDTF">2024-02-02T19:17:06Z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