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8" d="100"/>
          <a:sy n="118" d="100"/>
        </p:scale>
        <p:origin x="140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2/2/2024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2/2/2024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02/02/2024</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02/06/2024</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26935E5A-A4AF-B10F-CDDC-8DADD2CF77BB}"/>
              </a:ext>
            </a:extLst>
          </p:cNvPr>
          <p:cNvGraphicFramePr>
            <a:graphicFrameLocks noGrp="1"/>
          </p:cNvGraphicFramePr>
          <p:nvPr>
            <p:extLst>
              <p:ext uri="{D42A27DB-BD31-4B8C-83A1-F6EECF244321}">
                <p14:modId xmlns:p14="http://schemas.microsoft.com/office/powerpoint/2010/main" val="2567140528"/>
              </p:ext>
            </p:extLst>
          </p:nvPr>
        </p:nvGraphicFramePr>
        <p:xfrm>
          <a:off x="380994" y="914401"/>
          <a:ext cx="8382000" cy="5029204"/>
        </p:xfrm>
        <a:graphic>
          <a:graphicData uri="http://schemas.openxmlformats.org/drawingml/2006/table">
            <a:tbl>
              <a:tblPr/>
              <a:tblGrid>
                <a:gridCol w="698500">
                  <a:extLst>
                    <a:ext uri="{9D8B030D-6E8A-4147-A177-3AD203B41FA5}">
                      <a16:colId xmlns:a16="http://schemas.microsoft.com/office/drawing/2014/main" val="1865236602"/>
                    </a:ext>
                  </a:extLst>
                </a:gridCol>
                <a:gridCol w="698500">
                  <a:extLst>
                    <a:ext uri="{9D8B030D-6E8A-4147-A177-3AD203B41FA5}">
                      <a16:colId xmlns:a16="http://schemas.microsoft.com/office/drawing/2014/main" val="617727277"/>
                    </a:ext>
                  </a:extLst>
                </a:gridCol>
                <a:gridCol w="698500">
                  <a:extLst>
                    <a:ext uri="{9D8B030D-6E8A-4147-A177-3AD203B41FA5}">
                      <a16:colId xmlns:a16="http://schemas.microsoft.com/office/drawing/2014/main" val="3653090904"/>
                    </a:ext>
                  </a:extLst>
                </a:gridCol>
                <a:gridCol w="698500">
                  <a:extLst>
                    <a:ext uri="{9D8B030D-6E8A-4147-A177-3AD203B41FA5}">
                      <a16:colId xmlns:a16="http://schemas.microsoft.com/office/drawing/2014/main" val="2330313695"/>
                    </a:ext>
                  </a:extLst>
                </a:gridCol>
                <a:gridCol w="698500">
                  <a:extLst>
                    <a:ext uri="{9D8B030D-6E8A-4147-A177-3AD203B41FA5}">
                      <a16:colId xmlns:a16="http://schemas.microsoft.com/office/drawing/2014/main" val="2781731752"/>
                    </a:ext>
                  </a:extLst>
                </a:gridCol>
                <a:gridCol w="698500">
                  <a:extLst>
                    <a:ext uri="{9D8B030D-6E8A-4147-A177-3AD203B41FA5}">
                      <a16:colId xmlns:a16="http://schemas.microsoft.com/office/drawing/2014/main" val="1407219564"/>
                    </a:ext>
                  </a:extLst>
                </a:gridCol>
                <a:gridCol w="698500">
                  <a:extLst>
                    <a:ext uri="{9D8B030D-6E8A-4147-A177-3AD203B41FA5}">
                      <a16:colId xmlns:a16="http://schemas.microsoft.com/office/drawing/2014/main" val="956986947"/>
                    </a:ext>
                  </a:extLst>
                </a:gridCol>
                <a:gridCol w="698500">
                  <a:extLst>
                    <a:ext uri="{9D8B030D-6E8A-4147-A177-3AD203B41FA5}">
                      <a16:colId xmlns:a16="http://schemas.microsoft.com/office/drawing/2014/main" val="3340314762"/>
                    </a:ext>
                  </a:extLst>
                </a:gridCol>
                <a:gridCol w="698500">
                  <a:extLst>
                    <a:ext uri="{9D8B030D-6E8A-4147-A177-3AD203B41FA5}">
                      <a16:colId xmlns:a16="http://schemas.microsoft.com/office/drawing/2014/main" val="2403538285"/>
                    </a:ext>
                  </a:extLst>
                </a:gridCol>
                <a:gridCol w="698500">
                  <a:extLst>
                    <a:ext uri="{9D8B030D-6E8A-4147-A177-3AD203B41FA5}">
                      <a16:colId xmlns:a16="http://schemas.microsoft.com/office/drawing/2014/main" val="3191850202"/>
                    </a:ext>
                  </a:extLst>
                </a:gridCol>
                <a:gridCol w="698500">
                  <a:extLst>
                    <a:ext uri="{9D8B030D-6E8A-4147-A177-3AD203B41FA5}">
                      <a16:colId xmlns:a16="http://schemas.microsoft.com/office/drawing/2014/main" val="3367624857"/>
                    </a:ext>
                  </a:extLst>
                </a:gridCol>
                <a:gridCol w="698500">
                  <a:extLst>
                    <a:ext uri="{9D8B030D-6E8A-4147-A177-3AD203B41FA5}">
                      <a16:colId xmlns:a16="http://schemas.microsoft.com/office/drawing/2014/main" val="4165240108"/>
                    </a:ext>
                  </a:extLst>
                </a:gridCol>
              </a:tblGrid>
              <a:tr h="238817">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4133935"/>
                  </a:ext>
                </a:extLst>
              </a:tr>
              <a:tr h="491681">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6443579"/>
                  </a:ext>
                </a:extLst>
              </a:tr>
              <a:tr h="238817">
                <a:tc>
                  <a:txBody>
                    <a:bodyPr/>
                    <a:lstStyle/>
                    <a:p>
                      <a:pPr algn="ctr" fontAlgn="b"/>
                      <a:r>
                        <a:rPr lang="en-US" sz="800" b="0" i="0" u="none" strike="noStrike">
                          <a:solidFill>
                            <a:srgbClr val="000000"/>
                          </a:solidFill>
                          <a:effectLst/>
                          <a:latin typeface="Calibri" panose="020F0502020204030204" pitchFamily="34" charset="0"/>
                        </a:rPr>
                        <a:t>2022-06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103,647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286,099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389,746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1,719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4,700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55763"/>
                  </a:ext>
                </a:extLst>
              </a:tr>
              <a:tr h="238817">
                <a:tc>
                  <a:txBody>
                    <a:bodyPr/>
                    <a:lstStyle/>
                    <a:p>
                      <a:pPr algn="ctr" fontAlgn="b"/>
                      <a:r>
                        <a:rPr lang="en-US" sz="800" b="0" i="0" u="none" strike="noStrike">
                          <a:solidFill>
                            <a:srgbClr val="000000"/>
                          </a:solidFill>
                          <a:effectLst/>
                          <a:latin typeface="Calibri" panose="020F0502020204030204" pitchFamily="34" charset="0"/>
                        </a:rPr>
                        <a:t>2022-07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96,502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277,038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373,540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1,661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634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4285672"/>
                  </a:ext>
                </a:extLst>
              </a:tr>
              <a:tr h="238817">
                <a:tc>
                  <a:txBody>
                    <a:bodyPr/>
                    <a:lstStyle/>
                    <a:p>
                      <a:pPr algn="ctr" fontAlgn="b"/>
                      <a:r>
                        <a:rPr lang="en-US" sz="800" b="0" i="0" u="none" strike="noStrike">
                          <a:solidFill>
                            <a:srgbClr val="000000"/>
                          </a:solidFill>
                          <a:effectLst/>
                          <a:latin typeface="Calibri" panose="020F0502020204030204" pitchFamily="34" charset="0"/>
                        </a:rPr>
                        <a:t>2022-08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102,478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320,856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423,334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5,314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495893"/>
                  </a:ext>
                </a:extLst>
              </a:tr>
              <a:tr h="238817">
                <a:tc>
                  <a:txBody>
                    <a:bodyPr/>
                    <a:lstStyle/>
                    <a:p>
                      <a:pPr algn="ctr" fontAlgn="b"/>
                      <a:r>
                        <a:rPr lang="en-US" sz="800" b="0" i="0" u="none" strike="noStrike">
                          <a:solidFill>
                            <a:srgbClr val="000000"/>
                          </a:solidFill>
                          <a:effectLst/>
                          <a:latin typeface="Calibri" panose="020F0502020204030204" pitchFamily="34" charset="0"/>
                        </a:rPr>
                        <a:t>2022-09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284,323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365,763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466794"/>
                  </a:ext>
                </a:extLst>
              </a:tr>
              <a:tr h="238817">
                <a:tc>
                  <a:txBody>
                    <a:bodyPr/>
                    <a:lstStyle/>
                    <a:p>
                      <a:pPr algn="ctr" fontAlgn="b"/>
                      <a:r>
                        <a:rPr lang="en-US" sz="800" b="0" i="0" u="none" strike="noStrike">
                          <a:solidFill>
                            <a:srgbClr val="000000"/>
                          </a:solidFill>
                          <a:effectLst/>
                          <a:latin typeface="Calibri" panose="020F0502020204030204" pitchFamily="34" charset="0"/>
                        </a:rPr>
                        <a:t>2022-10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75,040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261,008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336,048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1,562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5108772"/>
                  </a:ext>
                </a:extLst>
              </a:tr>
              <a:tr h="238817">
                <a:tc>
                  <a:txBody>
                    <a:bodyPr/>
                    <a:lstStyle/>
                    <a:p>
                      <a:pPr algn="ctr" fontAlgn="b"/>
                      <a:r>
                        <a:rPr lang="en-US" sz="800" b="0" i="0" u="none" strike="noStrike">
                          <a:solidFill>
                            <a:srgbClr val="000000"/>
                          </a:solidFill>
                          <a:effectLst/>
                          <a:latin typeface="Calibri" panose="020F0502020204030204" pitchFamily="34" charset="0"/>
                        </a:rPr>
                        <a:t>2022-11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70,446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231,597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302,043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5235752"/>
                  </a:ext>
                </a:extLst>
              </a:tr>
              <a:tr h="238817">
                <a:tc>
                  <a:txBody>
                    <a:bodyPr/>
                    <a:lstStyle/>
                    <a:p>
                      <a:pPr algn="ctr" fontAlgn="b"/>
                      <a:r>
                        <a:rPr lang="en-US" sz="800" b="0" i="0" u="none" strike="noStrike">
                          <a:solidFill>
                            <a:srgbClr val="000000"/>
                          </a:solidFill>
                          <a:effectLst/>
                          <a:latin typeface="Calibri" panose="020F0502020204030204" pitchFamily="34" charset="0"/>
                        </a:rPr>
                        <a:t>2022-12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70,513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232,968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303,481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1,618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6069005"/>
                  </a:ext>
                </a:extLst>
              </a:tr>
              <a:tr h="238817">
                <a:tc>
                  <a:txBody>
                    <a:bodyPr/>
                    <a:lstStyle/>
                    <a:p>
                      <a:pPr algn="ctr" fontAlgn="b"/>
                      <a:r>
                        <a:rPr lang="en-US" sz="800" b="0" i="0" u="none" strike="noStrike">
                          <a:solidFill>
                            <a:srgbClr val="000000"/>
                          </a:solidFill>
                          <a:effectLst/>
                          <a:latin typeface="Calibri" panose="020F0502020204030204" pitchFamily="34" charset="0"/>
                        </a:rPr>
                        <a:t>2023-01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79,563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245,413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324,976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1,308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9626897"/>
                  </a:ext>
                </a:extLst>
              </a:tr>
              <a:tr h="238817">
                <a:tc>
                  <a:txBody>
                    <a:bodyPr/>
                    <a:lstStyle/>
                    <a:p>
                      <a:pPr algn="ctr" fontAlgn="b"/>
                      <a:r>
                        <a:rPr lang="en-US" sz="800" b="0" i="0" u="none" strike="noStrike">
                          <a:solidFill>
                            <a:srgbClr val="000000"/>
                          </a:solidFill>
                          <a:effectLst/>
                          <a:latin typeface="Calibri" panose="020F0502020204030204" pitchFamily="34" charset="0"/>
                        </a:rPr>
                        <a:t>2023-02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127,309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239,968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367,277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1,348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0.87%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941299"/>
                  </a:ext>
                </a:extLst>
              </a:tr>
              <a:tr h="238817">
                <a:tc>
                  <a:txBody>
                    <a:bodyPr/>
                    <a:lstStyle/>
                    <a:p>
                      <a:pPr algn="ctr" fontAlgn="b"/>
                      <a:r>
                        <a:rPr lang="en-US" sz="800" b="0" i="0" u="none" strike="noStrike">
                          <a:solidFill>
                            <a:srgbClr val="000000"/>
                          </a:solidFill>
                          <a:effectLst/>
                          <a:latin typeface="Calibri" panose="020F0502020204030204" pitchFamily="34" charset="0"/>
                        </a:rPr>
                        <a:t>2023-03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96,905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281,040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377,945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3,809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8188609"/>
                  </a:ext>
                </a:extLst>
              </a:tr>
              <a:tr h="238817">
                <a:tc>
                  <a:txBody>
                    <a:bodyPr/>
                    <a:lstStyle/>
                    <a:p>
                      <a:pPr algn="ctr" fontAlgn="b"/>
                      <a:r>
                        <a:rPr lang="en-US" sz="800" b="0" i="0" u="none" strike="noStrike">
                          <a:solidFill>
                            <a:srgbClr val="000000"/>
                          </a:solidFill>
                          <a:effectLst/>
                          <a:latin typeface="Calibri" panose="020F0502020204030204" pitchFamily="34" charset="0"/>
                        </a:rPr>
                        <a:t>2023-04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78,600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245,045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323,645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1,643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04759"/>
                  </a:ext>
                </a:extLst>
              </a:tr>
              <a:tr h="238817">
                <a:tc>
                  <a:txBody>
                    <a:bodyPr/>
                    <a:lstStyle/>
                    <a:p>
                      <a:pPr algn="ctr" fontAlgn="b"/>
                      <a:r>
                        <a:rPr lang="en-US" sz="800" b="0" i="0" u="none" strike="noStrike">
                          <a:solidFill>
                            <a:srgbClr val="000000"/>
                          </a:solidFill>
                          <a:effectLst/>
                          <a:latin typeface="Calibri" panose="020F0502020204030204" pitchFamily="34" charset="0"/>
                        </a:rPr>
                        <a:t>2023-05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92,186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267,939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360,125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3560776"/>
                  </a:ext>
                </a:extLst>
              </a:tr>
              <a:tr h="238817">
                <a:tc>
                  <a:txBody>
                    <a:bodyPr/>
                    <a:lstStyle/>
                    <a:p>
                      <a:pPr algn="ctr" fontAlgn="b"/>
                      <a:r>
                        <a:rPr lang="en-US" sz="800" b="0" i="0" u="none" strike="noStrike">
                          <a:solidFill>
                            <a:srgbClr val="000000"/>
                          </a:solidFill>
                          <a:effectLst/>
                          <a:latin typeface="Calibri" panose="020F0502020204030204" pitchFamily="34" charset="0"/>
                        </a:rPr>
                        <a:t>2023-06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98,957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273,254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372,211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4,935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5966319"/>
                  </a:ext>
                </a:extLst>
              </a:tr>
              <a:tr h="238817">
                <a:tc>
                  <a:txBody>
                    <a:bodyPr/>
                    <a:lstStyle/>
                    <a:p>
                      <a:pPr algn="ctr" fontAlgn="b"/>
                      <a:r>
                        <a:rPr lang="en-US" sz="800" b="0" i="0" u="none" strike="noStrike">
                          <a:solidFill>
                            <a:srgbClr val="000000"/>
                          </a:solidFill>
                          <a:effectLst/>
                          <a:latin typeface="Calibri" panose="020F0502020204030204" pitchFamily="34" charset="0"/>
                        </a:rPr>
                        <a:t>2023-07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266,691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361,825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1,749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5823788"/>
                  </a:ext>
                </a:extLst>
              </a:tr>
              <a:tr h="238817">
                <a:tc>
                  <a:txBody>
                    <a:bodyPr/>
                    <a:lstStyle/>
                    <a:p>
                      <a:pPr algn="ctr" fontAlgn="b"/>
                      <a:r>
                        <a:rPr lang="en-US" sz="800" b="0" i="0" u="none" strike="noStrike">
                          <a:solidFill>
                            <a:srgbClr val="000000"/>
                          </a:solidFill>
                          <a:effectLst/>
                          <a:latin typeface="Calibri" panose="020F0502020204030204" pitchFamily="34" charset="0"/>
                        </a:rPr>
                        <a:t>2023-08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119,121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282,005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401,126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1,742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8047218"/>
                  </a:ext>
                </a:extLst>
              </a:tr>
              <a:tr h="238817">
                <a:tc>
                  <a:txBody>
                    <a:bodyPr/>
                    <a:lstStyle/>
                    <a:p>
                      <a:pPr algn="ctr" fontAlgn="b"/>
                      <a:r>
                        <a:rPr lang="en-US" sz="800" b="0" i="0" u="none" strike="noStrike">
                          <a:solidFill>
                            <a:srgbClr val="000000"/>
                          </a:solidFill>
                          <a:effectLst/>
                          <a:latin typeface="Calibri" panose="020F0502020204030204" pitchFamily="34" charset="0"/>
                        </a:rPr>
                        <a:t>2023-09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78,185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271,986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350,171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1,756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4,505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9413607"/>
                  </a:ext>
                </a:extLst>
              </a:tr>
              <a:tr h="238817">
                <a:tc>
                  <a:txBody>
                    <a:bodyPr/>
                    <a:lstStyle/>
                    <a:p>
                      <a:pPr algn="ctr" fontAlgn="b"/>
                      <a:r>
                        <a:rPr lang="en-US" sz="800" b="0" i="0" u="none" strike="noStrike">
                          <a:solidFill>
                            <a:srgbClr val="000000"/>
                          </a:solidFill>
                          <a:effectLst/>
                          <a:latin typeface="Calibri" panose="020F0502020204030204" pitchFamily="34" charset="0"/>
                        </a:rPr>
                        <a:t>2023-10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91,334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262,154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353,488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1,675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4,176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6915791"/>
                  </a:ext>
                </a:extLst>
              </a:tr>
              <a:tr h="238817">
                <a:tc>
                  <a:txBody>
                    <a:bodyPr/>
                    <a:lstStyle/>
                    <a:p>
                      <a:pPr algn="ctr" fontAlgn="b"/>
                      <a:r>
                        <a:rPr lang="en-US" sz="800" b="0" i="0" u="none" strike="noStrike">
                          <a:solidFill>
                            <a:srgbClr val="000000"/>
                          </a:solidFill>
                          <a:effectLst/>
                          <a:latin typeface="Calibri" panose="020F0502020204030204" pitchFamily="34" charset="0"/>
                        </a:rPr>
                        <a:t>2023-11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73,169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226,549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299,718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1,517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dirty="0">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1310447"/>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November 2023 - IAG/IAL Statistics</a:t>
            </a:r>
          </a:p>
          <a:p>
            <a:r>
              <a:rPr lang="en-US" altLang="en-US" dirty="0"/>
              <a:t>Top 10 – November 2023 -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November 2023 -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graphicFrame>
        <p:nvGraphicFramePr>
          <p:cNvPr id="3" name="Table 2">
            <a:extLst>
              <a:ext uri="{FF2B5EF4-FFF2-40B4-BE49-F238E27FC236}">
                <a16:creationId xmlns:a16="http://schemas.microsoft.com/office/drawing/2014/main" id="{075425B5-1B57-4DD5-34AC-500E0975A31A}"/>
              </a:ext>
            </a:extLst>
          </p:cNvPr>
          <p:cNvGraphicFramePr>
            <a:graphicFrameLocks noGrp="1"/>
          </p:cNvGraphicFramePr>
          <p:nvPr>
            <p:extLst>
              <p:ext uri="{D42A27DB-BD31-4B8C-83A1-F6EECF244321}">
                <p14:modId xmlns:p14="http://schemas.microsoft.com/office/powerpoint/2010/main" val="2526769264"/>
              </p:ext>
            </p:extLst>
          </p:nvPr>
        </p:nvGraphicFramePr>
        <p:xfrm>
          <a:off x="2120893" y="1102909"/>
          <a:ext cx="4902201" cy="3914775"/>
        </p:xfrm>
        <a:graphic>
          <a:graphicData uri="http://schemas.openxmlformats.org/drawingml/2006/table">
            <a:tbl>
              <a:tblPr/>
              <a:tblGrid>
                <a:gridCol w="1148953">
                  <a:extLst>
                    <a:ext uri="{9D8B030D-6E8A-4147-A177-3AD203B41FA5}">
                      <a16:colId xmlns:a16="http://schemas.microsoft.com/office/drawing/2014/main" val="2861660807"/>
                    </a:ext>
                  </a:extLst>
                </a:gridCol>
                <a:gridCol w="938312">
                  <a:extLst>
                    <a:ext uri="{9D8B030D-6E8A-4147-A177-3AD203B41FA5}">
                      <a16:colId xmlns:a16="http://schemas.microsoft.com/office/drawing/2014/main" val="3394895902"/>
                    </a:ext>
                  </a:extLst>
                </a:gridCol>
                <a:gridCol w="938312">
                  <a:extLst>
                    <a:ext uri="{9D8B030D-6E8A-4147-A177-3AD203B41FA5}">
                      <a16:colId xmlns:a16="http://schemas.microsoft.com/office/drawing/2014/main" val="5153835"/>
                    </a:ext>
                  </a:extLst>
                </a:gridCol>
                <a:gridCol w="938312">
                  <a:extLst>
                    <a:ext uri="{9D8B030D-6E8A-4147-A177-3AD203B41FA5}">
                      <a16:colId xmlns:a16="http://schemas.microsoft.com/office/drawing/2014/main" val="1618580371"/>
                    </a:ext>
                  </a:extLst>
                </a:gridCol>
                <a:gridCol w="938312">
                  <a:extLst>
                    <a:ext uri="{9D8B030D-6E8A-4147-A177-3AD203B41FA5}">
                      <a16:colId xmlns:a16="http://schemas.microsoft.com/office/drawing/2014/main" val="2812848490"/>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1.11%</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0896183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84833961"/>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586633288"/>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05150987"/>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2,249</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8726741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168959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48948705"/>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90439586"/>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1,078</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6767786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4720822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092454744"/>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5190630"/>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97982784"/>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82048850"/>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3754082674"/>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427886462"/>
                  </a:ext>
                </a:extLst>
              </a:tr>
              <a:tr h="190500">
                <a:tc>
                  <a:txBody>
                    <a:bodyPr/>
                    <a:lstStyle/>
                    <a:p>
                      <a:pPr algn="ctr" fontAlgn="b"/>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844354925"/>
                  </a:ext>
                </a:extLst>
              </a:tr>
            </a:tbl>
          </a:graphicData>
        </a:graphic>
      </p:graphicFrame>
      <p:graphicFrame>
        <p:nvGraphicFramePr>
          <p:cNvPr id="5" name="Object 4">
            <a:extLst>
              <a:ext uri="{FF2B5EF4-FFF2-40B4-BE49-F238E27FC236}">
                <a16:creationId xmlns:a16="http://schemas.microsoft.com/office/drawing/2014/main" id="{55BE7BC2-41D3-1B0A-0E5C-27DF10C03684}"/>
              </a:ext>
            </a:extLst>
          </p:cNvPr>
          <p:cNvGraphicFramePr>
            <a:graphicFrameLocks noChangeAspect="1"/>
          </p:cNvGraphicFramePr>
          <p:nvPr>
            <p:extLst>
              <p:ext uri="{D42A27DB-BD31-4B8C-83A1-F6EECF244321}">
                <p14:modId xmlns:p14="http://schemas.microsoft.com/office/powerpoint/2010/main" val="3221558784"/>
              </p:ext>
            </p:extLst>
          </p:nvPr>
        </p:nvGraphicFramePr>
        <p:xfrm>
          <a:off x="4114793" y="5282393"/>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793" y="5282393"/>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hart&#10;&#10;Description automatically generated">
            <a:extLst>
              <a:ext uri="{FF2B5EF4-FFF2-40B4-BE49-F238E27FC236}">
                <a16:creationId xmlns:a16="http://schemas.microsoft.com/office/drawing/2014/main" id="{78144F6E-DE7E-C8C8-DB0E-13016135D0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6" y="1037658"/>
            <a:ext cx="9144000" cy="1524000"/>
          </a:xfrm>
          <a:prstGeom prst="rect">
            <a:avLst/>
          </a:prstGeom>
        </p:spPr>
      </p:pic>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November 2023 -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sp>
        <p:nvSpPr>
          <p:cNvPr id="7" name="TextBox 6">
            <a:extLst>
              <a:ext uri="{FF2B5EF4-FFF2-40B4-BE49-F238E27FC236}">
                <a16:creationId xmlns:a16="http://schemas.microsoft.com/office/drawing/2014/main" id="{A31183C2-5A15-764A-21EB-C18BD3BE1462}"/>
              </a:ext>
            </a:extLst>
          </p:cNvPr>
          <p:cNvSpPr txBox="1"/>
          <p:nvPr/>
        </p:nvSpPr>
        <p:spPr>
          <a:xfrm>
            <a:off x="8026288" y="1010280"/>
            <a:ext cx="381000" cy="215444"/>
          </a:xfrm>
          <a:prstGeom prst="rect">
            <a:avLst/>
          </a:prstGeom>
          <a:noFill/>
        </p:spPr>
        <p:txBody>
          <a:bodyPr wrap="square" rtlCol="0">
            <a:spAutoFit/>
          </a:bodyPr>
          <a:lstStyle/>
          <a:p>
            <a:pPr algn="ctr"/>
            <a:r>
              <a:rPr lang="en-US" sz="800" b="1" dirty="0">
                <a:latin typeface="Times New Roman" panose="02020603050405020304" pitchFamily="18" charset="0"/>
                <a:cs typeface="Times New Roman" panose="02020603050405020304" pitchFamily="18" charset="0"/>
              </a:rPr>
              <a:t>9</a:t>
            </a:r>
          </a:p>
        </p:txBody>
      </p:sp>
      <p:pic>
        <p:nvPicPr>
          <p:cNvPr id="11" name="Picture 10" descr="Chart, box and whisker chart&#10;&#10;Description automatically generated">
            <a:extLst>
              <a:ext uri="{FF2B5EF4-FFF2-40B4-BE49-F238E27FC236}">
                <a16:creationId xmlns:a16="http://schemas.microsoft.com/office/drawing/2014/main" id="{0669C754-47C1-8928-C388-5EE1F85A5B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5" name="Picture 14" descr="Chart, bar chart&#10;&#10;Description automatically generated">
            <a:extLst>
              <a:ext uri="{FF2B5EF4-FFF2-40B4-BE49-F238E27FC236}">
                <a16:creationId xmlns:a16="http://schemas.microsoft.com/office/drawing/2014/main" id="{ACE407C4-F33B-D7EA-3D6F-B67F33823C7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298770"/>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November 2023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pic>
        <p:nvPicPr>
          <p:cNvPr id="4" name="Picture 3" descr="Chart, scatter chart, box and whisker chart&#10;&#10;Description automatically generated">
            <a:extLst>
              <a:ext uri="{FF2B5EF4-FFF2-40B4-BE49-F238E27FC236}">
                <a16:creationId xmlns:a16="http://schemas.microsoft.com/office/drawing/2014/main" id="{7E9CAFAD-815C-BFA1-6B0B-63266F3EDA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9" y="1026002"/>
            <a:ext cx="9144000" cy="1524000"/>
          </a:xfrm>
          <a:prstGeom prst="rect">
            <a:avLst/>
          </a:prstGeom>
        </p:spPr>
      </p:pic>
      <p:pic>
        <p:nvPicPr>
          <p:cNvPr id="9" name="Picture 8" descr="Chart, bar chart, box and whisker chart&#10;&#10;Description automatically generated">
            <a:extLst>
              <a:ext uri="{FF2B5EF4-FFF2-40B4-BE49-F238E27FC236}">
                <a16:creationId xmlns:a16="http://schemas.microsoft.com/office/drawing/2014/main" id="{88C13B42-D825-CA6B-5B77-BDDDFD2536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 scatter chart, box and whisker chart&#10;&#10;Description automatically generated">
            <a:extLst>
              <a:ext uri="{FF2B5EF4-FFF2-40B4-BE49-F238E27FC236}">
                <a16:creationId xmlns:a16="http://schemas.microsoft.com/office/drawing/2014/main" id="{224D9B64-9206-F1E1-6F8B-3852DE2F591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69" y="4307998"/>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November 2023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pic>
        <p:nvPicPr>
          <p:cNvPr id="5" name="Picture 4" descr="Chart, bar chart&#10;&#10;Description automatically generated">
            <a:extLst>
              <a:ext uri="{FF2B5EF4-FFF2-40B4-BE49-F238E27FC236}">
                <a16:creationId xmlns:a16="http://schemas.microsoft.com/office/drawing/2014/main" id="{C978DC50-1CC3-844F-8FF5-DEECA4DF3B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02/06/24</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18240</TotalTime>
  <Words>1167</Words>
  <Application>Microsoft Office PowerPoint</Application>
  <PresentationFormat>On-screen Show (4:3)</PresentationFormat>
  <Paragraphs>358</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November 2023 - IAG/IAL Statistics</vt:lpstr>
      <vt:lpstr>Top 10 - November 2023 - IAG/IAL % Greater Than 1% of Enrollments With number of months Greater Than 1%  </vt:lpstr>
      <vt:lpstr>Top 10 - 12 Month Average IAG/IAL % Greater Than 1% of Enrollments thru November 2023 With number of months Greater Than 1% </vt:lpstr>
      <vt:lpstr>Explanation of IAG/IAL Slides Data</vt:lpstr>
      <vt:lpstr>Explanation of IAG/IAL Slides Data (Cont)</vt:lpstr>
      <vt:lpstr>Top - 12 Month Average Rescission % Greater Than 1% of Switches thru November 2023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456</cp:revision>
  <cp:lastPrinted>2016-01-21T20:53:15Z</cp:lastPrinted>
  <dcterms:created xsi:type="dcterms:W3CDTF">2016-01-21T15:20:31Z</dcterms:created>
  <dcterms:modified xsi:type="dcterms:W3CDTF">2024-02-02T19:17:06Z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