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5" r:id="rId4"/>
    <p:sldId id="276" r:id="rId5"/>
    <p:sldId id="277" r:id="rId6"/>
    <p:sldId id="271" r:id="rId7"/>
    <p:sldId id="279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20EFA-4B2C-4C90-B605-007D44A177AD}" v="15" dt="2023-11-16T19:45:4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79" d="100"/>
          <a:sy n="79" d="100"/>
        </p:scale>
        <p:origin x="81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4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4/01/23/January_OTWG_Update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sspringer@aep.com" TargetMode="External"/><Relationship Id="rId2" Type="http://schemas.openxmlformats.org/officeDocument/2006/relationships/hyperlink" Target="mailto:rickey.floyd@oncor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ushkar.Chhajed@enel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Theresa Noyes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01/23/2024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December Peak Demand – 56,976 MW</a:t>
            </a:r>
          </a:p>
          <a:p>
            <a:r>
              <a:rPr lang="en-US" dirty="0"/>
              <a:t>December Solar Penetration – 13,944 MW/26%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Report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Tabled, no update.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5324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Martha Henson provided update of most recent comments to OWG</a:t>
            </a:r>
          </a:p>
          <a:p>
            <a:r>
              <a:rPr lang="en-US" dirty="0"/>
              <a:t>Key changes reviewed in latest comment: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Removal of RAPs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Congestion threshold changed from $1 Million to $5 Million and a modified language to the congestion time period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Relocation of language to consolidate process related provisions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Clarify process for submission thru ERCOT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Impacted T.O.s and Resources can concur or reject in writing within 45 days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Duration of EAP will based on time to implement project or time the temporary congestion will exist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New language to address impacts to existing and scheduled transmission outages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Included temporary suspension of EAP for reliability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Implementation of the EAP will be facilitated through the NOMCR process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provided update on coordinating outages with EAPs in place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will provide a list EAPs to Outage Coordination and the list will be posted on the MIS</a:t>
            </a:r>
          </a:p>
          <a:p>
            <a:r>
              <a:rPr lang="en-US" dirty="0"/>
              <a:t>Tabled pending review of latest comments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17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OTWG provided update on </a:t>
            </a:r>
            <a:r>
              <a:rPr lang="en-US" dirty="0" err="1"/>
              <a:t>leadsership</a:t>
            </a:r>
            <a:r>
              <a:rPr lang="en-US" dirty="0"/>
              <a:t> selections for OTWG, ERCOT Certification Task Force, ERCOT Black Start Training Task Force and ERCOT Operations Training Seminar Task Force</a:t>
            </a:r>
          </a:p>
          <a:p>
            <a:r>
              <a:rPr lang="en-US" dirty="0"/>
              <a:t>OTWG provided dates and topics for ERCOT Operations Training Seminar</a:t>
            </a:r>
          </a:p>
          <a:p>
            <a:r>
              <a:rPr lang="en-US" dirty="0"/>
              <a:t>More details of the OTWG update can be found on the OWG January 23</a:t>
            </a:r>
            <a:r>
              <a:rPr lang="en-US" baseline="30000" dirty="0"/>
              <a:t>rd</a:t>
            </a:r>
            <a:r>
              <a:rPr lang="en-US" dirty="0"/>
              <a:t> meeting page </a:t>
            </a:r>
            <a:r>
              <a:rPr lang="en-US" b="0" i="0" u="sng" dirty="0">
                <a:solidFill>
                  <a:srgbClr val="00408F"/>
                </a:solidFill>
                <a:effectLst/>
                <a:latin typeface="Roboto" panose="02000000000000000000" pitchFamily="2" charset="0"/>
                <a:hlinkClick r:id="rId2" tooltip="January OTWG Updates"/>
              </a:rPr>
              <a:t>January OTWG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C0CF4-8818-4409-BA7C-50FDA88A7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OWG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9C24C-69D6-4A94-BDDC-9E2F80C7E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 – Rickey Floyd  </a:t>
            </a:r>
          </a:p>
          <a:p>
            <a:pPr lvl="1"/>
            <a:r>
              <a:rPr lang="en-US" dirty="0">
                <a:hlinkClick r:id="rId2"/>
              </a:rPr>
              <a:t>rickey.floyd@oncor.com</a:t>
            </a:r>
            <a:r>
              <a:rPr lang="en-US" dirty="0"/>
              <a:t> </a:t>
            </a:r>
          </a:p>
          <a:p>
            <a:r>
              <a:rPr lang="en-US" dirty="0"/>
              <a:t>Vice Chair – Tyler Springer 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3"/>
              </a:rPr>
              <a:t>tsspringer@aep.com</a:t>
            </a:r>
            <a:r>
              <a:rPr lang="en-US" dirty="0"/>
              <a:t> </a:t>
            </a:r>
          </a:p>
          <a:p>
            <a:r>
              <a:rPr lang="en-US" dirty="0"/>
              <a:t>HITE List Sub-Chair – Pushkar Chhajed </a:t>
            </a:r>
          </a:p>
          <a:p>
            <a:pPr lvl="1"/>
            <a:r>
              <a:rPr lang="en-US" dirty="0">
                <a:hlinkClick r:id="rId4"/>
              </a:rPr>
              <a:t>Pushkar.Chhajed@enel.com</a:t>
            </a:r>
            <a:r>
              <a:rPr lang="en-US" dirty="0"/>
              <a:t> - </a:t>
            </a:r>
          </a:p>
        </p:txBody>
      </p:sp>
    </p:spTree>
    <p:extLst>
      <p:ext uri="{BB962C8B-B14F-4D97-AF65-F5344CB8AC3E}">
        <p14:creationId xmlns:p14="http://schemas.microsoft.com/office/powerpoint/2010/main" val="3533957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on process for implementing DPCs in real-time</a:t>
            </a:r>
          </a:p>
          <a:p>
            <a:pPr lvl="1"/>
            <a:r>
              <a:rPr lang="en-US" dirty="0"/>
              <a:t>Email shift engineer </a:t>
            </a:r>
          </a:p>
          <a:p>
            <a:r>
              <a:rPr lang="en-US" dirty="0"/>
              <a:t>Discussion on length of ERCOT notification scripts</a:t>
            </a:r>
          </a:p>
          <a:p>
            <a:pPr lvl="1"/>
            <a:r>
              <a:rPr lang="en-US" dirty="0"/>
              <a:t>ERCOT suggest referencing scripts posted on the ERCOT site</a:t>
            </a:r>
          </a:p>
        </p:txBody>
      </p:sp>
    </p:spTree>
    <p:extLst>
      <p:ext uri="{BB962C8B-B14F-4D97-AF65-F5344CB8AC3E}">
        <p14:creationId xmlns:p14="http://schemas.microsoft.com/office/powerpoint/2010/main" val="4284036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2794</TotalTime>
  <Words>353</Words>
  <Application>Microsoft Office PowerPoint</Application>
  <PresentationFormat>Widescreen</PresentationFormat>
  <Paragraphs>46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Roboto</vt:lpstr>
      <vt:lpstr>Office Theme</vt:lpstr>
      <vt:lpstr>Operations Working Group </vt:lpstr>
      <vt:lpstr>ERCOT Updates and System Operation Report</vt:lpstr>
      <vt:lpstr>Texas Reliability Entity Report</vt:lpstr>
      <vt:lpstr>NPRR 1070 - Planning Criteria for GTC Exit Solutions</vt:lpstr>
      <vt:lpstr>NPRR 1198 and NOGRR258 - Congestion Mitigation Using Topology Reconfigurations </vt:lpstr>
      <vt:lpstr>OTWG Update</vt:lpstr>
      <vt:lpstr>2024 OWG Leadership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35</cp:revision>
  <dcterms:created xsi:type="dcterms:W3CDTF">2017-05-03T20:12:06Z</dcterms:created>
  <dcterms:modified xsi:type="dcterms:W3CDTF">2024-02-01T16:48:50Z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