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1"/>
  </p:notesMasterIdLst>
  <p:handoutMasterIdLst>
    <p:handoutMasterId r:id="rId12"/>
  </p:handoutMasterIdLst>
  <p:sldIdLst>
    <p:sldId id="546" r:id="rId7"/>
    <p:sldId id="2141411554" r:id="rId8"/>
    <p:sldId id="2141411555" r:id="rId9"/>
    <p:sldId id="2141411444" r:id="rId10"/>
  </p:sldIdLst>
  <p:sldSz cx="12192000" cy="6858000"/>
  <p:notesSz cx="6670675" cy="9777413"/>
  <p:custDataLst>
    <p:tags r:id="rId13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F74AF-8DE0-4318-BB43-378EDCD2B6D8}" v="5" dt="2024-01-31T19:04:29.3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93" d="100"/>
          <a:sy n="93" d="100"/>
        </p:scale>
        <p:origin x="283" y="82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177C0264-7680-4D9C-8217-8C41BA57500A}"/>
    <pc:docChg chg="modSld">
      <pc:chgData name="Kevin Hanson" userId="e60c6aad-8614-4884-8dc2-e8f78e5022b5" providerId="ADAL" clId="{177C0264-7680-4D9C-8217-8C41BA57500A}" dt="2023-07-31T13:20:15.309" v="1" actId="13926"/>
      <pc:docMkLst>
        <pc:docMk/>
      </pc:docMkLst>
      <pc:sldChg chg="modSp mod">
        <pc:chgData name="Kevin Hanson" userId="e60c6aad-8614-4884-8dc2-e8f78e5022b5" providerId="ADAL" clId="{177C0264-7680-4D9C-8217-8C41BA57500A}" dt="2023-07-31T13:20:06.705" v="0" actId="13926"/>
        <pc:sldMkLst>
          <pc:docMk/>
          <pc:sldMk cId="3173487482" sldId="2141411554"/>
        </pc:sldMkLst>
        <pc:spChg chg="mod">
          <ac:chgData name="Kevin Hanson" userId="e60c6aad-8614-4884-8dc2-e8f78e5022b5" providerId="ADAL" clId="{177C0264-7680-4D9C-8217-8C41BA57500A}" dt="2023-07-31T13:20:06.705" v="0" actId="13926"/>
          <ac:spMkLst>
            <pc:docMk/>
            <pc:sldMk cId="3173487482" sldId="2141411554"/>
            <ac:spMk id="3" creationId="{E1F3F72A-850B-4B6D-BB79-4D65474A0470}"/>
          </ac:spMkLst>
        </pc:spChg>
      </pc:sldChg>
      <pc:sldChg chg="modSp mod">
        <pc:chgData name="Kevin Hanson" userId="e60c6aad-8614-4884-8dc2-e8f78e5022b5" providerId="ADAL" clId="{177C0264-7680-4D9C-8217-8C41BA57500A}" dt="2023-07-31T13:20:15.309" v="1" actId="13926"/>
        <pc:sldMkLst>
          <pc:docMk/>
          <pc:sldMk cId="2460922190" sldId="2141411555"/>
        </pc:sldMkLst>
        <pc:spChg chg="mod">
          <ac:chgData name="Kevin Hanson" userId="e60c6aad-8614-4884-8dc2-e8f78e5022b5" providerId="ADAL" clId="{177C0264-7680-4D9C-8217-8C41BA57500A}" dt="2023-07-31T13:20:15.309" v="1" actId="13926"/>
          <ac:spMkLst>
            <pc:docMk/>
            <pc:sldMk cId="2460922190" sldId="2141411555"/>
            <ac:spMk id="3" creationId="{E1F3F72A-850B-4B6D-BB79-4D65474A0470}"/>
          </ac:spMkLst>
        </pc:spChg>
      </pc:sldChg>
    </pc:docChg>
  </pc:docChgLst>
  <pc:docChgLst>
    <pc:chgData name="Kevin Hanson" userId="e60c6aad-8614-4884-8dc2-e8f78e5022b5" providerId="ADAL" clId="{E89F74AF-8DE0-4318-BB43-378EDCD2B6D8}"/>
    <pc:docChg chg="undo custSel modSld">
      <pc:chgData name="Kevin Hanson" userId="e60c6aad-8614-4884-8dc2-e8f78e5022b5" providerId="ADAL" clId="{E89F74AF-8DE0-4318-BB43-378EDCD2B6D8}" dt="2024-01-31T19:42:17.634" v="2178" actId="20577"/>
      <pc:docMkLst>
        <pc:docMk/>
      </pc:docMkLst>
      <pc:sldChg chg="modSp mod">
        <pc:chgData name="Kevin Hanson" userId="e60c6aad-8614-4884-8dc2-e8f78e5022b5" providerId="ADAL" clId="{E89F74AF-8DE0-4318-BB43-378EDCD2B6D8}" dt="2024-01-31T17:53:13.492" v="23" actId="20577"/>
        <pc:sldMkLst>
          <pc:docMk/>
          <pc:sldMk cId="136374311" sldId="546"/>
        </pc:sldMkLst>
        <pc:spChg chg="mod">
          <ac:chgData name="Kevin Hanson" userId="e60c6aad-8614-4884-8dc2-e8f78e5022b5" providerId="ADAL" clId="{E89F74AF-8DE0-4318-BB43-378EDCD2B6D8}" dt="2024-01-31T17:52:57.036" v="8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 Hanson" userId="e60c6aad-8614-4884-8dc2-e8f78e5022b5" providerId="ADAL" clId="{E89F74AF-8DE0-4318-BB43-378EDCD2B6D8}" dt="2024-01-31T17:53:13.492" v="23" actId="20577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 Hanson" userId="e60c6aad-8614-4884-8dc2-e8f78e5022b5" providerId="ADAL" clId="{E89F74AF-8DE0-4318-BB43-378EDCD2B6D8}" dt="2024-01-31T19:42:02.716" v="2144" actId="20577"/>
        <pc:sldMkLst>
          <pc:docMk/>
          <pc:sldMk cId="3173487482" sldId="2141411554"/>
        </pc:sldMkLst>
        <pc:spChg chg="mod">
          <ac:chgData name="Kevin Hanson" userId="e60c6aad-8614-4884-8dc2-e8f78e5022b5" providerId="ADAL" clId="{E89F74AF-8DE0-4318-BB43-378EDCD2B6D8}" dt="2024-01-31T19:42:02.716" v="2144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modSp mod">
        <pc:chgData name="Kevin Hanson" userId="e60c6aad-8614-4884-8dc2-e8f78e5022b5" providerId="ADAL" clId="{E89F74AF-8DE0-4318-BB43-378EDCD2B6D8}" dt="2024-01-31T19:42:17.634" v="2178" actId="20577"/>
        <pc:sldMkLst>
          <pc:docMk/>
          <pc:sldMk cId="2460922190" sldId="2141411555"/>
        </pc:sldMkLst>
        <pc:spChg chg="mod">
          <ac:chgData name="Kevin Hanson" userId="e60c6aad-8614-4884-8dc2-e8f78e5022b5" providerId="ADAL" clId="{E89F74AF-8DE0-4318-BB43-378EDCD2B6D8}" dt="2024-01-31T19:42:17.634" v="2178" actId="20577"/>
          <ac:spMkLst>
            <pc:docMk/>
            <pc:sldMk cId="2460922190" sldId="2141411555"/>
            <ac:spMk id="3" creationId="{E1F3F72A-850B-4B6D-BB79-4D65474A047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31/01/2024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31/01/2024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Demand Side Working Group Update</a:t>
            </a:r>
            <a:br>
              <a:rPr lang="en-GB" dirty="0"/>
            </a:br>
            <a:r>
              <a:rPr lang="en-GB" dirty="0"/>
              <a:t>February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477328"/>
          </a:xfrm>
        </p:spPr>
        <p:txBody>
          <a:bodyPr/>
          <a:lstStyle/>
          <a:p>
            <a:r>
              <a:rPr lang="en-GB" b="0" dirty="0"/>
              <a:t>February 7, 2024</a:t>
            </a:r>
          </a:p>
          <a:p>
            <a:endParaRPr lang="en-GB" b="0" dirty="0"/>
          </a:p>
          <a:p>
            <a:r>
              <a:rPr lang="en-GB" b="0" dirty="0"/>
              <a:t>Kevin Hanson (National Grid) 	Chair</a:t>
            </a:r>
          </a:p>
          <a:p>
            <a:r>
              <a:rPr lang="en-GB" b="0" dirty="0"/>
              <a:t>Mark Smith     (Steel Mills) 		Vice Chair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3944" y="982567"/>
            <a:ext cx="9203821" cy="6114494"/>
          </a:xfrm>
        </p:spPr>
        <p:txBody>
          <a:bodyPr/>
          <a:lstStyle/>
          <a:p>
            <a:r>
              <a:rPr lang="en-US" sz="1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Mark Smith (Steel Mills) will continue as Vice Chair for 2024</a:t>
            </a:r>
          </a:p>
          <a:p>
            <a:r>
              <a:rPr lang="en-US" sz="1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2023 Goal Review and 2024 Goals/Action Items</a:t>
            </a:r>
          </a:p>
          <a:p>
            <a:pPr marL="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</a:t>
            </a:r>
            <a:r>
              <a:rPr lang="en-US" sz="18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We reviewed the goals and discussed the “Champions” need to meet offline </a:t>
            </a:r>
          </a:p>
          <a:p>
            <a:pPr marL="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</a:t>
            </a:r>
            <a:r>
              <a:rPr lang="en-US" sz="18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to prepare presentations for the working group</a:t>
            </a:r>
          </a:p>
          <a:p>
            <a:pPr marL="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	</a:t>
            </a:r>
            <a:endParaRPr lang="en-US" sz="18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800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DecMar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 Procurement (Thelma Garza)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ERS10 Non-Weather Sensitive (NWS) procured ~16 MWs per period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ERS10 Weather Sensitive (WS) none procured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ERS30 NWS procured ~790 to ~1,075 MWs in different time periods (TP)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ERS30 WS procured 0.8 MWs in TP 1 and 4</a:t>
            </a:r>
          </a:p>
          <a:p>
            <a:pPr>
              <a:spcAft>
                <a:spcPts val="0"/>
              </a:spcAft>
            </a:pPr>
            <a:endParaRPr lang="en-US" sz="1800" b="0" dirty="0">
              <a:solidFill>
                <a:schemeClr val="tx1">
                  <a:lumMod val="50000"/>
                </a:schemeClr>
              </a:solidFill>
              <a:latin typeface="Roboto" panose="02000000000000000000" pitchFamily="2" charset="0"/>
            </a:endParaRP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Suspension and Reinstatements (Thelma Garza)</a:t>
            </a:r>
          </a:p>
          <a:p>
            <a:pPr>
              <a:spcAft>
                <a:spcPts val="80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105 ESI IDs (16 resources) were suspended beginning Dec 1 for 6 months</a:t>
            </a:r>
          </a:p>
          <a:p>
            <a:pPr>
              <a:spcAft>
                <a:spcPts val="80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First reinstatement cycle is March 25-26 for suspended ESI IDs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Suspended ESI IDs cannot start the reinstatement process until they complete 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the suspension period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Reinstatements will not be done off cycle</a:t>
            </a:r>
          </a:p>
          <a:p>
            <a:pPr>
              <a:spcAft>
                <a:spcPts val="0"/>
              </a:spcAft>
            </a:pPr>
            <a:endParaRPr lang="en-US" sz="1800" b="0" dirty="0">
              <a:solidFill>
                <a:schemeClr val="tx1">
                  <a:lumMod val="50000"/>
                </a:schemeClr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(1 of 2)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01858" y="931281"/>
            <a:ext cx="9788283" cy="5242461"/>
          </a:xfrm>
        </p:spPr>
        <p:txBody>
          <a:bodyPr/>
          <a:lstStyle/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NPRR – Removal of VDI (Mark Patterson)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	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Mark Patterson discussed that ERCOT will be preparing an NPRR to </a:t>
            </a:r>
            <a:b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</a:b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Roboto" panose="02000000000000000000" pitchFamily="2" charset="0"/>
              </a:rPr>
              <a:t>	remove the VDI process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New ERCOT Fee Schedule (Donald House)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	</a:t>
            </a:r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Fee to register a new Settlement Only Distribution Generator (SODG) dropped </a:t>
            </a:r>
            <a:b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</a:br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	from $5,000 to $2,300, but now there is a $2,300 fee charged if the SODG </a:t>
            </a:r>
            <a:b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</a:br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	name plate is increased by 1 MW or more, accumulated over a rolling 12-month period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	</a:t>
            </a:r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New fee of $500 to register a Load Resource (LR)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Resource Entity/Ownership Changes (Donald House)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	</a:t>
            </a:r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ERCOT will be adding the ability for the RE/owner of an existing LR or SODG </a:t>
            </a:r>
            <a:b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</a:br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	to change to another RE within the RIOO application</a:t>
            </a:r>
          </a:p>
          <a:p>
            <a:r>
              <a:rPr lang="en-US" sz="1800" b="0" dirty="0">
                <a:solidFill>
                  <a:schemeClr val="tx1">
                    <a:lumMod val="75000"/>
                  </a:schemeClr>
                </a:solidFill>
                <a:latin typeface="Roboto" panose="02000000000000000000" pitchFamily="2" charset="0"/>
              </a:rPr>
              <a:t>	The current target of implementing this new capability in RIOO is Q2 2024 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Roboto" panose="02000000000000000000" pitchFamily="2" charset="0"/>
            </a:endParaRP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Next meeting is scheduled for Friday February 23rd</a:t>
            </a:r>
            <a:endParaRPr lang="en-US" sz="2000" b="0" i="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(2 of 2)</a:t>
            </a:r>
          </a:p>
        </p:txBody>
      </p:sp>
    </p:spTree>
    <p:extLst>
      <p:ext uri="{BB962C8B-B14F-4D97-AF65-F5344CB8AC3E}">
        <p14:creationId xmlns:p14="http://schemas.microsoft.com/office/powerpoint/2010/main" val="24609221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1725</TotalTime>
  <Words>370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Demand Side Working Group Update February 2024 Update to WMS  </vt:lpstr>
      <vt:lpstr>Overview (1 of 2)</vt:lpstr>
      <vt:lpstr>Overview (2 of 2)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6</cp:revision>
  <cp:lastPrinted>2018-08-10T07:16:05Z</cp:lastPrinted>
  <dcterms:created xsi:type="dcterms:W3CDTF">2021-05-20T11:21:33Z</dcterms:created>
  <dcterms:modified xsi:type="dcterms:W3CDTF">2024-01-31T19:42:21Z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2023-07-31T12:58:53Z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209fa020-9fad-4a81-8eaa-9a24bd6ce1e0</vt:lpwstr>
  </property>
  <property fmtid="{D5CDD505-2E9C-101B-9397-08002B2CF9AE}" pid="22" name="MSIP_Label_7084cbda-52b8-46fb-a7b7-cb5bd465ed85_ContentBits">
    <vt:lpwstr>0</vt:lpwstr>
  </property>
</Properties>
</file>