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7" r:id="rId4"/>
    <p:sldId id="264" r:id="rId5"/>
    <p:sldId id="26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00FF"/>
    <a:srgbClr val="996600"/>
    <a:srgbClr val="996633"/>
    <a:srgbClr val="CC9900"/>
    <a:srgbClr val="CC6600"/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1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A3E92BB3-3613-4DC5-97E0-299B04C46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  <a:ln>
            <a:noFill/>
          </a:ln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6600" dirty="0">
                <a:ln w="38100">
                  <a:solidFill>
                    <a:srgbClr val="00B0F0">
                      <a:alpha val="89000"/>
                    </a:srgbClr>
                  </a:solidFill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r>
              <a:rPr lang="en-US" sz="2000" b="1" cap="all" dirty="0">
                <a:ln w="19050">
                  <a:solidFill>
                    <a:srgbClr val="00B0F0">
                      <a:alpha val="89000"/>
                    </a:srgbClr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ea typeface="+mj-ea"/>
                <a:cs typeface="+mj-cs"/>
              </a:rPr>
              <a:t>RMS: February 6,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E16A9-C101-3750-638E-5E2A55ED5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15" r="1" b="29703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7">
            <a:extLst>
              <a:ext uri="{FF2B5EF4-FFF2-40B4-BE49-F238E27FC236}">
                <a16:creationId xmlns:a16="http://schemas.microsoft.com/office/drawing/2014/main" id="{45C6675A-4C2D-4EBB-930F-F5B3758AB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8716A-5152-C0C5-6EE7-02DDA8F4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0" t="121" r="12621" b="-120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2E19F93-C085-1A3A-52CC-A9254E3C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800" y="1973425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502920" lvl="1">
              <a:spcBef>
                <a:spcPts val="1400"/>
              </a:spcBef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Elections</a:t>
            </a:r>
          </a:p>
          <a:p>
            <a:pPr marL="777240" lvl="2">
              <a:spcBef>
                <a:spcPts val="1400"/>
              </a:spcBef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Kyle Patrick, Reliant, Chair</a:t>
            </a:r>
          </a:p>
          <a:p>
            <a:pPr marL="777240" lvl="2">
              <a:spcBef>
                <a:spcPts val="1400"/>
              </a:spcBef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 Pak, Oncor, Vice Chair</a:t>
            </a:r>
          </a:p>
          <a:p>
            <a:pPr marL="777240" lvl="2">
              <a:spcBef>
                <a:spcPts val="1400"/>
              </a:spcBef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Wilson, TXU, Vice Chair</a:t>
            </a:r>
          </a:p>
          <a:p>
            <a:pPr marL="502920" lvl="1">
              <a:spcBef>
                <a:spcPts val="1400"/>
              </a:spcBef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Generation Update </a:t>
            </a:r>
          </a:p>
          <a:p>
            <a:pPr marL="777240" lvl="2">
              <a:spcBef>
                <a:spcPts val="1400"/>
              </a:spcBef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RMGRR179, TDSP Temporary Emergency Electric Energy Facility (TEEEF) Deployment Transactional Processing</a:t>
            </a:r>
          </a:p>
          <a:p>
            <a:pPr marL="502920" lvl="2">
              <a:spcBef>
                <a:spcPts val="1400"/>
              </a:spcBef>
            </a:pPr>
            <a:endParaRPr lang="en-US" b="1" dirty="0">
              <a:solidFill>
                <a:srgbClr val="FFFFFF"/>
              </a:solidFill>
            </a:endParaRPr>
          </a:p>
          <a:p>
            <a:pPr marL="228600" lvl="1">
              <a:spcBef>
                <a:spcPts val="1400"/>
              </a:spcBef>
            </a:pPr>
            <a:endParaRPr lang="en-US" dirty="0">
              <a:solidFill>
                <a:srgbClr val="FFFFFF"/>
              </a:solidFill>
            </a:endParaRPr>
          </a:p>
          <a:p>
            <a:pPr marL="45720" lvl="1">
              <a:spcBef>
                <a:spcPts val="1400"/>
              </a:spcBef>
            </a:pPr>
            <a:endParaRPr lang="en-US" dirty="0">
              <a:solidFill>
                <a:srgbClr val="FFFFFF"/>
              </a:solidFill>
            </a:endParaRPr>
          </a:p>
          <a:p>
            <a:pPr marL="228600" lvl="1">
              <a:spcBef>
                <a:spcPts val="140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DED3F12F-0371-457E-A3DB-308133F0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55A50C-A100-42E6-83C7-F52696F1B07E}"/>
              </a:ext>
            </a:extLst>
          </p:cNvPr>
          <p:cNvSpPr txBox="1">
            <a:spLocks/>
          </p:cNvSpPr>
          <p:nvPr/>
        </p:nvSpPr>
        <p:spPr>
          <a:xfrm>
            <a:off x="4699165" y="845975"/>
            <a:ext cx="66930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ln w="38100">
                  <a:solidFill>
                    <a:schemeClr val="tx2">
                      <a:lumMod val="50000"/>
                      <a:alpha val="89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24133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9A9761-A50B-4155-B93E-2AF3806C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EF6B302-FE56-2D16-7E74-D3980CD4C1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1390" r="29438" b="3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569F2C-74F8-4EFD-AC7B-85F92187A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378C0-C504-544C-CBAF-16CF0677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529596" cy="13563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600" b="1" cap="all" dirty="0">
                <a:ln w="381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Goals</a:t>
            </a:r>
            <a:endParaRPr lang="en-US" sz="6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C106FCF-79F6-C6F9-E490-59B78CD0B1B7}"/>
              </a:ext>
            </a:extLst>
          </p:cNvPr>
          <p:cNvSpPr txBox="1">
            <a:spLocks/>
          </p:cNvSpPr>
          <p:nvPr/>
        </p:nvSpPr>
        <p:spPr>
          <a:xfrm>
            <a:off x="968582" y="1670685"/>
            <a:ext cx="7322280" cy="47986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400" b="1" dirty="0">
                <a:solidFill>
                  <a:schemeClr val="tx1"/>
                </a:solidFill>
              </a:rPr>
              <a:t>Continue to Update Texas SET procedures, Retail Market Guide and Protocols as directed by RMS</a:t>
            </a:r>
          </a:p>
          <a:p>
            <a:pPr>
              <a:buClrTx/>
            </a:pPr>
            <a:r>
              <a:rPr lang="en-US" sz="2400" b="1" dirty="0">
                <a:solidFill>
                  <a:schemeClr val="tx1"/>
                </a:solidFill>
              </a:rPr>
              <a:t>Support and Review Changes to the Texas Market Test Plan (TMTP)</a:t>
            </a:r>
          </a:p>
          <a:p>
            <a:pPr>
              <a:buClrTx/>
            </a:pPr>
            <a:r>
              <a:rPr lang="en-US" sz="2400" b="1" dirty="0">
                <a:solidFill>
                  <a:schemeClr val="tx1"/>
                </a:solidFill>
              </a:rPr>
              <a:t>Analyze Issues as they are presented to Texas SET</a:t>
            </a:r>
          </a:p>
          <a:p>
            <a:pPr>
              <a:buClrTx/>
            </a:pPr>
            <a:r>
              <a:rPr lang="en-US" sz="2400" b="1" dirty="0">
                <a:solidFill>
                  <a:schemeClr val="tx1"/>
                </a:solidFill>
              </a:rPr>
              <a:t>Monitor Flight Testing and Recommend Changes to Scripts as Needed</a:t>
            </a:r>
          </a:p>
          <a:p>
            <a:pPr>
              <a:buClrTx/>
            </a:pPr>
            <a:r>
              <a:rPr lang="en-US" sz="2400" b="1" dirty="0">
                <a:solidFill>
                  <a:schemeClr val="tx1"/>
                </a:solidFill>
              </a:rPr>
              <a:t>Review and Endorse Flight Testing Schedule Changes as Needed</a:t>
            </a:r>
          </a:p>
          <a:p>
            <a:pPr>
              <a:buClrTx/>
            </a:pPr>
            <a:r>
              <a:rPr lang="en-US" sz="2400" b="1" dirty="0">
                <a:solidFill>
                  <a:schemeClr val="tx1"/>
                </a:solidFill>
              </a:rPr>
              <a:t>Support the Business and Functional Requirements and Implementation of Texas SET 5.0 </a:t>
            </a:r>
          </a:p>
          <a:p>
            <a:pPr>
              <a:buClrTx/>
            </a:pPr>
            <a:r>
              <a:rPr lang="en-US" sz="2400" b="1" dirty="0">
                <a:solidFill>
                  <a:schemeClr val="tx1"/>
                </a:solidFill>
              </a:rPr>
              <a:t>Monitor Mass Transition Preparedness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7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1AE268-4781-C0AF-487A-976F98D3A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31686" b="35548"/>
          <a:stretch/>
        </p:blipFill>
        <p:spPr>
          <a:xfrm>
            <a:off x="20" y="78454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5B405D-5B77-6335-E44B-B599CF617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259008" cy="1356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6600" b="1" cap="all" dirty="0">
                <a:ln w="38100">
                  <a:solidFill>
                    <a:srgbClr val="FF0000">
                      <a:alpha val="89000"/>
                    </a:srgbClr>
                  </a:solidFill>
                </a:ln>
                <a:solidFill>
                  <a:srgbClr val="FFFFFF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Accomplishments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A3F1398-8F60-7070-C74E-666749A6813C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9783147" cy="4038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Monitored approval/implementation of NPRR 1095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Monitored approval/implementation of RMGRR 169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Recommended 24 Change Controls for 5.0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RMGRR172, Texas SET V5.0 Continuous Service Agreements Changes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RMGRR179, TDSP Temporary Emergency Electric Energy Facility (TEEEF) Deployment Transactional Processing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1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C0DD7BF-8F3D-4D34-A37A-85563D3D6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135777-4113-40E0-9CAE-CC223A245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CD422-9F44-0777-3912-276FCEF58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76"/>
                    </a14:imgEffect>
                    <a14:imgEffect>
                      <a14:saturation sat="16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16555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5B405D-5B77-6335-E44B-B599CF617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391862" cy="1356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6600" b="1" cap="all" dirty="0">
                <a:ln w="38100">
                  <a:solidFill>
                    <a:schemeClr val="bg1">
                      <a:alpha val="89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Accomplishments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A3F1398-8F60-7070-C74E-666749A6813C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40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Monitored successful completion of 2023 Flight Schedule</a:t>
            </a:r>
          </a:p>
          <a:p>
            <a:pPr marL="228600" marR="0" lvl="0" fontAlgn="auto">
              <a:spcBef>
                <a:spcPts val="140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Collaborated with TDTMS to the develop an Inadvertent Gain/Loss transactional process solution for TEXAS SET 5.0.</a:t>
            </a:r>
          </a:p>
          <a:p>
            <a:pPr marL="228600" marR="0" lvl="0" fontAlgn="auto">
              <a:spcBef>
                <a:spcPts val="140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Collaborated with LRITF on any issues surrounding the retail integration of Lubbock Power &amp; Light</a:t>
            </a:r>
          </a:p>
          <a:p>
            <a:pPr marL="228600" marR="0" lvl="0" fontAlgn="auto">
              <a:spcBef>
                <a:spcPts val="140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Supported Summer and Winter Preparedness Workshops</a:t>
            </a:r>
          </a:p>
          <a:p>
            <a:pPr marL="228600" marR="0" lvl="0" fontAlgn="auto">
              <a:spcBef>
                <a:spcPts val="140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Monitored approval/implementation of NPRR 1095</a:t>
            </a:r>
          </a:p>
          <a:p>
            <a:pPr marL="228600" marR="0" lvl="0" fontAlgn="auto">
              <a:spcBef>
                <a:spcPts val="1400"/>
              </a:spcBef>
              <a:spcAft>
                <a:spcPts val="0"/>
              </a:spcAft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228600" marR="0" lvl="0" fontAlgn="auto">
              <a:spcBef>
                <a:spcPts val="1400"/>
              </a:spcBef>
              <a:spcAft>
                <a:spcPts val="0"/>
              </a:spcAft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573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3135777-4113-40E0-9CAE-CC223A245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9B6475-08FB-0B10-1880-B371FFDF40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2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0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8AD92E2-625B-4F7B-9549-CB8FCB3899D4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ln w="38100">
                  <a:solidFill>
                    <a:schemeClr val="bg1">
                      <a:lumMod val="75000"/>
                      <a:alpha val="89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LUBBOCK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BC63C28C-7C87-75E6-9E1B-74AE8107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SET reaffirmed LPLs participation in Flight 0224 is limited to bank changes and third-party service providers.</a:t>
            </a:r>
          </a:p>
        </p:txBody>
      </p:sp>
    </p:spTree>
    <p:extLst>
      <p:ext uri="{BB962C8B-B14F-4D97-AF65-F5344CB8AC3E}">
        <p14:creationId xmlns:p14="http://schemas.microsoft.com/office/powerpoint/2010/main" val="33962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39A9761-A50B-4155-B93E-2AF3806C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41453B-F7F7-43A0-A60C-8B34107F3378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8395283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ln w="38100">
                  <a:solidFill>
                    <a:schemeClr val="bg1">
                      <a:alpha val="89000"/>
                    </a:schemeClr>
                  </a:solidFill>
                </a:ln>
                <a:solidFill>
                  <a:srgbClr val="663300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February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FE88E0E-94F5-402C-B348-9896BEB1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502920" lvl="1">
              <a:spcBef>
                <a:spcPts val="1400"/>
              </a:spcBef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February 13, 2024 @ 9:30</a:t>
            </a:r>
          </a:p>
          <a:p>
            <a:pPr marL="502920" lvl="1">
              <a:spcBef>
                <a:spcPts val="1400"/>
              </a:spcBef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Joint MCT/TEXAS SET</a:t>
            </a:r>
          </a:p>
          <a:p>
            <a:pPr marL="502920" lvl="1">
              <a:spcBef>
                <a:spcPts val="1400"/>
              </a:spcBef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Change Control Call</a:t>
            </a:r>
          </a:p>
          <a:p>
            <a:pPr marL="502920" lvl="1">
              <a:spcBef>
                <a:spcPts val="1400"/>
              </a:spcBef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WebEx Only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58D94-7B2D-20F0-B826-4CE0C5D7D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1508" r="-205" b="15168"/>
          <a:stretch/>
        </p:blipFill>
        <p:spPr>
          <a:xfrm>
            <a:off x="7918711" y="243840"/>
            <a:ext cx="4037069" cy="638711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0569F2C-74F8-4EFD-AC7B-85F92187A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93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13671</TotalTime>
  <Words>258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Corbel</vt:lpstr>
      <vt:lpstr>Rockwell Extra Bold</vt:lpstr>
      <vt:lpstr>Basis</vt:lpstr>
      <vt:lpstr>TEXAS SET UPDATE</vt:lpstr>
      <vt:lpstr>PowerPoint Presentation</vt:lpstr>
      <vt:lpstr>Goals</vt:lpstr>
      <vt:lpstr>Accomplishments</vt:lpstr>
      <vt:lpstr>Accomplishments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41</cp:revision>
  <dcterms:created xsi:type="dcterms:W3CDTF">2023-01-06T15:32:23Z</dcterms:created>
  <dcterms:modified xsi:type="dcterms:W3CDTF">2024-02-01T00:45:11Z</dcterms:modified>
</cp:coreProperties>
</file>