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6"/>
  </p:notesMasterIdLst>
  <p:handoutMasterIdLst>
    <p:handoutMasterId r:id="rId17"/>
  </p:handoutMasterIdLst>
  <p:sldIdLst>
    <p:sldId id="256" r:id="rId5"/>
    <p:sldId id="286" r:id="rId6"/>
    <p:sldId id="276" r:id="rId7"/>
    <p:sldId id="280" r:id="rId8"/>
    <p:sldId id="282" r:id="rId9"/>
    <p:sldId id="284" r:id="rId10"/>
    <p:sldId id="288" r:id="rId11"/>
    <p:sldId id="290" r:id="rId12"/>
    <p:sldId id="289" r:id="rId13"/>
    <p:sldId id="259"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7C091B-B466-4690-95A5-2A87666A9FDA}" name="Schatz, John" initials="SJ" userId="S::john.schatz@txu.com::8fe7d816-28ba-4a29-b055-6e5e4525d48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99" autoAdjust="0"/>
    <p:restoredTop sz="94383" autoAdjust="0"/>
  </p:normalViewPr>
  <p:slideViewPr>
    <p:cSldViewPr snapToGrid="0">
      <p:cViewPr varScale="1">
        <p:scale>
          <a:sx n="64" d="100"/>
          <a:sy n="64" d="100"/>
        </p:scale>
        <p:origin x="744" y="4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2/1/2024</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2/1/2024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spc="150" baseline="0"/>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Graphic 7">
            <a:extLst>
              <a:ext uri="{FF2B5EF4-FFF2-40B4-BE49-F238E27FC236}">
                <a16:creationId xmlns:a16="http://schemas.microsoft.com/office/drawing/2014/main" id="{A04F1E16-9A84-4D0E-9706-79C396AF6AE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786F69D-D4FA-4075-A7EC-8D31A184F630}"/>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0" name="Straight Connector 9">
              <a:extLst>
                <a:ext uri="{FF2B5EF4-FFF2-40B4-BE49-F238E27FC236}">
                  <a16:creationId xmlns:a16="http://schemas.microsoft.com/office/drawing/2014/main" id="{66988B2D-0240-4256-8268-4B9FF1E72363}"/>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11375"/>
            <a:ext cx="10515600" cy="3744913"/>
          </a:xfrm>
        </p:spPr>
        <p:txBody>
          <a:bodyPr/>
          <a:lstStyle/>
          <a:p>
            <a:r>
              <a:rPr lang="en-US"/>
              <a:t>Click icon to add SmartArt graphic</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6831155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p:nvPr>
        </p:nvSpPr>
        <p:spPr>
          <a:xfrm>
            <a:off x="166074" y="1507772"/>
            <a:ext cx="2141764" cy="514350"/>
          </a:xfrm>
        </p:spPr>
        <p:txBody>
          <a:bodyPr anchor="ctr">
            <a:normAutofit/>
          </a:bodyPr>
          <a:lstStyle>
            <a:lvl1pPr marL="0" indent="0" algn="r">
              <a:buNone/>
              <a:defRPr sz="2000"/>
            </a:lvl1pPr>
          </a:lstStyle>
          <a:p>
            <a:pPr lvl="0"/>
            <a:r>
              <a:rPr lang="en-US"/>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p:nvPr>
        </p:nvSpPr>
        <p:spPr>
          <a:xfrm>
            <a:off x="732131" y="2584097"/>
            <a:ext cx="2141764" cy="514350"/>
          </a:xfrm>
        </p:spPr>
        <p:txBody>
          <a:bodyPr anchor="ctr">
            <a:normAutofit/>
          </a:bodyPr>
          <a:lstStyle>
            <a:lvl1pPr marL="0" indent="0" algn="r">
              <a:buNone/>
              <a:defRPr sz="2000"/>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p:nvPr>
        </p:nvSpPr>
        <p:spPr>
          <a:xfrm>
            <a:off x="1338556" y="3660422"/>
            <a:ext cx="2141764" cy="514350"/>
          </a:xfrm>
        </p:spPr>
        <p:txBody>
          <a:bodyPr anchor="ctr">
            <a:normAutofit/>
          </a:bodyPr>
          <a:lstStyle>
            <a:lvl1pPr marL="0" indent="0" algn="r">
              <a:buNone/>
              <a:defRPr sz="2000"/>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p:nvPr>
        </p:nvSpPr>
        <p:spPr>
          <a:xfrm>
            <a:off x="1922756" y="4736748"/>
            <a:ext cx="2141764" cy="514350"/>
          </a:xfrm>
        </p:spPr>
        <p:txBody>
          <a:bodyPr anchor="ctr">
            <a:normAutofit/>
          </a:bodyPr>
          <a:lstStyle>
            <a:lvl1pPr marL="0" indent="0" algn="r">
              <a:buNone/>
              <a:defRPr sz="2000"/>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6" y="1613528"/>
            <a:ext cx="5102680" cy="1010842"/>
          </a:xfrm>
        </p:spPr>
        <p:txBody>
          <a:bodyPr anchor="t">
            <a:normAutofit/>
          </a:bodyPr>
          <a:lstStyle>
            <a:lvl1pPr marL="0" indent="0" algn="l">
              <a:lnSpc>
                <a:spcPct val="100000"/>
              </a:lnSpc>
              <a:buNone/>
              <a:defRPr sz="1400" spc="50" baseline="0"/>
            </a:lvl1pPr>
          </a:lstStyle>
          <a:p>
            <a:pPr lvl="0"/>
            <a:r>
              <a:rPr lang="en-US" dirty="0"/>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9" y="268256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8" y="375539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80" y="4824430"/>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749143" y="6356350"/>
            <a:ext cx="3775981" cy="365125"/>
          </a:xfrm>
        </p:spPr>
        <p:txBody>
          <a:bodyPr/>
          <a:lstStyle>
            <a:lvl1pPr>
              <a:defRPr sz="900"/>
            </a:lvl1pPr>
          </a:lstStyle>
          <a:p>
            <a:r>
              <a:rPr lang="en-US" dirty="0"/>
              <a:t>PRESENTATION TITLE</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A49DFD55-3C28-40EF-9E31-A92D2E4017FF}" type="slidenum">
              <a:rPr lang="en-US" smtClean="0"/>
              <a:pPr/>
              <a:t>‹#›</a:t>
            </a:fld>
            <a:endParaRPr lang="en-US" dirty="0"/>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userDrawn="1"/>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userDrawn="1"/>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userDrawn="1"/>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userDrawn="1"/>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65259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10" name="Group 9">
            <a:extLst>
              <a:ext uri="{FF2B5EF4-FFF2-40B4-BE49-F238E27FC236}">
                <a16:creationId xmlns:a16="http://schemas.microsoft.com/office/drawing/2014/main" id="{B2368EF4-1233-48C7-8DB5-75844BFCD594}"/>
              </a:ext>
              <a:ext uri="{C183D7F6-B498-43B3-948B-1728B52AA6E4}">
                <adec:decorative xmlns:adec="http://schemas.microsoft.com/office/drawing/2017/decorative" val="1"/>
              </a:ext>
            </a:extLst>
          </p:cNvPr>
          <p:cNvGrpSpPr/>
          <p:nvPr userDrawn="1"/>
        </p:nvGrpSpPr>
        <p:grpSpPr>
          <a:xfrm>
            <a:off x="0" y="0"/>
            <a:ext cx="2238376" cy="3105150"/>
            <a:chOff x="0" y="0"/>
            <a:chExt cx="2238376" cy="3105150"/>
          </a:xfrm>
        </p:grpSpPr>
        <p:cxnSp>
          <p:nvCxnSpPr>
            <p:cNvPr id="16" name="Straight Connector 15">
              <a:extLst>
                <a:ext uri="{FF2B5EF4-FFF2-40B4-BE49-F238E27FC236}">
                  <a16:creationId xmlns:a16="http://schemas.microsoft.com/office/drawing/2014/main" id="{463D7850-C2A6-43CE-BBE4-8E81A0A593BF}"/>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889671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4" name="Group 3">
            <a:extLst>
              <a:ext uri="{FF2B5EF4-FFF2-40B4-BE49-F238E27FC236}">
                <a16:creationId xmlns:a16="http://schemas.microsoft.com/office/drawing/2014/main" id="{D74AA03A-263D-4B5F-B05B-7D6923A9A4D3}"/>
              </a:ext>
            </a:extLst>
          </p:cNvPr>
          <p:cNvGrpSpPr/>
          <p:nvPr userDrawn="1"/>
        </p:nvGrpSpPr>
        <p:grpSpPr>
          <a:xfrm>
            <a:off x="0" y="0"/>
            <a:ext cx="4762501" cy="5186363"/>
            <a:chOff x="0" y="0"/>
            <a:chExt cx="4762501" cy="5186363"/>
          </a:xfrm>
        </p:grpSpPr>
        <p:cxnSp>
          <p:nvCxnSpPr>
            <p:cNvPr id="23" name="Straight Connector 22">
              <a:extLst>
                <a:ext uri="{FF2B5EF4-FFF2-40B4-BE49-F238E27FC236}">
                  <a16:creationId xmlns:a16="http://schemas.microsoft.com/office/drawing/2014/main" id="{D87F08D6-2CA7-4A5A-BE34-07113DCA535D}"/>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PRESENTATION TITLE</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1371997"/>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dirty="0"/>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29114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500" y="2924175"/>
            <a:ext cx="2895600" cy="2519363"/>
          </a:xfrm>
        </p:spPr>
        <p:txBody>
          <a:bodyPr>
            <a:normAutofit/>
          </a:bodyPr>
          <a:lstStyle>
            <a:lvl1pPr marL="0" indent="0">
              <a:lnSpc>
                <a:spcPct val="150000"/>
              </a:lnSpc>
              <a:buNone/>
              <a:defRPr sz="1400">
                <a:solidFill>
                  <a:schemeClr val="bg1"/>
                </a:solidFill>
              </a:defRPr>
            </a:lvl1pPr>
            <a:lvl2pPr marL="457200" indent="0">
              <a:lnSpc>
                <a:spcPct val="150000"/>
              </a:lnSpc>
              <a:buNone/>
              <a:defRPr sz="1400">
                <a:solidFill>
                  <a:schemeClr val="bg1"/>
                </a:solidFill>
              </a:defRPr>
            </a:lvl2pPr>
            <a:lvl3pPr marL="914400" indent="0">
              <a:lnSpc>
                <a:spcPct val="150000"/>
              </a:lnSpc>
              <a:buNone/>
              <a:defRPr sz="1400">
                <a:solidFill>
                  <a:schemeClr val="bg1"/>
                </a:solidFill>
              </a:defRPr>
            </a:lvl3pPr>
            <a:lvl4pPr marL="1371600" indent="0">
              <a:lnSpc>
                <a:spcPct val="150000"/>
              </a:lnSpc>
              <a:buNone/>
              <a:defRPr sz="1400">
                <a:solidFill>
                  <a:schemeClr val="bg1"/>
                </a:solidFill>
              </a:defRPr>
            </a:lvl4pPr>
            <a:lvl5pPr marL="1828800" indent="0">
              <a:lnSpc>
                <a:spcPct val="150000"/>
              </a:lnSpc>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821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11EBF9-6826-475B-8079-C11128991BAE}"/>
              </a:ext>
            </a:extLst>
          </p:cNvPr>
          <p:cNvSpPr>
            <a:spLocks noGrp="1"/>
          </p:cNvSpPr>
          <p:nvPr>
            <p:ph type="dt" sz="half" idx="10"/>
          </p:nvPr>
        </p:nvSpPr>
        <p:spPr>
          <a:xfrm>
            <a:off x="838200" y="6356350"/>
            <a:ext cx="1219200"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3FB726A3-DF54-47D2-8C3A-34FD43A19E8E}"/>
              </a:ext>
            </a:extLst>
          </p:cNvPr>
          <p:cNvSpPr>
            <a:spLocks noGrp="1"/>
          </p:cNvSpPr>
          <p:nvPr>
            <p:ph type="ftr" sz="quarter" idx="11"/>
          </p:nvPr>
        </p:nvSpPr>
        <p:spPr>
          <a:xfrm>
            <a:off x="2463800" y="6356350"/>
            <a:ext cx="3479800"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D0CD125A-4493-4967-9146-841D0EF3BC63}"/>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7" name="Group 6">
            <a:extLst>
              <a:ext uri="{FF2B5EF4-FFF2-40B4-BE49-F238E27FC236}">
                <a16:creationId xmlns:a16="http://schemas.microsoft.com/office/drawing/2014/main" id="{D7A1CF8B-3479-49A3-A30E-2F2ECE962075}"/>
              </a:ext>
            </a:extLst>
          </p:cNvPr>
          <p:cNvGrpSpPr/>
          <p:nvPr userDrawn="1"/>
        </p:nvGrpSpPr>
        <p:grpSpPr>
          <a:xfrm>
            <a:off x="6953250" y="-25401"/>
            <a:ext cx="5238750" cy="6902451"/>
            <a:chOff x="6953250" y="-25401"/>
            <a:chExt cx="5238750" cy="6902451"/>
          </a:xfrm>
        </p:grpSpPr>
        <p:cxnSp>
          <p:nvCxnSpPr>
            <p:cNvPr id="14" name="Straight Connector 13">
              <a:extLst>
                <a:ext uri="{FF2B5EF4-FFF2-40B4-BE49-F238E27FC236}">
                  <a16:creationId xmlns:a16="http://schemas.microsoft.com/office/drawing/2014/main" id="{49FBD260-5143-4B12-B9F8-33E48D548909}"/>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userDrawn="1"/>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9735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148840"/>
            <a:ext cx="4179570" cy="1715531"/>
          </a:xfrm>
        </p:spPr>
        <p:txBody>
          <a:bodyPr anchor="b">
            <a:noAutofit/>
          </a:bodyPr>
          <a:lstStyle>
            <a:lvl1pPr algn="l">
              <a:defRPr sz="36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991350" y="3962003"/>
            <a:ext cx="4179570" cy="365125"/>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269951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111608"/>
            <a:ext cx="10515600" cy="3744912"/>
          </a:xfrm>
        </p:spPr>
        <p:txBody>
          <a:bodyPr/>
          <a:lstStyle/>
          <a:p>
            <a:r>
              <a:rPr lang="en-US"/>
              <a:t>Click icon to add chart</a:t>
            </a:r>
            <a:endParaRPr lang="en-US" dirty="0"/>
          </a:p>
        </p:txBody>
      </p:sp>
    </p:spTree>
    <p:extLst>
      <p:ext uri="{BB962C8B-B14F-4D97-AF65-F5344CB8AC3E}">
        <p14:creationId xmlns:p14="http://schemas.microsoft.com/office/powerpoint/2010/main" val="1485277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744913"/>
          </a:xfrm>
        </p:spPr>
        <p:txBody>
          <a:bodyPr/>
          <a:lstStyle/>
          <a:p>
            <a:r>
              <a:rPr lang="en-US"/>
              <a:t>Click icon to add table</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4657724" y="2809875"/>
            <a:ext cx="6696075" cy="1909763"/>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10" name="Subtitle 2">
            <a:extLst>
              <a:ext uri="{FF2B5EF4-FFF2-40B4-BE49-F238E27FC236}">
                <a16:creationId xmlns:a16="http://schemas.microsoft.com/office/drawing/2014/main" id="{104828DA-5EC5-4A00-9A7B-CD9668EF24D1}"/>
              </a:ext>
            </a:extLst>
          </p:cNvPr>
          <p:cNvSpPr>
            <a:spLocks noGrp="1"/>
          </p:cNvSpPr>
          <p:nvPr>
            <p:ph type="subTitle" idx="1"/>
          </p:nvPr>
        </p:nvSpPr>
        <p:spPr>
          <a:xfrm>
            <a:off x="4657725" y="5028803"/>
            <a:ext cx="6696074" cy="365125"/>
          </a:xfrm>
        </p:spPr>
        <p:txBody>
          <a:bodyPr anchor="b">
            <a:normAutofit/>
          </a:bodyPr>
          <a:lstStyle>
            <a:lvl1pPr marL="0" indent="0" algn="l">
              <a:buNone/>
              <a:defRPr sz="16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Date Placeholder 2">
            <a:extLst>
              <a:ext uri="{FF2B5EF4-FFF2-40B4-BE49-F238E27FC236}">
                <a16:creationId xmlns:a16="http://schemas.microsoft.com/office/drawing/2014/main" id="{D9303E9A-96BC-4283-A6E1-5948AEB119F4}"/>
              </a:ext>
            </a:extLst>
          </p:cNvPr>
          <p:cNvSpPr>
            <a:spLocks noGrp="1"/>
          </p:cNvSpPr>
          <p:nvPr>
            <p:ph type="dt" sz="half" idx="10"/>
          </p:nvPr>
        </p:nvSpPr>
        <p:spPr>
          <a:xfrm>
            <a:off x="4676774" y="6356350"/>
            <a:ext cx="1695450"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45A19C49-052B-4D3E-B227-1D787463CE96}"/>
              </a:ext>
            </a:extLst>
          </p:cNvPr>
          <p:cNvSpPr>
            <a:spLocks noGrp="1"/>
          </p:cNvSpPr>
          <p:nvPr>
            <p:ph type="ftr" sz="quarter" idx="11"/>
          </p:nvPr>
        </p:nvSpPr>
        <p:spPr>
          <a:xfrm>
            <a:off x="6743699" y="6356350"/>
            <a:ext cx="2543175" cy="365125"/>
          </a:xfrm>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4E5E724A-95F0-41B6-A77E-EDD067272C27}"/>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dirty="0"/>
          </a:p>
        </p:txBody>
      </p:sp>
      <p:cxnSp>
        <p:nvCxnSpPr>
          <p:cNvPr id="9" name="Straight Connector 8">
            <a:extLst>
              <a:ext uri="{FF2B5EF4-FFF2-40B4-BE49-F238E27FC236}">
                <a16:creationId xmlns:a16="http://schemas.microsoft.com/office/drawing/2014/main" id="{BDAC7E4E-FE06-4E90-8107-6B543E5515ED}"/>
              </a:ext>
              <a:ext uri="{C183D7F6-B498-43B3-948B-1728B52AA6E4}">
                <adec:decorative xmlns:adec="http://schemas.microsoft.com/office/drawing/2017/decorative" val="1"/>
              </a:ext>
            </a:extLst>
          </p:cNvPr>
          <p:cNvCxnSpPr/>
          <p:nvPr userDrawn="1"/>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06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28568"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578300" y="5084524"/>
            <a:ext cx="233081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lstStyle/>
          <a:p>
            <a:pPr lvl="1"/>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068964"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488845" y="5084524"/>
            <a:ext cx="231770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4" name="Group 3">
            <a:extLst>
              <a:ext uri="{FF2B5EF4-FFF2-40B4-BE49-F238E27FC236}">
                <a16:creationId xmlns:a16="http://schemas.microsoft.com/office/drawing/2014/main" id="{73C911F2-9041-416A-B83C-F23B354E063B}"/>
              </a:ext>
              <a:ext uri="{C183D7F6-B498-43B3-948B-1728B52AA6E4}">
                <adec:decorative xmlns:adec="http://schemas.microsoft.com/office/drawing/2017/decorative" val="1"/>
              </a:ext>
            </a:extLst>
          </p:cNvPr>
          <p:cNvGrpSpPr/>
          <p:nvPr userDrawn="1"/>
        </p:nvGrpSpPr>
        <p:grpSpPr>
          <a:xfrm>
            <a:off x="7334250" y="0"/>
            <a:ext cx="4857750" cy="1724025"/>
            <a:chOff x="7334250" y="0"/>
            <a:chExt cx="4857750" cy="1724025"/>
          </a:xfrm>
        </p:grpSpPr>
        <p:cxnSp>
          <p:nvCxnSpPr>
            <p:cNvPr id="10" name="Straight Connector 9">
              <a:extLst>
                <a:ext uri="{FF2B5EF4-FFF2-40B4-BE49-F238E27FC236}">
                  <a16:creationId xmlns:a16="http://schemas.microsoft.com/office/drawing/2014/main" id="{4E4B72DA-52CB-4D39-A342-8857B4D959B2}"/>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122785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8 People">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7AAB93-862D-455E-9E73-3D0DAEFDEDB4}"/>
              </a:ext>
              <a:ext uri="{C183D7F6-B498-43B3-948B-1728B52AA6E4}">
                <adec:decorative xmlns:adec="http://schemas.microsoft.com/office/drawing/2017/decorative" val="1"/>
              </a:ext>
            </a:extLst>
          </p:cNvPr>
          <p:cNvGrpSpPr/>
          <p:nvPr userDrawn="1"/>
        </p:nvGrpSpPr>
        <p:grpSpPr>
          <a:xfrm>
            <a:off x="0" y="473953"/>
            <a:ext cx="12192000" cy="5621336"/>
            <a:chOff x="0" y="473953"/>
            <a:chExt cx="12192000" cy="5621336"/>
          </a:xfrm>
        </p:grpSpPr>
        <p:pic>
          <p:nvPicPr>
            <p:cNvPr id="13" name="Graphic 12">
              <a:extLst>
                <a:ext uri="{FF2B5EF4-FFF2-40B4-BE49-F238E27FC236}">
                  <a16:creationId xmlns:a16="http://schemas.microsoft.com/office/drawing/2014/main" id="{B0DFD584-E5CF-41EF-B51E-679CE22DDF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grp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gn="l">
              <a:lnSpc>
                <a:spcPct val="100000"/>
              </a:lnSpc>
              <a:buFont typeface="Arial" panose="020B0604020202020204" pitchFamily="34" charset="0"/>
              <a:buNone/>
              <a:defRPr sz="900">
                <a:solidFill>
                  <a:sysClr val="windowText" lastClr="000000"/>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500168"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49262"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32" name="Picture Placeholder 10">
            <a:extLst>
              <a:ext uri="{FF2B5EF4-FFF2-40B4-BE49-F238E27FC236}">
                <a16:creationId xmlns:a16="http://schemas.microsoft.com/office/drawing/2014/main" id="{1938DB4D-239F-4E8E-8802-0470B0131189}"/>
              </a:ext>
            </a:extLst>
          </p:cNvPr>
          <p:cNvSpPr>
            <a:spLocks noGrp="1"/>
          </p:cNvSpPr>
          <p:nvPr>
            <p:ph type="pic" sz="quarter" idx="37"/>
          </p:nvPr>
        </p:nvSpPr>
        <p:spPr>
          <a:xfrm>
            <a:off x="665558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355" y="3654378"/>
            <a:ext cx="2105135"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095999" y="3809747"/>
            <a:ext cx="2299855"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4480" y="3809747"/>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500168"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849262"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33" name="Picture Placeholder 10">
            <a:extLst>
              <a:ext uri="{FF2B5EF4-FFF2-40B4-BE49-F238E27FC236}">
                <a16:creationId xmlns:a16="http://schemas.microsoft.com/office/drawing/2014/main" id="{E029C5CA-EDDA-4BF9-9051-8B09E98EE1E2}"/>
              </a:ext>
            </a:extLst>
          </p:cNvPr>
          <p:cNvSpPr>
            <a:spLocks noGrp="1"/>
          </p:cNvSpPr>
          <p:nvPr>
            <p:ph type="pic" sz="quarter" idx="38"/>
          </p:nvPr>
        </p:nvSpPr>
        <p:spPr>
          <a:xfrm>
            <a:off x="665558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339926" y="5668583"/>
            <a:ext cx="1813474"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744480" y="5668583"/>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85712064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66" r:id="rId5"/>
    <p:sldLayoutId id="2147483667" r:id="rId6"/>
    <p:sldLayoutId id="2147483654" r:id="rId7"/>
    <p:sldLayoutId id="2147483663" r:id="rId8"/>
    <p:sldLayoutId id="2147483662" r:id="rId9"/>
    <p:sldLayoutId id="2147483668" r:id="rId10"/>
    <p:sldLayoutId id="2147483652" r:id="rId11"/>
    <p:sldLayoutId id="2147483653" r:id="rId12"/>
    <p:sldLayoutId id="2147483660" r:id="rId13"/>
    <p:sldLayoutId id="2147483664" r:id="rId14"/>
    <p:sldLayoutId id="2147483665" r:id="rId15"/>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hyperlink" Target="https://www.ercot.com/files/docs/2024/01/17/Lubbock-Zip-Codes-2024-01.xlsx" TargetMode="External"/><Relationship Id="rId2" Type="http://schemas.openxmlformats.org/officeDocument/2006/relationships/hyperlink" Target="mailto:marketops@mylubbock.us" TargetMode="Externa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https://www.ercot.com/files/docs/2023/09/14/Draft-REP-Solar-Questions-TDSP-Matrix_LPL-09082023.xlsx" TargetMode="External"/><Relationship Id="rId2" Type="http://schemas.openxmlformats.org/officeDocument/2006/relationships/hyperlink" Target="https://www.ercot.com/files/docs/2023/09/14/REP-Contact-Resources.docx" TargetMode="Externa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ercot.com/files/docs/2023/08/01/LPL-Distribution-Loss-Factor-and-Methodology.docx" TargetMode="Externa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hyperlink" Target="mailto:marketops@mylubbock.us" TargetMode="Externa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6416040" y="3926048"/>
            <a:ext cx="4941771" cy="1630994"/>
          </a:xfrm>
        </p:spPr>
        <p:txBody>
          <a:bodyPr/>
          <a:lstStyle/>
          <a:p>
            <a:r>
              <a:rPr lang="en-US" dirty="0"/>
              <a:t>Lubbock </a:t>
            </a:r>
            <a:br>
              <a:rPr lang="en-US" dirty="0"/>
            </a:br>
            <a:r>
              <a:rPr lang="en-US" dirty="0"/>
              <a:t>Retail Integration Task Force – </a:t>
            </a:r>
            <a:r>
              <a:rPr lang="en-US" b="1" dirty="0"/>
              <a:t>LRITF</a:t>
            </a:r>
            <a:br>
              <a:rPr lang="en-US" b="1" dirty="0"/>
            </a:br>
            <a:r>
              <a:rPr lang="en-US" sz="2000" b="1" dirty="0"/>
              <a:t>February 6th, 2024</a:t>
            </a:r>
          </a:p>
        </p:txBody>
      </p:sp>
      <p:sp>
        <p:nvSpPr>
          <p:cNvPr id="3" name="Subtitle 2">
            <a:extLst>
              <a:ext uri="{FF2B5EF4-FFF2-40B4-BE49-F238E27FC236}">
                <a16:creationId xmlns:a16="http://schemas.microsoft.com/office/drawing/2014/main" id="{0236A1B4-B8D1-4A72-8E20-0703F54BF1FE}"/>
              </a:ext>
            </a:extLst>
          </p:cNvPr>
          <p:cNvSpPr>
            <a:spLocks noGrp="1"/>
          </p:cNvSpPr>
          <p:nvPr>
            <p:ph type="subTitle" idx="1"/>
          </p:nvPr>
        </p:nvSpPr>
        <p:spPr>
          <a:xfrm>
            <a:off x="6416041" y="5586890"/>
            <a:ext cx="4941770" cy="396660"/>
          </a:xfrm>
        </p:spPr>
        <p:txBody>
          <a:bodyPr>
            <a:normAutofit/>
          </a:bodyPr>
          <a:lstStyle/>
          <a:p>
            <a:r>
              <a:rPr lang="en-US" dirty="0"/>
              <a:t>Chris Rowley     Michael Winegeart     Sheri Wiegand</a:t>
            </a:r>
          </a:p>
        </p:txBody>
      </p:sp>
    </p:spTree>
    <p:extLst>
      <p:ext uri="{BB962C8B-B14F-4D97-AF65-F5344CB8AC3E}">
        <p14:creationId xmlns:p14="http://schemas.microsoft.com/office/powerpoint/2010/main" val="258605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3DB88-62DD-4C41-977F-D59BEF14EE76}"/>
              </a:ext>
            </a:extLst>
          </p:cNvPr>
          <p:cNvSpPr>
            <a:spLocks noGrp="1"/>
          </p:cNvSpPr>
          <p:nvPr>
            <p:ph type="title"/>
          </p:nvPr>
        </p:nvSpPr>
        <p:spPr>
          <a:xfrm>
            <a:off x="838200" y="5509419"/>
            <a:ext cx="4082142" cy="585788"/>
          </a:xfrm>
        </p:spPr>
        <p:txBody>
          <a:bodyPr>
            <a:normAutofit/>
          </a:bodyPr>
          <a:lstStyle/>
          <a:p>
            <a:r>
              <a:rPr lang="en-US" dirty="0"/>
              <a:t>TIMELINE of Actions</a:t>
            </a:r>
          </a:p>
        </p:txBody>
      </p:sp>
      <p:sp>
        <p:nvSpPr>
          <p:cNvPr id="3" name="Text Placeholder 2">
            <a:extLst>
              <a:ext uri="{FF2B5EF4-FFF2-40B4-BE49-F238E27FC236}">
                <a16:creationId xmlns:a16="http://schemas.microsoft.com/office/drawing/2014/main" id="{AEF37E83-2D8B-42EF-A2C4-5D2BBDB1F05B}"/>
              </a:ext>
            </a:extLst>
          </p:cNvPr>
          <p:cNvSpPr>
            <a:spLocks noGrp="1"/>
          </p:cNvSpPr>
          <p:nvPr>
            <p:ph type="body" sz="quarter" idx="13"/>
          </p:nvPr>
        </p:nvSpPr>
        <p:spPr>
          <a:xfrm>
            <a:off x="166074" y="1507772"/>
            <a:ext cx="2141764" cy="514350"/>
          </a:xfrm>
        </p:spPr>
        <p:txBody>
          <a:bodyPr/>
          <a:lstStyle/>
          <a:p>
            <a:r>
              <a:rPr lang="en-US" b="1" dirty="0"/>
              <a:t>Q1 2023</a:t>
            </a:r>
          </a:p>
        </p:txBody>
      </p:sp>
      <p:sp>
        <p:nvSpPr>
          <p:cNvPr id="4" name="Text Placeholder 3">
            <a:extLst>
              <a:ext uri="{FF2B5EF4-FFF2-40B4-BE49-F238E27FC236}">
                <a16:creationId xmlns:a16="http://schemas.microsoft.com/office/drawing/2014/main" id="{B0D77839-2CFD-4BC8-85DA-9EE69CCE1B20}"/>
              </a:ext>
            </a:extLst>
          </p:cNvPr>
          <p:cNvSpPr>
            <a:spLocks noGrp="1"/>
          </p:cNvSpPr>
          <p:nvPr>
            <p:ph type="body" sz="quarter" idx="14"/>
          </p:nvPr>
        </p:nvSpPr>
        <p:spPr>
          <a:xfrm>
            <a:off x="732131" y="2584097"/>
            <a:ext cx="2141764" cy="514350"/>
          </a:xfrm>
        </p:spPr>
        <p:txBody>
          <a:bodyPr/>
          <a:lstStyle/>
          <a:p>
            <a:r>
              <a:rPr lang="en-US" b="1" dirty="0"/>
              <a:t>Q2 2023</a:t>
            </a:r>
          </a:p>
        </p:txBody>
      </p:sp>
      <p:sp>
        <p:nvSpPr>
          <p:cNvPr id="5" name="Text Placeholder 4">
            <a:extLst>
              <a:ext uri="{FF2B5EF4-FFF2-40B4-BE49-F238E27FC236}">
                <a16:creationId xmlns:a16="http://schemas.microsoft.com/office/drawing/2014/main" id="{57E386FF-C90F-4484-A843-D4BA75FFF002}"/>
              </a:ext>
            </a:extLst>
          </p:cNvPr>
          <p:cNvSpPr>
            <a:spLocks noGrp="1"/>
          </p:cNvSpPr>
          <p:nvPr>
            <p:ph type="body" sz="quarter" idx="15"/>
          </p:nvPr>
        </p:nvSpPr>
        <p:spPr>
          <a:xfrm>
            <a:off x="1338556" y="3660422"/>
            <a:ext cx="2141764" cy="514350"/>
          </a:xfrm>
        </p:spPr>
        <p:txBody>
          <a:bodyPr/>
          <a:lstStyle/>
          <a:p>
            <a:r>
              <a:rPr lang="en-US" b="1" dirty="0"/>
              <a:t>Q3 2023</a:t>
            </a:r>
          </a:p>
        </p:txBody>
      </p:sp>
      <p:sp>
        <p:nvSpPr>
          <p:cNvPr id="6" name="Text Placeholder 5">
            <a:extLst>
              <a:ext uri="{FF2B5EF4-FFF2-40B4-BE49-F238E27FC236}">
                <a16:creationId xmlns:a16="http://schemas.microsoft.com/office/drawing/2014/main" id="{F30780D1-5C1B-411C-81ED-7B9970FCBF8A}"/>
              </a:ext>
            </a:extLst>
          </p:cNvPr>
          <p:cNvSpPr>
            <a:spLocks noGrp="1"/>
          </p:cNvSpPr>
          <p:nvPr>
            <p:ph type="body" sz="quarter" idx="16"/>
          </p:nvPr>
        </p:nvSpPr>
        <p:spPr>
          <a:xfrm>
            <a:off x="1922756" y="4736748"/>
            <a:ext cx="2141764" cy="514350"/>
          </a:xfrm>
        </p:spPr>
        <p:txBody>
          <a:bodyPr/>
          <a:lstStyle/>
          <a:p>
            <a:r>
              <a:rPr lang="en-US" b="1" dirty="0"/>
              <a:t>Q4 2023 </a:t>
            </a:r>
          </a:p>
        </p:txBody>
      </p:sp>
      <p:sp>
        <p:nvSpPr>
          <p:cNvPr id="12" name="Text Placeholder 11">
            <a:extLst>
              <a:ext uri="{FF2B5EF4-FFF2-40B4-BE49-F238E27FC236}">
                <a16:creationId xmlns:a16="http://schemas.microsoft.com/office/drawing/2014/main" id="{FABE7D8B-D1CD-44C0-AD2D-2ABA67684E97}"/>
              </a:ext>
            </a:extLst>
          </p:cNvPr>
          <p:cNvSpPr>
            <a:spLocks noGrp="1"/>
          </p:cNvSpPr>
          <p:nvPr>
            <p:ph type="body" sz="quarter" idx="17"/>
          </p:nvPr>
        </p:nvSpPr>
        <p:spPr>
          <a:xfrm>
            <a:off x="4201510" y="1162136"/>
            <a:ext cx="7824415" cy="1390367"/>
          </a:xfrm>
          <a:ln>
            <a:solidFill>
              <a:schemeClr val="tx1"/>
            </a:solidFill>
          </a:ln>
        </p:spPr>
        <p:txBody>
          <a:bodyPr>
            <a:normAutofit/>
          </a:bodyPr>
          <a:lstStyle/>
          <a:p>
            <a:pPr>
              <a:spcBef>
                <a:spcPts val="0"/>
              </a:spcBef>
            </a:pPr>
            <a:r>
              <a:rPr lang="en-US" dirty="0">
                <a:highlight>
                  <a:srgbClr val="FFFF00"/>
                </a:highlight>
              </a:rPr>
              <a:t>LP&amp;L Rates </a:t>
            </a:r>
          </a:p>
          <a:p>
            <a:pPr>
              <a:spcBef>
                <a:spcPts val="0"/>
              </a:spcBef>
            </a:pPr>
            <a:r>
              <a:rPr lang="en-US" dirty="0">
                <a:highlight>
                  <a:srgbClr val="FFFF00"/>
                </a:highlight>
              </a:rPr>
              <a:t>Customer Enrollment Process – Detailed Timeline</a:t>
            </a:r>
          </a:p>
          <a:p>
            <a:pPr>
              <a:spcBef>
                <a:spcPts val="0"/>
              </a:spcBef>
            </a:pPr>
            <a:r>
              <a:rPr lang="en-US" dirty="0">
                <a:highlight>
                  <a:srgbClr val="FFFF00"/>
                </a:highlight>
              </a:rPr>
              <a:t>PUCT Complaint Process / Application of PUCT Rules</a:t>
            </a:r>
          </a:p>
          <a:p>
            <a:pPr>
              <a:spcBef>
                <a:spcPts val="0"/>
              </a:spcBef>
            </a:pPr>
            <a:r>
              <a:rPr lang="en-US" dirty="0">
                <a:highlight>
                  <a:srgbClr val="FFFF00"/>
                </a:highlight>
              </a:rPr>
              <a:t>Transaction Timelines / TXSET Timelines </a:t>
            </a:r>
          </a:p>
          <a:p>
            <a:pPr>
              <a:spcBef>
                <a:spcPts val="0"/>
              </a:spcBef>
            </a:pPr>
            <a:r>
              <a:rPr lang="en-US" dirty="0">
                <a:highlight>
                  <a:srgbClr val="FFFF00"/>
                </a:highlight>
              </a:rPr>
              <a:t>CSA Process</a:t>
            </a:r>
          </a:p>
        </p:txBody>
      </p:sp>
      <p:sp>
        <p:nvSpPr>
          <p:cNvPr id="13" name="Text Placeholder 12">
            <a:extLst>
              <a:ext uri="{FF2B5EF4-FFF2-40B4-BE49-F238E27FC236}">
                <a16:creationId xmlns:a16="http://schemas.microsoft.com/office/drawing/2014/main" id="{8C2F0B15-120C-423F-8EE5-F303B19D5CC5}"/>
              </a:ext>
            </a:extLst>
          </p:cNvPr>
          <p:cNvSpPr>
            <a:spLocks noGrp="1"/>
          </p:cNvSpPr>
          <p:nvPr>
            <p:ph type="body" sz="quarter" idx="18"/>
          </p:nvPr>
        </p:nvSpPr>
        <p:spPr>
          <a:xfrm>
            <a:off x="4780012" y="2649580"/>
            <a:ext cx="5487937" cy="1010842"/>
          </a:xfrm>
          <a:ln>
            <a:solidFill>
              <a:schemeClr val="tx1"/>
            </a:solidFill>
          </a:ln>
        </p:spPr>
        <p:txBody>
          <a:bodyPr>
            <a:normAutofit/>
          </a:bodyPr>
          <a:lstStyle/>
          <a:p>
            <a:pPr>
              <a:spcBef>
                <a:spcPts val="0"/>
              </a:spcBef>
            </a:pPr>
            <a:r>
              <a:rPr lang="en-US" dirty="0">
                <a:highlight>
                  <a:srgbClr val="FFFF00"/>
                </a:highlight>
              </a:rPr>
              <a:t>Mass Customer Lists</a:t>
            </a:r>
          </a:p>
          <a:p>
            <a:pPr>
              <a:spcBef>
                <a:spcPts val="0"/>
              </a:spcBef>
            </a:pPr>
            <a:r>
              <a:rPr lang="en-US" dirty="0">
                <a:highlight>
                  <a:srgbClr val="FFFF00"/>
                </a:highlight>
              </a:rPr>
              <a:t>Power to Choose website</a:t>
            </a:r>
          </a:p>
          <a:p>
            <a:pPr>
              <a:spcBef>
                <a:spcPts val="0"/>
              </a:spcBef>
            </a:pPr>
            <a:r>
              <a:rPr lang="en-US" dirty="0">
                <a:highlight>
                  <a:srgbClr val="00FF00"/>
                </a:highlight>
              </a:rPr>
              <a:t>Customer Forums/Town Halls</a:t>
            </a:r>
          </a:p>
          <a:p>
            <a:pPr>
              <a:spcBef>
                <a:spcPts val="0"/>
              </a:spcBef>
            </a:pPr>
            <a:r>
              <a:rPr lang="en-US" dirty="0">
                <a:highlight>
                  <a:srgbClr val="FFFF00"/>
                </a:highlight>
              </a:rPr>
              <a:t>Flight Testing / Bank Testing</a:t>
            </a:r>
          </a:p>
        </p:txBody>
      </p:sp>
      <p:sp>
        <p:nvSpPr>
          <p:cNvPr id="14" name="Text Placeholder 13">
            <a:extLst>
              <a:ext uri="{FF2B5EF4-FFF2-40B4-BE49-F238E27FC236}">
                <a16:creationId xmlns:a16="http://schemas.microsoft.com/office/drawing/2014/main" id="{300D2644-F516-41F1-A88D-93673EA209A4}"/>
              </a:ext>
            </a:extLst>
          </p:cNvPr>
          <p:cNvSpPr>
            <a:spLocks noGrp="1"/>
          </p:cNvSpPr>
          <p:nvPr>
            <p:ph type="body" sz="quarter" idx="19"/>
          </p:nvPr>
        </p:nvSpPr>
        <p:spPr>
          <a:xfrm>
            <a:off x="5376913" y="3749407"/>
            <a:ext cx="6181203" cy="1010842"/>
          </a:xfrm>
          <a:ln>
            <a:solidFill>
              <a:schemeClr val="tx1"/>
            </a:solidFill>
          </a:ln>
        </p:spPr>
        <p:txBody>
          <a:bodyPr>
            <a:normAutofit/>
          </a:bodyPr>
          <a:lstStyle/>
          <a:p>
            <a:pPr>
              <a:spcBef>
                <a:spcPts val="0"/>
              </a:spcBef>
            </a:pPr>
            <a:r>
              <a:rPr lang="en-US" dirty="0">
                <a:highlight>
                  <a:srgbClr val="00FF00"/>
                </a:highlight>
              </a:rPr>
              <a:t>CBCI files </a:t>
            </a:r>
          </a:p>
          <a:p>
            <a:pPr>
              <a:spcBef>
                <a:spcPts val="0"/>
              </a:spcBef>
            </a:pPr>
            <a:r>
              <a:rPr lang="en-US" dirty="0">
                <a:highlight>
                  <a:srgbClr val="00FF00"/>
                </a:highlight>
              </a:rPr>
              <a:t>Default REP Selection Process</a:t>
            </a:r>
          </a:p>
          <a:p>
            <a:pPr>
              <a:spcBef>
                <a:spcPts val="0"/>
              </a:spcBef>
            </a:pPr>
            <a:r>
              <a:rPr lang="en-US" dirty="0">
                <a:highlight>
                  <a:srgbClr val="00FF00"/>
                </a:highlight>
              </a:rPr>
              <a:t>DNP Blackout Period</a:t>
            </a:r>
          </a:p>
          <a:p>
            <a:pPr>
              <a:spcBef>
                <a:spcPts val="0"/>
              </a:spcBef>
            </a:pPr>
            <a:r>
              <a:rPr lang="en-US" dirty="0">
                <a:highlight>
                  <a:srgbClr val="FFFF00"/>
                </a:highlight>
              </a:rPr>
              <a:t>Market Operations Group Established</a:t>
            </a:r>
          </a:p>
          <a:p>
            <a:endParaRPr lang="en-US" dirty="0"/>
          </a:p>
        </p:txBody>
      </p:sp>
      <p:sp>
        <p:nvSpPr>
          <p:cNvPr id="15" name="Text Placeholder 14">
            <a:extLst>
              <a:ext uri="{FF2B5EF4-FFF2-40B4-BE49-F238E27FC236}">
                <a16:creationId xmlns:a16="http://schemas.microsoft.com/office/drawing/2014/main" id="{9405A1F0-98C1-4B11-8D9A-3C009ADC44D0}"/>
              </a:ext>
            </a:extLst>
          </p:cNvPr>
          <p:cNvSpPr>
            <a:spLocks noGrp="1"/>
          </p:cNvSpPr>
          <p:nvPr>
            <p:ph type="body" sz="quarter" idx="20"/>
          </p:nvPr>
        </p:nvSpPr>
        <p:spPr>
          <a:xfrm>
            <a:off x="6191504" y="4849234"/>
            <a:ext cx="5102680" cy="1010842"/>
          </a:xfrm>
        </p:spPr>
        <p:txBody>
          <a:bodyPr>
            <a:normAutofit/>
          </a:bodyPr>
          <a:lstStyle/>
          <a:p>
            <a:r>
              <a:rPr lang="en-US" sz="2000" dirty="0"/>
              <a:t>GO LIVE – Transition to Competition</a:t>
            </a:r>
            <a:endParaRPr lang="en-US" sz="3200" b="1" dirty="0">
              <a:solidFill>
                <a:srgbClr val="FF0000"/>
              </a:solidFill>
            </a:endParaRPr>
          </a:p>
        </p:txBody>
      </p:sp>
      <p:sp>
        <p:nvSpPr>
          <p:cNvPr id="7" name="Text Placeholder 2">
            <a:extLst>
              <a:ext uri="{FF2B5EF4-FFF2-40B4-BE49-F238E27FC236}">
                <a16:creationId xmlns:a16="http://schemas.microsoft.com/office/drawing/2014/main" id="{6B0CAF54-0361-DE50-1D4F-A721E8C35987}"/>
              </a:ext>
            </a:extLst>
          </p:cNvPr>
          <p:cNvSpPr txBox="1">
            <a:spLocks/>
          </p:cNvSpPr>
          <p:nvPr/>
        </p:nvSpPr>
        <p:spPr>
          <a:xfrm>
            <a:off x="-232682" y="455260"/>
            <a:ext cx="2141764" cy="514350"/>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Q4 2022</a:t>
            </a:r>
            <a:endParaRPr lang="en-US" b="1" dirty="0"/>
          </a:p>
        </p:txBody>
      </p:sp>
      <p:cxnSp>
        <p:nvCxnSpPr>
          <p:cNvPr id="9" name="Straight Connector 8">
            <a:extLst>
              <a:ext uri="{FF2B5EF4-FFF2-40B4-BE49-F238E27FC236}">
                <a16:creationId xmlns:a16="http://schemas.microsoft.com/office/drawing/2014/main" id="{FC3F24CF-4CB3-A110-D52F-D678A4F4DE9D}"/>
              </a:ext>
            </a:extLst>
          </p:cNvPr>
          <p:cNvCxnSpPr/>
          <p:nvPr/>
        </p:nvCxnSpPr>
        <p:spPr>
          <a:xfrm>
            <a:off x="2152650" y="712435"/>
            <a:ext cx="1514475" cy="0"/>
          </a:xfrm>
          <a:prstGeom prst="line">
            <a:avLst/>
          </a:prstGeom>
        </p:spPr>
        <p:style>
          <a:lnRef idx="1">
            <a:schemeClr val="dk1"/>
          </a:lnRef>
          <a:fillRef idx="0">
            <a:schemeClr val="dk1"/>
          </a:fillRef>
          <a:effectRef idx="0">
            <a:schemeClr val="dk1"/>
          </a:effectRef>
          <a:fontRef idx="minor">
            <a:schemeClr val="tx1"/>
          </a:fontRef>
        </p:style>
      </p:cxnSp>
      <p:sp>
        <p:nvSpPr>
          <p:cNvPr id="10" name="Text Placeholder 11">
            <a:extLst>
              <a:ext uri="{FF2B5EF4-FFF2-40B4-BE49-F238E27FC236}">
                <a16:creationId xmlns:a16="http://schemas.microsoft.com/office/drawing/2014/main" id="{CE608BEA-8329-6B3A-57DC-1FB35A894E82}"/>
              </a:ext>
            </a:extLst>
          </p:cNvPr>
          <p:cNvSpPr txBox="1">
            <a:spLocks/>
          </p:cNvSpPr>
          <p:nvPr/>
        </p:nvSpPr>
        <p:spPr>
          <a:xfrm>
            <a:off x="3786868" y="42483"/>
            <a:ext cx="1842407" cy="1010842"/>
          </a:xfrm>
          <a:prstGeom prst="rect">
            <a:avLst/>
          </a:prstGeom>
          <a:ln>
            <a:solidFill>
              <a:schemeClr val="tx1"/>
            </a:solidFill>
          </a:ln>
        </p:spPr>
        <p:txBody>
          <a:bodyPr vert="horz" lIns="91440" tIns="45720" rIns="9144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400" kern="1200" spc="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dirty="0">
                <a:highlight>
                  <a:srgbClr val="FFFF00"/>
                </a:highlight>
              </a:rPr>
              <a:t>Pro Forma Tariff</a:t>
            </a:r>
          </a:p>
          <a:p>
            <a:pPr>
              <a:spcBef>
                <a:spcPts val="0"/>
              </a:spcBef>
            </a:pPr>
            <a:r>
              <a:rPr lang="en-US" dirty="0">
                <a:highlight>
                  <a:srgbClr val="FFFF00"/>
                </a:highlight>
              </a:rPr>
              <a:t>Access Agreement</a:t>
            </a:r>
          </a:p>
          <a:p>
            <a:pPr>
              <a:spcBef>
                <a:spcPts val="0"/>
              </a:spcBef>
            </a:pPr>
            <a:r>
              <a:rPr lang="en-US" dirty="0">
                <a:highlight>
                  <a:srgbClr val="FFFF00"/>
                </a:highlight>
              </a:rPr>
              <a:t>POLR Process</a:t>
            </a:r>
          </a:p>
          <a:p>
            <a:pPr>
              <a:spcBef>
                <a:spcPts val="0"/>
              </a:spcBef>
            </a:pPr>
            <a:r>
              <a:rPr lang="en-US" dirty="0">
                <a:highlight>
                  <a:srgbClr val="FFFF00"/>
                </a:highlight>
              </a:rPr>
              <a:t>Safety Net Process</a:t>
            </a:r>
          </a:p>
          <a:p>
            <a:pPr>
              <a:spcBef>
                <a:spcPts val="0"/>
              </a:spcBef>
            </a:pPr>
            <a:endParaRPr lang="en-US" dirty="0"/>
          </a:p>
        </p:txBody>
      </p:sp>
      <p:sp>
        <p:nvSpPr>
          <p:cNvPr id="11" name="Text Placeholder 13">
            <a:extLst>
              <a:ext uri="{FF2B5EF4-FFF2-40B4-BE49-F238E27FC236}">
                <a16:creationId xmlns:a16="http://schemas.microsoft.com/office/drawing/2014/main" id="{2363DBBD-5350-507E-BC19-223B0F571E19}"/>
              </a:ext>
            </a:extLst>
          </p:cNvPr>
          <p:cNvSpPr txBox="1">
            <a:spLocks/>
          </p:cNvSpPr>
          <p:nvPr/>
        </p:nvSpPr>
        <p:spPr>
          <a:xfrm>
            <a:off x="8726620" y="3756241"/>
            <a:ext cx="3436435" cy="1010842"/>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400" kern="1200" spc="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dirty="0">
                <a:highlight>
                  <a:srgbClr val="FFFF00"/>
                </a:highlight>
              </a:rPr>
              <a:t>Tampering Information Process</a:t>
            </a:r>
          </a:p>
          <a:p>
            <a:pPr>
              <a:spcBef>
                <a:spcPts val="0"/>
              </a:spcBef>
            </a:pPr>
            <a:r>
              <a:rPr lang="en-US" dirty="0">
                <a:highlight>
                  <a:srgbClr val="FF0000"/>
                </a:highlight>
              </a:rPr>
              <a:t>Smart Meter Texas</a:t>
            </a:r>
          </a:p>
        </p:txBody>
      </p:sp>
      <p:sp>
        <p:nvSpPr>
          <p:cNvPr id="19" name="Text Placeholder 12">
            <a:extLst>
              <a:ext uri="{FF2B5EF4-FFF2-40B4-BE49-F238E27FC236}">
                <a16:creationId xmlns:a16="http://schemas.microsoft.com/office/drawing/2014/main" id="{DA46CF1C-6D3A-2375-2B7F-70C8B5564E42}"/>
              </a:ext>
            </a:extLst>
          </p:cNvPr>
          <p:cNvSpPr txBox="1">
            <a:spLocks/>
          </p:cNvSpPr>
          <p:nvPr/>
        </p:nvSpPr>
        <p:spPr>
          <a:xfrm>
            <a:off x="7612426" y="2639262"/>
            <a:ext cx="2795896" cy="1010842"/>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400" kern="1200" spc="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dirty="0">
                <a:highlight>
                  <a:srgbClr val="FFFF00"/>
                </a:highlight>
              </a:rPr>
              <a:t>ESI IDs in TDSP Extract</a:t>
            </a:r>
          </a:p>
          <a:p>
            <a:pPr>
              <a:spcBef>
                <a:spcPts val="0"/>
              </a:spcBef>
            </a:pPr>
            <a:r>
              <a:rPr lang="en-US" dirty="0">
                <a:highlight>
                  <a:srgbClr val="FFFF00"/>
                </a:highlight>
              </a:rPr>
              <a:t>RMG Chapter 8 Revisions </a:t>
            </a:r>
          </a:p>
          <a:p>
            <a:pPr>
              <a:spcBef>
                <a:spcPts val="0"/>
              </a:spcBef>
            </a:pPr>
            <a:r>
              <a:rPr lang="en-US" dirty="0">
                <a:highlight>
                  <a:srgbClr val="FFFF00"/>
                </a:highlight>
              </a:rPr>
              <a:t>Historical Usage Requests</a:t>
            </a:r>
          </a:p>
          <a:p>
            <a:pPr>
              <a:spcBef>
                <a:spcPts val="0"/>
              </a:spcBef>
            </a:pPr>
            <a:r>
              <a:rPr lang="en-US" dirty="0">
                <a:highlight>
                  <a:srgbClr val="FFFF00"/>
                </a:highlight>
              </a:rPr>
              <a:t>TDSP AMS Data Practices</a:t>
            </a:r>
          </a:p>
        </p:txBody>
      </p:sp>
      <p:sp>
        <p:nvSpPr>
          <p:cNvPr id="20" name="Text Placeholder 12">
            <a:extLst>
              <a:ext uri="{FF2B5EF4-FFF2-40B4-BE49-F238E27FC236}">
                <a16:creationId xmlns:a16="http://schemas.microsoft.com/office/drawing/2014/main" id="{86FD8C4A-8908-0BC3-9721-B7571CC0CB43}"/>
              </a:ext>
            </a:extLst>
          </p:cNvPr>
          <p:cNvSpPr txBox="1">
            <a:spLocks/>
          </p:cNvSpPr>
          <p:nvPr/>
        </p:nvSpPr>
        <p:spPr>
          <a:xfrm>
            <a:off x="8822873" y="1162135"/>
            <a:ext cx="3369127" cy="1430097"/>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1400" kern="1200" spc="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u="sng" dirty="0"/>
              <a:t>ERCOT Activities</a:t>
            </a:r>
            <a:r>
              <a:rPr lang="en-US" dirty="0"/>
              <a:t>:  </a:t>
            </a:r>
            <a:r>
              <a:rPr lang="en-US" dirty="0">
                <a:highlight>
                  <a:srgbClr val="FFFF00"/>
                </a:highlight>
              </a:rPr>
              <a:t>SAC04s</a:t>
            </a:r>
            <a:r>
              <a:rPr lang="en-US" dirty="0"/>
              <a:t>, </a:t>
            </a:r>
            <a:r>
              <a:rPr lang="en-US" dirty="0">
                <a:highlight>
                  <a:srgbClr val="FFFF00"/>
                </a:highlight>
              </a:rPr>
              <a:t>Load Profiles </a:t>
            </a:r>
          </a:p>
          <a:p>
            <a:pPr>
              <a:spcBef>
                <a:spcPts val="0"/>
              </a:spcBef>
            </a:pPr>
            <a:r>
              <a:rPr lang="en-US" u="sng" dirty="0"/>
              <a:t>TSDP Activities</a:t>
            </a:r>
            <a:r>
              <a:rPr lang="en-US" dirty="0"/>
              <a:t>:  </a:t>
            </a:r>
            <a:r>
              <a:rPr lang="en-US" dirty="0">
                <a:highlight>
                  <a:srgbClr val="FFFF00"/>
                </a:highlight>
              </a:rPr>
              <a:t>Critical Care</a:t>
            </a:r>
            <a:r>
              <a:rPr lang="en-US" dirty="0"/>
              <a:t>, </a:t>
            </a:r>
            <a:r>
              <a:rPr lang="en-US" dirty="0">
                <a:highlight>
                  <a:srgbClr val="FFFF00"/>
                </a:highlight>
              </a:rPr>
              <a:t>DLFs</a:t>
            </a:r>
            <a:r>
              <a:rPr lang="en-US" dirty="0"/>
              <a:t>, </a:t>
            </a:r>
            <a:r>
              <a:rPr lang="en-US" dirty="0">
                <a:highlight>
                  <a:srgbClr val="FFFF00"/>
                </a:highlight>
              </a:rPr>
              <a:t>Solar/DG</a:t>
            </a:r>
            <a:r>
              <a:rPr lang="en-US" dirty="0"/>
              <a:t>, </a:t>
            </a:r>
            <a:r>
              <a:rPr lang="en-US" dirty="0">
                <a:highlight>
                  <a:srgbClr val="FFFF00"/>
                </a:highlight>
              </a:rPr>
              <a:t>Switch Hold Files</a:t>
            </a:r>
            <a:r>
              <a:rPr lang="en-US" dirty="0"/>
              <a:t>, </a:t>
            </a:r>
            <a:r>
              <a:rPr lang="en-US" dirty="0">
                <a:highlight>
                  <a:srgbClr val="FFFF00"/>
                </a:highlight>
              </a:rPr>
              <a:t>BUSIDDRQ</a:t>
            </a:r>
            <a:r>
              <a:rPr lang="en-US" dirty="0"/>
              <a:t>, </a:t>
            </a:r>
            <a:r>
              <a:rPr lang="en-US" dirty="0">
                <a:highlight>
                  <a:srgbClr val="FFFF00"/>
                </a:highlight>
              </a:rPr>
              <a:t>Call Center</a:t>
            </a:r>
            <a:r>
              <a:rPr lang="en-US" dirty="0"/>
              <a:t>, </a:t>
            </a:r>
            <a:r>
              <a:rPr lang="en-US" dirty="0">
                <a:highlight>
                  <a:srgbClr val="FFFF00"/>
                </a:highlight>
              </a:rPr>
              <a:t>OGFLT</a:t>
            </a:r>
            <a:r>
              <a:rPr lang="en-US" dirty="0"/>
              <a:t>, </a:t>
            </a:r>
            <a:r>
              <a:rPr lang="en-US" dirty="0">
                <a:highlight>
                  <a:srgbClr val="FFFF00"/>
                </a:highlight>
              </a:rPr>
              <a:t>Weather Moratoriums</a:t>
            </a:r>
            <a:r>
              <a:rPr lang="en-US" dirty="0"/>
              <a:t>, </a:t>
            </a:r>
            <a:r>
              <a:rPr lang="en-US" dirty="0">
                <a:highlight>
                  <a:srgbClr val="FFFF00"/>
                </a:highlight>
              </a:rPr>
              <a:t>Proration</a:t>
            </a:r>
          </a:p>
        </p:txBody>
      </p:sp>
      <p:sp>
        <p:nvSpPr>
          <p:cNvPr id="8" name="TextBox 7">
            <a:extLst>
              <a:ext uri="{FF2B5EF4-FFF2-40B4-BE49-F238E27FC236}">
                <a16:creationId xmlns:a16="http://schemas.microsoft.com/office/drawing/2014/main" id="{A397A720-6C90-B62D-44DF-86994CC8CFE3}"/>
              </a:ext>
            </a:extLst>
          </p:cNvPr>
          <p:cNvSpPr txBox="1"/>
          <p:nvPr/>
        </p:nvSpPr>
        <p:spPr>
          <a:xfrm rot="20171211">
            <a:off x="10422523" y="4835599"/>
            <a:ext cx="1324908" cy="830997"/>
          </a:xfrm>
          <a:prstGeom prst="rect">
            <a:avLst/>
          </a:prstGeom>
          <a:noFill/>
        </p:spPr>
        <p:txBody>
          <a:bodyPr wrap="square" rtlCol="0">
            <a:spAutoFit/>
          </a:bodyPr>
          <a:lstStyle/>
          <a:p>
            <a:pPr algn="ctr"/>
            <a:r>
              <a:rPr lang="en-US" sz="2400" b="1" dirty="0">
                <a:solidFill>
                  <a:srgbClr val="FF0000"/>
                </a:solidFill>
              </a:rPr>
              <a:t>March 2024</a:t>
            </a:r>
          </a:p>
        </p:txBody>
      </p:sp>
      <p:sp>
        <p:nvSpPr>
          <p:cNvPr id="16" name="TextBox 15">
            <a:extLst>
              <a:ext uri="{FF2B5EF4-FFF2-40B4-BE49-F238E27FC236}">
                <a16:creationId xmlns:a16="http://schemas.microsoft.com/office/drawing/2014/main" id="{723DCEB8-ABDB-4570-6633-646221D19029}"/>
              </a:ext>
            </a:extLst>
          </p:cNvPr>
          <p:cNvSpPr txBox="1"/>
          <p:nvPr/>
        </p:nvSpPr>
        <p:spPr>
          <a:xfrm>
            <a:off x="6191504" y="5251097"/>
            <a:ext cx="1905233" cy="1477328"/>
          </a:xfrm>
          <a:prstGeom prst="rect">
            <a:avLst/>
          </a:prstGeom>
          <a:noFill/>
        </p:spPr>
        <p:txBody>
          <a:bodyPr wrap="square" rtlCol="0">
            <a:spAutoFit/>
          </a:bodyPr>
          <a:lstStyle/>
          <a:p>
            <a:r>
              <a:rPr lang="en-US" dirty="0">
                <a:highlight>
                  <a:srgbClr val="FFFF00"/>
                </a:highlight>
              </a:rPr>
              <a:t>Completed</a:t>
            </a:r>
          </a:p>
          <a:p>
            <a:r>
              <a:rPr lang="en-US" dirty="0">
                <a:highlight>
                  <a:srgbClr val="00FFFF"/>
                </a:highlight>
              </a:rPr>
              <a:t>Q3 2023</a:t>
            </a:r>
          </a:p>
          <a:p>
            <a:r>
              <a:rPr lang="en-US" dirty="0">
                <a:highlight>
                  <a:srgbClr val="FF00FF"/>
                </a:highlight>
              </a:rPr>
              <a:t>Q4 2023</a:t>
            </a:r>
          </a:p>
          <a:p>
            <a:r>
              <a:rPr lang="en-US" dirty="0">
                <a:highlight>
                  <a:srgbClr val="00FF00"/>
                </a:highlight>
              </a:rPr>
              <a:t>Q1 2024</a:t>
            </a:r>
          </a:p>
          <a:p>
            <a:r>
              <a:rPr lang="en-US" dirty="0">
                <a:highlight>
                  <a:srgbClr val="FF0000"/>
                </a:highlight>
              </a:rPr>
              <a:t>Q2 2024</a:t>
            </a:r>
          </a:p>
        </p:txBody>
      </p:sp>
    </p:spTree>
    <p:extLst>
      <p:ext uri="{BB962C8B-B14F-4D97-AF65-F5344CB8AC3E}">
        <p14:creationId xmlns:p14="http://schemas.microsoft.com/office/powerpoint/2010/main" val="332104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8FC28-E0BD-4387-B8BE-9965D1A57FF1}"/>
              </a:ext>
            </a:extLst>
          </p:cNvPr>
          <p:cNvSpPr>
            <a:spLocks noGrp="1"/>
          </p:cNvSpPr>
          <p:nvPr>
            <p:ph type="title"/>
          </p:nvPr>
        </p:nvSpPr>
        <p:spPr>
          <a:xfrm>
            <a:off x="5481637" y="733719"/>
            <a:ext cx="5111750" cy="1204912"/>
          </a:xfrm>
        </p:spPr>
        <p:txBody>
          <a:bodyPr>
            <a:normAutofit fontScale="90000"/>
          </a:bodyPr>
          <a:lstStyle/>
          <a:p>
            <a:r>
              <a:rPr lang="en-US" dirty="0" err="1"/>
              <a:t>Lritf</a:t>
            </a:r>
            <a:r>
              <a:rPr lang="en-US" dirty="0"/>
              <a:t> meeting</a:t>
            </a:r>
            <a:br>
              <a:rPr lang="en-US" dirty="0"/>
            </a:br>
            <a:r>
              <a:rPr lang="en-US" dirty="0"/>
              <a:t>2/6/2024 @ 1:00PM </a:t>
            </a:r>
            <a:br>
              <a:rPr lang="en-US" dirty="0"/>
            </a:br>
            <a:r>
              <a:rPr lang="en-US" dirty="0"/>
              <a:t>following RMS </a:t>
            </a:r>
          </a:p>
        </p:txBody>
      </p:sp>
      <p:sp>
        <p:nvSpPr>
          <p:cNvPr id="3" name="Text Placeholder 2">
            <a:extLst>
              <a:ext uri="{FF2B5EF4-FFF2-40B4-BE49-F238E27FC236}">
                <a16:creationId xmlns:a16="http://schemas.microsoft.com/office/drawing/2014/main" id="{FED19BCA-B61F-4EA6-A1FB-CCA3BD8506FB}"/>
              </a:ext>
            </a:extLst>
          </p:cNvPr>
          <p:cNvSpPr>
            <a:spLocks noGrp="1"/>
          </p:cNvSpPr>
          <p:nvPr>
            <p:ph type="body" idx="1"/>
          </p:nvPr>
        </p:nvSpPr>
        <p:spPr>
          <a:xfrm>
            <a:off x="4857794" y="2485283"/>
            <a:ext cx="3585451" cy="3512235"/>
          </a:xfrm>
        </p:spPr>
        <p:txBody>
          <a:bodyPr>
            <a:noAutofit/>
          </a:bodyPr>
          <a:lstStyle/>
          <a:p>
            <a:r>
              <a:rPr lang="en-US" sz="2000" b="1" u="sng" dirty="0"/>
              <a:t>AGENDA ITEMS:</a:t>
            </a:r>
          </a:p>
          <a:p>
            <a:pPr marL="285750" indent="-285750">
              <a:buFont typeface="Courier New" panose="02070309020205020404" pitchFamily="49" charset="0"/>
              <a:buChar char="o"/>
            </a:pPr>
            <a:r>
              <a:rPr lang="en-US" sz="1800" dirty="0"/>
              <a:t>Customer Choice – </a:t>
            </a:r>
          </a:p>
          <a:p>
            <a:pPr marL="742950" lvl="1" indent="-285750">
              <a:buFont typeface="Courier New" panose="02070309020205020404" pitchFamily="49" charset="0"/>
              <a:buChar char="o"/>
            </a:pPr>
            <a:r>
              <a:rPr lang="en-US" sz="1800" dirty="0"/>
              <a:t>update on transaction counts / cadence of updates</a:t>
            </a:r>
          </a:p>
          <a:p>
            <a:pPr marL="742950" lvl="1" indent="-285750">
              <a:buFont typeface="Courier New" panose="02070309020205020404" pitchFamily="49" charset="0"/>
              <a:buChar char="o"/>
            </a:pPr>
            <a:r>
              <a:rPr lang="en-US" sz="1800" dirty="0"/>
              <a:t>Issues/observations</a:t>
            </a:r>
          </a:p>
          <a:p>
            <a:pPr marL="742950" lvl="1" indent="-285750">
              <a:buFont typeface="Courier New" panose="02070309020205020404" pitchFamily="49" charset="0"/>
              <a:buChar char="o"/>
            </a:pPr>
            <a:r>
              <a:rPr lang="en-US" sz="1800" dirty="0"/>
              <a:t>CSA counts</a:t>
            </a:r>
          </a:p>
          <a:p>
            <a:pPr marL="285750" indent="-285750">
              <a:buFont typeface="Courier New" panose="02070309020205020404" pitchFamily="49" charset="0"/>
              <a:buChar char="o"/>
            </a:pPr>
            <a:r>
              <a:rPr lang="en-US" sz="1800" dirty="0"/>
              <a:t>Shopping Fairs update</a:t>
            </a:r>
          </a:p>
          <a:p>
            <a:pPr marL="285750" indent="-285750">
              <a:buFont typeface="Courier New" panose="02070309020205020404" pitchFamily="49" charset="0"/>
              <a:buChar char="o"/>
            </a:pPr>
            <a:r>
              <a:rPr kumimoji="0" lang="en-US" sz="1800" b="0" i="0" u="none" strike="noStrike" kern="1200" cap="none" spc="50" normalizeH="0" baseline="0" noProof="0" dirty="0">
                <a:ln>
                  <a:noFill/>
                </a:ln>
                <a:solidFill>
                  <a:prstClr val="black"/>
                </a:solidFill>
                <a:effectLst/>
                <a:uLnTx/>
                <a:uFillTx/>
                <a:latin typeface="Tenorite"/>
                <a:ea typeface="+mn-ea"/>
                <a:cs typeface="+mn-cs"/>
              </a:rPr>
              <a:t>Winter Storm Uri Securitization Applicability Status </a:t>
            </a:r>
          </a:p>
          <a:p>
            <a:pPr marL="285750" indent="-285750">
              <a:buFont typeface="Courier New" panose="02070309020205020404" pitchFamily="49" charset="0"/>
              <a:buChar char="o"/>
            </a:pPr>
            <a:r>
              <a:rPr lang="en-US" sz="1800" dirty="0"/>
              <a:t>Sample 867 IDR payload</a:t>
            </a:r>
          </a:p>
        </p:txBody>
      </p:sp>
      <p:sp>
        <p:nvSpPr>
          <p:cNvPr id="6" name="Slide Number Placeholder 5">
            <a:extLst>
              <a:ext uri="{FF2B5EF4-FFF2-40B4-BE49-F238E27FC236}">
                <a16:creationId xmlns:a16="http://schemas.microsoft.com/office/drawing/2014/main" id="{7C4B8313-9270-4128-8674-3A3E42B806BC}"/>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11</a:t>
            </a:fld>
            <a:endParaRPr lang="en-US" dirty="0"/>
          </a:p>
        </p:txBody>
      </p:sp>
      <p:sp>
        <p:nvSpPr>
          <p:cNvPr id="4" name="Text Placeholder 2">
            <a:extLst>
              <a:ext uri="{FF2B5EF4-FFF2-40B4-BE49-F238E27FC236}">
                <a16:creationId xmlns:a16="http://schemas.microsoft.com/office/drawing/2014/main" id="{8118C496-0839-50B0-80D2-9204302C21D1}"/>
              </a:ext>
            </a:extLst>
          </p:cNvPr>
          <p:cNvSpPr txBox="1">
            <a:spLocks/>
          </p:cNvSpPr>
          <p:nvPr/>
        </p:nvSpPr>
        <p:spPr>
          <a:xfrm>
            <a:off x="8610600" y="2160940"/>
            <a:ext cx="3332843" cy="183356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400" kern="1200" spc="5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1"/>
            <a:endParaRPr lang="en-US" sz="2400" dirty="0"/>
          </a:p>
          <a:p>
            <a:endParaRPr lang="en-US" sz="1800" dirty="0"/>
          </a:p>
        </p:txBody>
      </p:sp>
      <p:sp>
        <p:nvSpPr>
          <p:cNvPr id="7" name="TextBox 6">
            <a:extLst>
              <a:ext uri="{FF2B5EF4-FFF2-40B4-BE49-F238E27FC236}">
                <a16:creationId xmlns:a16="http://schemas.microsoft.com/office/drawing/2014/main" id="{AE79CA5F-FFB9-FADB-BDA6-8973EBE8C50E}"/>
              </a:ext>
            </a:extLst>
          </p:cNvPr>
          <p:cNvSpPr txBox="1"/>
          <p:nvPr/>
        </p:nvSpPr>
        <p:spPr>
          <a:xfrm>
            <a:off x="8443245" y="2919752"/>
            <a:ext cx="3500198" cy="3077766"/>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1000"/>
              </a:spcBef>
              <a:spcAft>
                <a:spcPts val="0"/>
              </a:spcAft>
              <a:buClrTx/>
              <a:buSzTx/>
              <a:buFont typeface="Courier New" panose="02070309020205020404" pitchFamily="49" charset="0"/>
              <a:buChar char="o"/>
              <a:tabLst/>
              <a:defRPr/>
            </a:pPr>
            <a:r>
              <a:rPr lang="en-US" spc="50" dirty="0">
                <a:solidFill>
                  <a:prstClr val="black"/>
                </a:solidFill>
                <a:latin typeface="Tenorite"/>
              </a:rPr>
              <a:t>Historical Usage Requests - LOA</a:t>
            </a:r>
          </a:p>
          <a:p>
            <a:pPr marL="285750" marR="0" lvl="0" indent="-285750" algn="l" defTabSz="914400" rtl="0" eaLnBrk="1" fontAlgn="auto" latinLnBrk="0" hangingPunct="1">
              <a:lnSpc>
                <a:spcPct val="100000"/>
              </a:lnSpc>
              <a:spcBef>
                <a:spcPts val="1000"/>
              </a:spcBef>
              <a:spcAft>
                <a:spcPts val="0"/>
              </a:spcAft>
              <a:buClrTx/>
              <a:buSzTx/>
              <a:buFont typeface="Courier New" panose="02070309020205020404" pitchFamily="49" charset="0"/>
              <a:buChar char="o"/>
              <a:tabLst/>
              <a:defRPr/>
            </a:pPr>
            <a:r>
              <a:rPr kumimoji="0" lang="en-US" sz="1800" b="0" i="0" u="none" strike="noStrike" kern="1200" cap="none" spc="50" normalizeH="0" baseline="0" noProof="0" dirty="0">
                <a:ln>
                  <a:noFill/>
                </a:ln>
                <a:solidFill>
                  <a:prstClr val="black"/>
                </a:solidFill>
                <a:effectLst/>
                <a:uLnTx/>
                <a:uFillTx/>
                <a:latin typeface="Tenorite"/>
                <a:ea typeface="+mn-ea"/>
                <a:cs typeface="+mn-cs"/>
              </a:rPr>
              <a:t>Updated Tariff</a:t>
            </a:r>
          </a:p>
          <a:p>
            <a:pPr marL="742950" lvl="1" indent="-285750">
              <a:spcBef>
                <a:spcPts val="1000"/>
              </a:spcBef>
              <a:buFont typeface="Courier New" panose="02070309020205020404" pitchFamily="49" charset="0"/>
              <a:buChar char="o"/>
              <a:defRPr/>
            </a:pPr>
            <a:r>
              <a:rPr lang="en-US" spc="50" dirty="0">
                <a:solidFill>
                  <a:prstClr val="black"/>
                </a:solidFill>
                <a:latin typeface="Tenorite"/>
              </a:rPr>
              <a:t>Elimination of DG rates</a:t>
            </a:r>
          </a:p>
          <a:p>
            <a:pPr marL="742950" lvl="1" indent="-285750">
              <a:spcBef>
                <a:spcPts val="1000"/>
              </a:spcBef>
              <a:buFont typeface="Courier New" panose="02070309020205020404" pitchFamily="49" charset="0"/>
              <a:buChar char="o"/>
              <a:defRPr/>
            </a:pPr>
            <a:r>
              <a:rPr kumimoji="0" lang="en-US" b="0" i="0" u="none" strike="noStrike" kern="1200" cap="none" spc="50" normalizeH="0" baseline="0" noProof="0" dirty="0">
                <a:ln>
                  <a:noFill/>
                </a:ln>
                <a:solidFill>
                  <a:prstClr val="black"/>
                </a:solidFill>
                <a:effectLst/>
                <a:uLnTx/>
                <a:uFillTx/>
                <a:latin typeface="Tenorite"/>
                <a:ea typeface="+mn-ea"/>
                <a:cs typeface="+mn-cs"/>
              </a:rPr>
              <a:t>Discretionary PMVI</a:t>
            </a:r>
          </a:p>
          <a:p>
            <a:pPr marL="285750" marR="0" lvl="0" indent="-285750" algn="l" defTabSz="914400" rtl="0" eaLnBrk="1" fontAlgn="auto" latinLnBrk="0" hangingPunct="1">
              <a:lnSpc>
                <a:spcPct val="100000"/>
              </a:lnSpc>
              <a:spcBef>
                <a:spcPts val="1000"/>
              </a:spcBef>
              <a:spcAft>
                <a:spcPts val="0"/>
              </a:spcAft>
              <a:buClrTx/>
              <a:buSzTx/>
              <a:buFont typeface="Courier New" panose="02070309020205020404" pitchFamily="49" charset="0"/>
              <a:buChar char="o"/>
              <a:tabLst/>
              <a:defRPr/>
            </a:pPr>
            <a:r>
              <a:rPr kumimoji="0" lang="en-US" sz="1800" b="0" i="0" u="none" strike="noStrike" kern="1200" cap="none" spc="50" normalizeH="0" baseline="0" noProof="0" dirty="0">
                <a:ln>
                  <a:noFill/>
                </a:ln>
                <a:solidFill>
                  <a:prstClr val="black"/>
                </a:solidFill>
                <a:effectLst/>
                <a:uLnTx/>
                <a:uFillTx/>
                <a:latin typeface="Tenorite"/>
                <a:ea typeface="+mn-ea"/>
                <a:cs typeface="+mn-cs"/>
              </a:rPr>
              <a:t>“All bills paid” apartments</a:t>
            </a:r>
          </a:p>
          <a:p>
            <a:pPr marL="285750" marR="0" lvl="0" indent="-285750" algn="l" defTabSz="914400" rtl="0" eaLnBrk="1" fontAlgn="auto" latinLnBrk="0" hangingPunct="1">
              <a:lnSpc>
                <a:spcPct val="100000"/>
              </a:lnSpc>
              <a:spcBef>
                <a:spcPts val="1000"/>
              </a:spcBef>
              <a:spcAft>
                <a:spcPts val="0"/>
              </a:spcAft>
              <a:buClrTx/>
              <a:buSzTx/>
              <a:buFont typeface="Courier New" panose="02070309020205020404" pitchFamily="49" charset="0"/>
              <a:buChar char="o"/>
              <a:tabLst/>
              <a:defRPr/>
            </a:pPr>
            <a:r>
              <a:rPr lang="en-US" spc="50" dirty="0">
                <a:solidFill>
                  <a:prstClr val="black"/>
                </a:solidFill>
                <a:latin typeface="Tenorite"/>
              </a:rPr>
              <a:t>Q&amp;A document</a:t>
            </a:r>
            <a:endParaRPr kumimoji="0" lang="en-US" sz="1800" b="0" i="0" u="none" strike="noStrike" kern="1200" cap="none" spc="50" normalizeH="0" baseline="0" noProof="0" dirty="0">
              <a:ln>
                <a:noFill/>
              </a:ln>
              <a:solidFill>
                <a:prstClr val="black"/>
              </a:solidFill>
              <a:effectLst/>
              <a:uLnTx/>
              <a:uFillTx/>
              <a:latin typeface="Tenorite"/>
              <a:ea typeface="+mn-ea"/>
              <a:cs typeface="+mn-cs"/>
            </a:endParaRPr>
          </a:p>
          <a:p>
            <a:pPr marL="285750" marR="0" lvl="0" indent="-285750" algn="l" defTabSz="914400" rtl="0" eaLnBrk="1" fontAlgn="auto" latinLnBrk="0" hangingPunct="1">
              <a:lnSpc>
                <a:spcPct val="100000"/>
              </a:lnSpc>
              <a:spcBef>
                <a:spcPts val="1000"/>
              </a:spcBef>
              <a:spcAft>
                <a:spcPts val="0"/>
              </a:spcAft>
              <a:buClrTx/>
              <a:buSzTx/>
              <a:buFont typeface="Courier New" panose="02070309020205020404" pitchFamily="49" charset="0"/>
              <a:buChar char="o"/>
              <a:tabLst/>
              <a:defRPr/>
            </a:pPr>
            <a:r>
              <a:rPr kumimoji="0" lang="en-US" sz="1800" b="0" i="0" u="none" strike="noStrike" kern="1200" cap="none" spc="50" normalizeH="0" baseline="0" noProof="0" dirty="0">
                <a:ln>
                  <a:noFill/>
                </a:ln>
                <a:solidFill>
                  <a:prstClr val="black"/>
                </a:solidFill>
                <a:effectLst/>
                <a:uLnTx/>
                <a:uFillTx/>
                <a:latin typeface="Tenorite"/>
                <a:ea typeface="+mn-ea"/>
                <a:cs typeface="+mn-cs"/>
              </a:rPr>
              <a:t>Open Discussion</a:t>
            </a:r>
          </a:p>
        </p:txBody>
      </p:sp>
    </p:spTree>
    <p:extLst>
      <p:ext uri="{BB962C8B-B14F-4D97-AF65-F5344CB8AC3E}">
        <p14:creationId xmlns:p14="http://schemas.microsoft.com/office/powerpoint/2010/main" val="1742861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608D8-2A9A-D32B-A0E6-811668CF1592}"/>
              </a:ext>
            </a:extLst>
          </p:cNvPr>
          <p:cNvSpPr>
            <a:spLocks noGrp="1"/>
          </p:cNvSpPr>
          <p:nvPr>
            <p:ph type="title"/>
          </p:nvPr>
        </p:nvSpPr>
        <p:spPr/>
        <p:txBody>
          <a:bodyPr/>
          <a:lstStyle/>
          <a:p>
            <a:endParaRPr lang="en-US" dirty="0"/>
          </a:p>
        </p:txBody>
      </p:sp>
      <p:sp>
        <p:nvSpPr>
          <p:cNvPr id="3" name="Subtitle 2">
            <a:extLst>
              <a:ext uri="{FF2B5EF4-FFF2-40B4-BE49-F238E27FC236}">
                <a16:creationId xmlns:a16="http://schemas.microsoft.com/office/drawing/2014/main" id="{5A946CFC-18E8-7A7D-3D20-AA9141F797E8}"/>
              </a:ext>
            </a:extLst>
          </p:cNvPr>
          <p:cNvSpPr>
            <a:spLocks noGrp="1"/>
          </p:cNvSpPr>
          <p:nvPr>
            <p:ph type="subTitle" idx="1"/>
          </p:nvPr>
        </p:nvSpPr>
        <p:spPr/>
        <p:txBody>
          <a:bodyPr/>
          <a:lstStyle/>
          <a:p>
            <a:endParaRPr lang="en-US"/>
          </a:p>
        </p:txBody>
      </p:sp>
      <p:sp>
        <p:nvSpPr>
          <p:cNvPr id="4" name="Date Placeholder 3">
            <a:extLst>
              <a:ext uri="{FF2B5EF4-FFF2-40B4-BE49-F238E27FC236}">
                <a16:creationId xmlns:a16="http://schemas.microsoft.com/office/drawing/2014/main" id="{92ADC6D1-455C-E120-9298-213C0837C047}"/>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4DFF3B21-79A8-FBEB-3DE9-7C83BACD0118}"/>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B6057609-B7C0-B42B-45A2-9882386CFB18}"/>
              </a:ext>
            </a:extLst>
          </p:cNvPr>
          <p:cNvSpPr>
            <a:spLocks noGrp="1"/>
          </p:cNvSpPr>
          <p:nvPr>
            <p:ph type="sldNum" sz="quarter" idx="12"/>
          </p:nvPr>
        </p:nvSpPr>
        <p:spPr/>
        <p:txBody>
          <a:bodyPr/>
          <a:lstStyle/>
          <a:p>
            <a:fld id="{A49DFD55-3C28-40EF-9E31-A92D2E4017FF}" type="slidenum">
              <a:rPr lang="en-US" smtClean="0"/>
              <a:pPr/>
              <a:t>2</a:t>
            </a:fld>
            <a:endParaRPr lang="en-US" dirty="0"/>
          </a:p>
        </p:txBody>
      </p:sp>
      <p:sp>
        <p:nvSpPr>
          <p:cNvPr id="12" name="TextBox 11">
            <a:extLst>
              <a:ext uri="{FF2B5EF4-FFF2-40B4-BE49-F238E27FC236}">
                <a16:creationId xmlns:a16="http://schemas.microsoft.com/office/drawing/2014/main" id="{C15A181F-A53F-5382-CA0C-5183133EBFDB}"/>
              </a:ext>
            </a:extLst>
          </p:cNvPr>
          <p:cNvSpPr txBox="1"/>
          <p:nvPr/>
        </p:nvSpPr>
        <p:spPr>
          <a:xfrm>
            <a:off x="232606" y="368438"/>
            <a:ext cx="4425118" cy="523220"/>
          </a:xfrm>
          <a:prstGeom prst="rect">
            <a:avLst/>
          </a:prstGeom>
          <a:noFill/>
        </p:spPr>
        <p:txBody>
          <a:bodyPr wrap="square" rtlCol="0">
            <a:spAutoFit/>
          </a:bodyPr>
          <a:lstStyle/>
          <a:p>
            <a:r>
              <a:rPr lang="en-US" sz="2800" dirty="0"/>
              <a:t>Final Transition Timeline</a:t>
            </a:r>
          </a:p>
        </p:txBody>
      </p:sp>
      <p:pic>
        <p:nvPicPr>
          <p:cNvPr id="11" name="Picture 10">
            <a:extLst>
              <a:ext uri="{FF2B5EF4-FFF2-40B4-BE49-F238E27FC236}">
                <a16:creationId xmlns:a16="http://schemas.microsoft.com/office/drawing/2014/main" id="{74F00B6D-F36F-859D-814D-FCFA7AAFF58E}"/>
              </a:ext>
            </a:extLst>
          </p:cNvPr>
          <p:cNvPicPr>
            <a:picLocks noChangeAspect="1"/>
          </p:cNvPicPr>
          <p:nvPr/>
        </p:nvPicPr>
        <p:blipFill>
          <a:blip r:embed="rId2"/>
          <a:stretch>
            <a:fillRect/>
          </a:stretch>
        </p:blipFill>
        <p:spPr>
          <a:xfrm>
            <a:off x="85056" y="1047627"/>
            <a:ext cx="11941292" cy="5673848"/>
          </a:xfrm>
          <a:prstGeom prst="rect">
            <a:avLst/>
          </a:prstGeom>
        </p:spPr>
      </p:pic>
    </p:spTree>
    <p:extLst>
      <p:ext uri="{BB962C8B-B14F-4D97-AF65-F5344CB8AC3E}">
        <p14:creationId xmlns:p14="http://schemas.microsoft.com/office/powerpoint/2010/main" val="2716625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A2CD4-732A-43E4-BCB9-CBA2055E0AC6}"/>
              </a:ext>
            </a:extLst>
          </p:cNvPr>
          <p:cNvSpPr>
            <a:spLocks noGrp="1"/>
          </p:cNvSpPr>
          <p:nvPr>
            <p:ph type="title"/>
          </p:nvPr>
        </p:nvSpPr>
        <p:spPr>
          <a:xfrm>
            <a:off x="495300" y="723900"/>
            <a:ext cx="3291510" cy="1909763"/>
          </a:xfrm>
        </p:spPr>
        <p:txBody>
          <a:bodyPr>
            <a:normAutofit/>
          </a:bodyPr>
          <a:lstStyle/>
          <a:p>
            <a:r>
              <a:rPr lang="en-US" dirty="0"/>
              <a:t>LRITF meetings</a:t>
            </a:r>
            <a:br>
              <a:rPr lang="en-US" dirty="0"/>
            </a:br>
            <a:r>
              <a:rPr lang="en-US" dirty="0"/>
              <a:t>	1/9/24</a:t>
            </a:r>
            <a:br>
              <a:rPr lang="en-US" dirty="0"/>
            </a:br>
            <a:r>
              <a:rPr lang="en-US" dirty="0"/>
              <a:t>	1/23/24</a:t>
            </a:r>
          </a:p>
        </p:txBody>
      </p:sp>
      <p:sp>
        <p:nvSpPr>
          <p:cNvPr id="3" name="Subtitle 2">
            <a:extLst>
              <a:ext uri="{FF2B5EF4-FFF2-40B4-BE49-F238E27FC236}">
                <a16:creationId xmlns:a16="http://schemas.microsoft.com/office/drawing/2014/main" id="{45FD0450-A909-4CD9-8912-96A19ACEB7CB}"/>
              </a:ext>
            </a:extLst>
          </p:cNvPr>
          <p:cNvSpPr>
            <a:spLocks noGrp="1"/>
          </p:cNvSpPr>
          <p:nvPr>
            <p:ph type="subTitle" idx="1"/>
          </p:nvPr>
        </p:nvSpPr>
        <p:spPr>
          <a:xfrm>
            <a:off x="4947482" y="1678781"/>
            <a:ext cx="7090950" cy="5826642"/>
          </a:xfrm>
        </p:spPr>
        <p:txBody>
          <a:bodyPr>
            <a:normAutofit fontScale="85000" lnSpcReduction="20000"/>
          </a:bodyPr>
          <a:lstStyle/>
          <a:p>
            <a:pPr algn="ctr"/>
            <a:r>
              <a:rPr lang="en-US" sz="2800" b="1" dirty="0"/>
              <a:t>The Task Force reviewed the following:</a:t>
            </a:r>
          </a:p>
          <a:p>
            <a:pPr marL="457200" indent="-457200" algn="ctr">
              <a:buFont typeface="Arial" panose="020B0604020202020204" pitchFamily="34" charset="0"/>
              <a:buChar char="•"/>
            </a:pPr>
            <a:endParaRPr lang="en-US" sz="2800" dirty="0"/>
          </a:p>
          <a:p>
            <a:pPr marL="457200" indent="-457200">
              <a:buFont typeface="Arial" panose="020B0604020202020204" pitchFamily="34" charset="0"/>
              <a:buChar char="•"/>
            </a:pPr>
            <a:r>
              <a:rPr lang="en-US" sz="2200" b="1" u="sng" dirty="0"/>
              <a:t>Customer Choice Transaction Status – </a:t>
            </a:r>
            <a:r>
              <a:rPr lang="en-US" sz="2200" dirty="0"/>
              <a:t>with the opening of the Customer Choice period, transaction totals have been presented:  1/9 ~5000 enrollments, 1/23 ~19,700 enrollments</a:t>
            </a:r>
          </a:p>
          <a:p>
            <a:pPr marL="457200" indent="-457200">
              <a:buFont typeface="Arial" panose="020B0604020202020204" pitchFamily="34" charset="0"/>
              <a:buChar char="•"/>
            </a:pPr>
            <a:r>
              <a:rPr lang="en-US" sz="2200" b="1" u="sng" dirty="0"/>
              <a:t>Winter Storm Uri Securitization</a:t>
            </a:r>
            <a:r>
              <a:rPr lang="en-US" sz="2200" dirty="0"/>
              <a:t>:  LP&amp;L, ERCOT, PUCT Staff, &amp; REPs all agree on interpretation of legislation/dockets calling for exemptions of Lubbock residents from Uri securitizations (M and N).  ERCOT filed declaratory order seeking PUC approval of interpretation.</a:t>
            </a:r>
          </a:p>
          <a:p>
            <a:pPr marL="457200" indent="-457200">
              <a:buFont typeface="Arial" panose="020B0604020202020204" pitchFamily="34" charset="0"/>
              <a:buChar char="•"/>
            </a:pPr>
            <a:r>
              <a:rPr lang="en-US" sz="2200" b="1" u="sng" dirty="0"/>
              <a:t>Distribution Loss Factors</a:t>
            </a:r>
            <a:r>
              <a:rPr lang="en-US" sz="2200" dirty="0"/>
              <a:t>: Lubbock revised DLFs to only three codes:  one for secondary voltages, one for primary, and one for transmission voltages.  Revised DLFs posted on ercot.com.</a:t>
            </a:r>
          </a:p>
          <a:p>
            <a:pPr marL="457200" indent="-457200">
              <a:buFont typeface="Arial" panose="020B0604020202020204" pitchFamily="34" charset="0"/>
              <a:buChar char="•"/>
            </a:pPr>
            <a:r>
              <a:rPr lang="en-US" sz="2200" b="1" u="sng" dirty="0"/>
              <a:t>Duplicate Addresses</a:t>
            </a:r>
            <a:r>
              <a:rPr lang="en-US" sz="2200" dirty="0"/>
              <a:t>:  LP&amp;L created multiple ESI IDs at the same address without utilizing a differentiator such as barn, well, A/C.  LP&amp;L created look-up tool for REP use only to align meter number with the respective ESI.</a:t>
            </a:r>
          </a:p>
          <a:p>
            <a:pPr marL="457200" indent="-457200">
              <a:buFont typeface="Arial" panose="020B0604020202020204" pitchFamily="34" charset="0"/>
              <a:buChar char="•"/>
            </a:pPr>
            <a:r>
              <a:rPr lang="en-US" sz="2200" b="1" u="sng" dirty="0"/>
              <a:t>Various Updates</a:t>
            </a:r>
            <a:r>
              <a:rPr lang="en-US" sz="2200" dirty="0"/>
              <a:t>:  Shopping Fairs, zip codes, historical LP&amp;L rates, transaction testing, historical usage requests, transitioning de-energized ESIs (clearance requests), right of rescission</a:t>
            </a:r>
          </a:p>
          <a:p>
            <a:pPr marL="457200" indent="-457200">
              <a:buFont typeface="Arial" panose="020B0604020202020204" pitchFamily="34" charset="0"/>
              <a:buChar char="•"/>
            </a:pPr>
            <a:endParaRPr lang="en-US" sz="22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u="sng" dirty="0"/>
          </a:p>
        </p:txBody>
      </p:sp>
    </p:spTree>
    <p:extLst>
      <p:ext uri="{BB962C8B-B14F-4D97-AF65-F5344CB8AC3E}">
        <p14:creationId xmlns:p14="http://schemas.microsoft.com/office/powerpoint/2010/main" val="3730415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762301-F83A-4BEA-9D11-E6C99FB574A8}"/>
              </a:ext>
            </a:extLst>
          </p:cNvPr>
          <p:cNvSpPr>
            <a:spLocks noGrp="1"/>
          </p:cNvSpPr>
          <p:nvPr>
            <p:ph type="title"/>
          </p:nvPr>
        </p:nvSpPr>
        <p:spPr>
          <a:xfrm>
            <a:off x="838200" y="285750"/>
            <a:ext cx="10515600" cy="1325563"/>
          </a:xfrm>
        </p:spPr>
        <p:txBody>
          <a:bodyPr/>
          <a:lstStyle/>
          <a:p>
            <a:r>
              <a:rPr lang="en-US" dirty="0"/>
              <a:t>Completed Action Items </a:t>
            </a:r>
            <a:br>
              <a:rPr lang="en-US" dirty="0"/>
            </a:br>
            <a:r>
              <a:rPr lang="en-US" b="1" dirty="0"/>
              <a:t>Q&amp;A </a:t>
            </a:r>
          </a:p>
        </p:txBody>
      </p:sp>
      <p:graphicFrame>
        <p:nvGraphicFramePr>
          <p:cNvPr id="2" name="Table 3">
            <a:extLst>
              <a:ext uri="{FF2B5EF4-FFF2-40B4-BE49-F238E27FC236}">
                <a16:creationId xmlns:a16="http://schemas.microsoft.com/office/drawing/2014/main" id="{C29CDCAF-D4A3-0BAD-5104-0AB1DB665FDB}"/>
              </a:ext>
            </a:extLst>
          </p:cNvPr>
          <p:cNvGraphicFramePr>
            <a:graphicFrameLocks noGrp="1"/>
          </p:cNvGraphicFramePr>
          <p:nvPr>
            <p:extLst>
              <p:ext uri="{D42A27DB-BD31-4B8C-83A1-F6EECF244321}">
                <p14:modId xmlns:p14="http://schemas.microsoft.com/office/powerpoint/2010/main" val="3818273516"/>
              </p:ext>
            </p:extLst>
          </p:nvPr>
        </p:nvGraphicFramePr>
        <p:xfrm>
          <a:off x="137160" y="1421130"/>
          <a:ext cx="11658600" cy="5264912"/>
        </p:xfrm>
        <a:graphic>
          <a:graphicData uri="http://schemas.openxmlformats.org/drawingml/2006/table">
            <a:tbl>
              <a:tblPr firstRow="1" bandRow="1">
                <a:tableStyleId>{5C22544A-7EE6-4342-B048-85BDC9FD1C3A}</a:tableStyleId>
              </a:tblPr>
              <a:tblGrid>
                <a:gridCol w="11658600">
                  <a:extLst>
                    <a:ext uri="{9D8B030D-6E8A-4147-A177-3AD203B41FA5}">
                      <a16:colId xmlns:a16="http://schemas.microsoft.com/office/drawing/2014/main" val="651102246"/>
                    </a:ext>
                  </a:extLst>
                </a:gridCol>
              </a:tblGrid>
              <a:tr h="343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Transition to Competition </a:t>
                      </a:r>
                    </a:p>
                  </a:txBody>
                  <a:tcPr/>
                </a:tc>
                <a:extLst>
                  <a:ext uri="{0D108BD9-81ED-4DB2-BD59-A6C34878D82A}">
                    <a16:rowId xmlns:a16="http://schemas.microsoft.com/office/drawing/2014/main" val="2162009835"/>
                  </a:ext>
                </a:extLst>
              </a:tr>
              <a:tr h="4807712">
                <a:tc>
                  <a:txBody>
                    <a:bodyPr/>
                    <a:lstStyle/>
                    <a:p>
                      <a:r>
                        <a:rPr lang="en-US" sz="2000" b="1" kern="1200" dirty="0">
                          <a:solidFill>
                            <a:schemeClr val="dk1"/>
                          </a:solidFill>
                          <a:effectLst/>
                          <a:latin typeface="+mn-lt"/>
                          <a:ea typeface="+mn-ea"/>
                          <a:cs typeface="+mn-cs"/>
                        </a:rPr>
                        <a:t>Q:  Will </a:t>
                      </a:r>
                      <a:r>
                        <a:rPr lang="en-US" sz="2000" b="1" u="sng" kern="1200" dirty="0">
                          <a:solidFill>
                            <a:schemeClr val="dk1"/>
                          </a:solidFill>
                          <a:effectLst/>
                          <a:latin typeface="+mn-lt"/>
                          <a:ea typeface="+mn-ea"/>
                          <a:cs typeface="+mn-cs"/>
                        </a:rPr>
                        <a:t>inspections</a:t>
                      </a:r>
                      <a:r>
                        <a:rPr lang="en-US" sz="2000" b="1" kern="1200" dirty="0">
                          <a:solidFill>
                            <a:schemeClr val="dk1"/>
                          </a:solidFill>
                          <a:effectLst/>
                          <a:latin typeface="+mn-lt"/>
                          <a:ea typeface="+mn-ea"/>
                          <a:cs typeface="+mn-cs"/>
                        </a:rPr>
                        <a:t> be required for the transitioning MVI transactions?</a:t>
                      </a:r>
                      <a:endParaRPr lang="en-US" sz="2000" kern="1200" dirty="0">
                        <a:solidFill>
                          <a:schemeClr val="dk1"/>
                        </a:solidFill>
                        <a:effectLst/>
                        <a:latin typeface="+mn-lt"/>
                        <a:ea typeface="+mn-ea"/>
                        <a:cs typeface="+mn-cs"/>
                      </a:endParaRPr>
                    </a:p>
                    <a:p>
                      <a:r>
                        <a:rPr lang="en-US" sz="2000" b="1" kern="1200" dirty="0">
                          <a:solidFill>
                            <a:schemeClr val="dk1"/>
                          </a:solidFill>
                          <a:effectLst/>
                          <a:latin typeface="+mn-lt"/>
                          <a:ea typeface="+mn-ea"/>
                          <a:cs typeface="+mn-cs"/>
                        </a:rPr>
                        <a:t>A:  </a:t>
                      </a:r>
                      <a:r>
                        <a:rPr lang="en-US" sz="2000" kern="1200" dirty="0">
                          <a:solidFill>
                            <a:schemeClr val="dk1"/>
                          </a:solidFill>
                          <a:effectLst/>
                          <a:latin typeface="+mn-lt"/>
                          <a:ea typeface="+mn-ea"/>
                          <a:cs typeface="+mn-cs"/>
                        </a:rPr>
                        <a:t>Permits will not be required to ‘schedule’ the transitioning MVI transaction.</a:t>
                      </a:r>
                    </a:p>
                    <a:p>
                      <a:endParaRPr lang="en-US" sz="2000" b="1" kern="1200" dirty="0">
                        <a:solidFill>
                          <a:schemeClr val="dk1"/>
                        </a:solidFill>
                        <a:effectLst/>
                        <a:latin typeface="+mn-lt"/>
                        <a:ea typeface="+mn-ea"/>
                        <a:cs typeface="+mn-cs"/>
                      </a:endParaRPr>
                    </a:p>
                    <a:p>
                      <a:r>
                        <a:rPr lang="en-US" sz="2000" b="1" kern="1200" dirty="0">
                          <a:solidFill>
                            <a:schemeClr val="dk1"/>
                          </a:solidFill>
                          <a:effectLst/>
                          <a:latin typeface="+mn-lt"/>
                          <a:ea typeface="+mn-ea"/>
                          <a:cs typeface="+mn-cs"/>
                        </a:rPr>
                        <a:t>Q:  Will existing LP&amp;L customers with </a:t>
                      </a:r>
                      <a:r>
                        <a:rPr lang="en-US" sz="2000" b="1" u="sng" kern="1200" dirty="0">
                          <a:solidFill>
                            <a:schemeClr val="dk1"/>
                          </a:solidFill>
                          <a:effectLst/>
                          <a:latin typeface="+mn-lt"/>
                          <a:ea typeface="+mn-ea"/>
                          <a:cs typeface="+mn-cs"/>
                        </a:rPr>
                        <a:t>multiple ESI IDs</a:t>
                      </a:r>
                      <a:r>
                        <a:rPr lang="en-US" sz="2000" b="1" kern="1200" dirty="0">
                          <a:solidFill>
                            <a:schemeClr val="dk1"/>
                          </a:solidFill>
                          <a:effectLst/>
                          <a:latin typeface="+mn-lt"/>
                          <a:ea typeface="+mn-ea"/>
                          <a:cs typeface="+mn-cs"/>
                        </a:rPr>
                        <a:t> be assigned to the same DREP if necessary?</a:t>
                      </a:r>
                      <a:endParaRPr lang="en-US" sz="2000" kern="1200" dirty="0">
                        <a:solidFill>
                          <a:schemeClr val="dk1"/>
                        </a:solidFill>
                        <a:effectLst/>
                        <a:latin typeface="+mn-lt"/>
                        <a:ea typeface="+mn-ea"/>
                        <a:cs typeface="+mn-cs"/>
                      </a:endParaRPr>
                    </a:p>
                    <a:p>
                      <a:r>
                        <a:rPr lang="en-US" sz="2000" b="1" kern="1200" dirty="0">
                          <a:solidFill>
                            <a:schemeClr val="dk1"/>
                          </a:solidFill>
                          <a:effectLst/>
                          <a:latin typeface="+mn-lt"/>
                          <a:ea typeface="+mn-ea"/>
                          <a:cs typeface="+mn-cs"/>
                        </a:rPr>
                        <a:t>A:  </a:t>
                      </a:r>
                      <a:r>
                        <a:rPr lang="en-US" sz="2000" kern="1200" dirty="0">
                          <a:solidFill>
                            <a:schemeClr val="dk1"/>
                          </a:solidFill>
                          <a:effectLst/>
                          <a:latin typeface="+mn-lt"/>
                          <a:ea typeface="+mn-ea"/>
                          <a:cs typeface="+mn-cs"/>
                        </a:rPr>
                        <a:t>YES, LP&amp;L will attempt to group the same customer to the same DREP. </a:t>
                      </a:r>
                    </a:p>
                    <a:p>
                      <a:endParaRPr lang="en-US" sz="2000" b="1" kern="1200" dirty="0">
                        <a:solidFill>
                          <a:schemeClr val="dk1"/>
                        </a:solidFill>
                        <a:effectLst/>
                        <a:latin typeface="+mn-lt"/>
                        <a:ea typeface="+mn-ea"/>
                        <a:cs typeface="+mn-cs"/>
                      </a:endParaRPr>
                    </a:p>
                    <a:p>
                      <a:r>
                        <a:rPr lang="en-US" sz="2000" b="1" kern="1200" dirty="0">
                          <a:solidFill>
                            <a:schemeClr val="dk1"/>
                          </a:solidFill>
                          <a:effectLst/>
                          <a:latin typeface="+mn-lt"/>
                          <a:ea typeface="+mn-ea"/>
                          <a:cs typeface="+mn-cs"/>
                        </a:rPr>
                        <a:t>Q:  Will LP&amp;L transition de-energized ESI IDs?  If so, under what circumstances?  How will the new REP be aware the premise is de-energized?  </a:t>
                      </a:r>
                      <a:endParaRPr lang="en-US" sz="2000" kern="1200" dirty="0">
                        <a:solidFill>
                          <a:schemeClr val="dk1"/>
                        </a:solidFill>
                        <a:effectLst/>
                        <a:latin typeface="+mn-lt"/>
                        <a:ea typeface="+mn-ea"/>
                        <a:cs typeface="+mn-cs"/>
                      </a:endParaRPr>
                    </a:p>
                    <a:p>
                      <a:r>
                        <a:rPr lang="en-US" sz="2000" b="1" kern="1200" dirty="0">
                          <a:solidFill>
                            <a:schemeClr val="dk1"/>
                          </a:solidFill>
                          <a:effectLst/>
                          <a:latin typeface="+mn-lt"/>
                          <a:ea typeface="+mn-ea"/>
                          <a:cs typeface="+mn-cs"/>
                        </a:rPr>
                        <a:t>A:  </a:t>
                      </a:r>
                      <a:r>
                        <a:rPr lang="en-US" sz="2000" kern="1200" dirty="0">
                          <a:solidFill>
                            <a:schemeClr val="dk1"/>
                          </a:solidFill>
                          <a:effectLst/>
                          <a:latin typeface="+mn-lt"/>
                          <a:ea typeface="+mn-ea"/>
                          <a:cs typeface="+mn-cs"/>
                        </a:rPr>
                        <a:t>LP&amp;L will transition only active accounts.  If a premise does not have an active account, a DREP will not be assigned and the ESI ID will be energized only when an MVI is submitted post-transition.  De-energized ESI IDs with active accounts (ESI ID is de-energized for a clearance request) will transition to a REP of Choice or a DREP.  Upon transition, LP&amp;L will send a 650_04 to the REP of Record notifying of the de-energized status.</a:t>
                      </a:r>
                      <a:endParaRPr lang="en-US" sz="2000" b="1" kern="1200" dirty="0">
                        <a:solidFill>
                          <a:schemeClr val="dk1"/>
                        </a:solidFill>
                        <a:effectLst/>
                        <a:latin typeface="+mn-lt"/>
                        <a:ea typeface="+mn-ea"/>
                        <a:cs typeface="+mn-cs"/>
                      </a:endParaRPr>
                    </a:p>
                  </a:txBody>
                  <a:tcPr/>
                </a:tc>
                <a:extLst>
                  <a:ext uri="{0D108BD9-81ED-4DB2-BD59-A6C34878D82A}">
                    <a16:rowId xmlns:a16="http://schemas.microsoft.com/office/drawing/2014/main" val="1552790991"/>
                  </a:ext>
                </a:extLst>
              </a:tr>
            </a:tbl>
          </a:graphicData>
        </a:graphic>
      </p:graphicFrame>
    </p:spTree>
    <p:extLst>
      <p:ext uri="{BB962C8B-B14F-4D97-AF65-F5344CB8AC3E}">
        <p14:creationId xmlns:p14="http://schemas.microsoft.com/office/powerpoint/2010/main" val="4127102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762301-F83A-4BEA-9D11-E6C99FB574A8}"/>
              </a:ext>
            </a:extLst>
          </p:cNvPr>
          <p:cNvSpPr>
            <a:spLocks noGrp="1"/>
          </p:cNvSpPr>
          <p:nvPr>
            <p:ph type="title"/>
          </p:nvPr>
        </p:nvSpPr>
        <p:spPr>
          <a:xfrm>
            <a:off x="838200" y="285750"/>
            <a:ext cx="10515600" cy="1325563"/>
          </a:xfrm>
        </p:spPr>
        <p:txBody>
          <a:bodyPr/>
          <a:lstStyle/>
          <a:p>
            <a:r>
              <a:rPr lang="en-US" dirty="0"/>
              <a:t>Completed Action Items </a:t>
            </a:r>
            <a:br>
              <a:rPr lang="en-US" dirty="0"/>
            </a:br>
            <a:r>
              <a:rPr lang="en-US" b="1" dirty="0"/>
              <a:t>Q&amp;A </a:t>
            </a:r>
          </a:p>
        </p:txBody>
      </p:sp>
      <p:graphicFrame>
        <p:nvGraphicFramePr>
          <p:cNvPr id="5" name="Table 3">
            <a:extLst>
              <a:ext uri="{FF2B5EF4-FFF2-40B4-BE49-F238E27FC236}">
                <a16:creationId xmlns:a16="http://schemas.microsoft.com/office/drawing/2014/main" id="{84BAF7D9-E31E-F76C-6AE7-67DE907DE1BA}"/>
              </a:ext>
            </a:extLst>
          </p:cNvPr>
          <p:cNvGraphicFramePr>
            <a:graphicFrameLocks noGrp="1"/>
          </p:cNvGraphicFramePr>
          <p:nvPr>
            <p:extLst>
              <p:ext uri="{D42A27DB-BD31-4B8C-83A1-F6EECF244321}">
                <p14:modId xmlns:p14="http://schemas.microsoft.com/office/powerpoint/2010/main" val="55548293"/>
              </p:ext>
            </p:extLst>
          </p:nvPr>
        </p:nvGraphicFramePr>
        <p:xfrm>
          <a:off x="477078" y="1341994"/>
          <a:ext cx="11252959" cy="5347027"/>
        </p:xfrm>
        <a:graphic>
          <a:graphicData uri="http://schemas.openxmlformats.org/drawingml/2006/table">
            <a:tbl>
              <a:tblPr firstRow="1" bandRow="1">
                <a:tableStyleId>{5C22544A-7EE6-4342-B048-85BDC9FD1C3A}</a:tableStyleId>
              </a:tblPr>
              <a:tblGrid>
                <a:gridCol w="11252959">
                  <a:extLst>
                    <a:ext uri="{9D8B030D-6E8A-4147-A177-3AD203B41FA5}">
                      <a16:colId xmlns:a16="http://schemas.microsoft.com/office/drawing/2014/main" val="651102246"/>
                    </a:ext>
                  </a:extLst>
                </a:gridCol>
              </a:tblGrid>
              <a:tr h="376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TDSP Specific Activities</a:t>
                      </a:r>
                    </a:p>
                  </a:txBody>
                  <a:tcPr/>
                </a:tc>
                <a:extLst>
                  <a:ext uri="{0D108BD9-81ED-4DB2-BD59-A6C34878D82A}">
                    <a16:rowId xmlns:a16="http://schemas.microsoft.com/office/drawing/2014/main" val="2162009835"/>
                  </a:ext>
                </a:extLst>
              </a:tr>
              <a:tr h="4950787">
                <a:tc>
                  <a:txBody>
                    <a:bodyPr/>
                    <a:lstStyle/>
                    <a:p>
                      <a:r>
                        <a:rPr lang="en-US" sz="1800" b="1" kern="1200" dirty="0">
                          <a:solidFill>
                            <a:schemeClr val="dk1"/>
                          </a:solidFill>
                          <a:effectLst/>
                          <a:latin typeface="+mn-lt"/>
                          <a:ea typeface="+mn-ea"/>
                          <a:cs typeface="+mn-cs"/>
                        </a:rPr>
                        <a:t>Q</a:t>
                      </a:r>
                      <a:r>
                        <a:rPr lang="en-US" sz="1700" b="1" kern="1200" dirty="0">
                          <a:solidFill>
                            <a:schemeClr val="dk1"/>
                          </a:solidFill>
                          <a:effectLst/>
                          <a:latin typeface="+mn-lt"/>
                          <a:ea typeface="+mn-ea"/>
                          <a:cs typeface="+mn-cs"/>
                        </a:rPr>
                        <a:t>:  Will </a:t>
                      </a:r>
                      <a:r>
                        <a:rPr lang="en-US" sz="1700" b="1" u="sng" kern="1200" dirty="0">
                          <a:solidFill>
                            <a:schemeClr val="dk1"/>
                          </a:solidFill>
                          <a:effectLst/>
                          <a:latin typeface="+mn-lt"/>
                          <a:ea typeface="+mn-ea"/>
                          <a:cs typeface="+mn-cs"/>
                        </a:rPr>
                        <a:t>historical usage information</a:t>
                      </a:r>
                      <a:r>
                        <a:rPr lang="en-US" sz="1700" b="1" kern="1200" dirty="0">
                          <a:solidFill>
                            <a:schemeClr val="dk1"/>
                          </a:solidFill>
                          <a:effectLst/>
                          <a:latin typeface="+mn-lt"/>
                          <a:ea typeface="+mn-ea"/>
                          <a:cs typeface="+mn-cs"/>
                        </a:rPr>
                        <a:t> be available for transitioning customers?  Will an LOA process be available and when? </a:t>
                      </a:r>
                      <a:endParaRPr lang="en-US" sz="1700" kern="1200" dirty="0">
                        <a:solidFill>
                          <a:schemeClr val="dk1"/>
                        </a:solidFill>
                        <a:effectLst/>
                        <a:latin typeface="+mn-lt"/>
                        <a:ea typeface="+mn-ea"/>
                        <a:cs typeface="+mn-cs"/>
                      </a:endParaRPr>
                    </a:p>
                    <a:p>
                      <a:r>
                        <a:rPr lang="en-US" sz="1700" b="1" kern="1200" dirty="0">
                          <a:solidFill>
                            <a:schemeClr val="dk1"/>
                          </a:solidFill>
                          <a:effectLst/>
                          <a:latin typeface="+mn-lt"/>
                          <a:ea typeface="+mn-ea"/>
                          <a:cs typeface="+mn-cs"/>
                        </a:rPr>
                        <a:t>A:  </a:t>
                      </a:r>
                      <a:r>
                        <a:rPr lang="en-US" sz="1700" kern="1200" dirty="0">
                          <a:solidFill>
                            <a:schemeClr val="dk1"/>
                          </a:solidFill>
                          <a:effectLst/>
                          <a:latin typeface="+mn-lt"/>
                          <a:ea typeface="+mn-ea"/>
                          <a:cs typeface="+mn-cs"/>
                        </a:rPr>
                        <a:t>Monthly summary historical usage information will be available via the Mass Customer List (MCL) for entering </a:t>
                      </a:r>
                      <a:r>
                        <a:rPr lang="en-US" sz="1700" kern="1200" dirty="0" err="1">
                          <a:solidFill>
                            <a:schemeClr val="dk1"/>
                          </a:solidFill>
                          <a:effectLst/>
                          <a:latin typeface="+mn-lt"/>
                          <a:ea typeface="+mn-ea"/>
                          <a:cs typeface="+mn-cs"/>
                        </a:rPr>
                        <a:t>REPs.</a:t>
                      </a:r>
                      <a:r>
                        <a:rPr lang="en-US" sz="1700" kern="1200" dirty="0">
                          <a:solidFill>
                            <a:schemeClr val="dk1"/>
                          </a:solidFill>
                          <a:effectLst/>
                          <a:latin typeface="+mn-lt"/>
                          <a:ea typeface="+mn-ea"/>
                          <a:cs typeface="+mn-cs"/>
                        </a:rPr>
                        <a:t>  Historical interval data will be available for REPs by emailing </a:t>
                      </a:r>
                      <a:r>
                        <a:rPr lang="en-US" sz="1700" u="sng" kern="1200" dirty="0">
                          <a:solidFill>
                            <a:schemeClr val="dk1"/>
                          </a:solidFill>
                          <a:effectLst/>
                          <a:latin typeface="+mn-lt"/>
                          <a:ea typeface="+mn-ea"/>
                          <a:cs typeface="+mn-cs"/>
                          <a:hlinkClick r:id="rId2"/>
                        </a:rPr>
                        <a:t>marketops@mylubbock.us</a:t>
                      </a:r>
                      <a:r>
                        <a:rPr lang="en-US" sz="1700" kern="1200" dirty="0">
                          <a:solidFill>
                            <a:schemeClr val="dk1"/>
                          </a:solidFill>
                          <a:effectLst/>
                          <a:latin typeface="+mn-lt"/>
                          <a:ea typeface="+mn-ea"/>
                          <a:cs typeface="+mn-cs"/>
                        </a:rPr>
                        <a:t>  with a signed copy of the approved LOA which is posted on the LP&amp;L website.  Brokers may also request monthly and interval data via the LOA process noted above.  </a:t>
                      </a:r>
                      <a:r>
                        <a:rPr lang="en-US" sz="1700" strike="sngStrike" kern="1200" dirty="0">
                          <a:solidFill>
                            <a:schemeClr val="dk1"/>
                          </a:solidFill>
                          <a:effectLst/>
                          <a:latin typeface="+mn-lt"/>
                          <a:ea typeface="+mn-ea"/>
                          <a:cs typeface="+mn-cs"/>
                        </a:rPr>
                        <a:t>The LOA process may commence at the time the MCL is available for distribution (late April/early May).  </a:t>
                      </a:r>
                      <a:r>
                        <a:rPr lang="en-US" sz="1700" kern="1200" dirty="0">
                          <a:solidFill>
                            <a:schemeClr val="dk1"/>
                          </a:solidFill>
                          <a:effectLst/>
                          <a:latin typeface="+mn-lt"/>
                          <a:ea typeface="+mn-ea"/>
                          <a:cs typeface="+mn-cs"/>
                        </a:rPr>
                        <a:t>LOAs are required to be notarized.  Out of state LOAs are accepted with a valid Commission ID.  Modifications to the LOA will not be accepted.  Upon effectuation of RMGRR176, the LOA found in Appendix B1/B2 may be utilized for LOA requests.</a:t>
                      </a:r>
                    </a:p>
                    <a:p>
                      <a:r>
                        <a:rPr lang="en-US" sz="1700" kern="1200" dirty="0">
                          <a:solidFill>
                            <a:schemeClr val="dk1"/>
                          </a:solidFill>
                          <a:effectLst/>
                          <a:latin typeface="+mn-lt"/>
                          <a:ea typeface="+mn-ea"/>
                          <a:cs typeface="+mn-cs"/>
                        </a:rPr>
                        <a:t>LP&amp;L has agreed to provide the following information when responding to a valid LOA:  DLF code, load profile, LP&amp;L Rate Class, LP&amp;L Meter Read Cycle, and address.  </a:t>
                      </a:r>
                    </a:p>
                    <a:p>
                      <a:r>
                        <a:rPr lang="en-US" sz="1700" kern="1200" dirty="0">
                          <a:solidFill>
                            <a:schemeClr val="dk1"/>
                          </a:solidFill>
                          <a:effectLst/>
                          <a:highlight>
                            <a:srgbClr val="FFFF00"/>
                          </a:highlight>
                          <a:latin typeface="+mn-lt"/>
                          <a:ea typeface="+mn-ea"/>
                          <a:cs typeface="+mn-cs"/>
                        </a:rPr>
                        <a:t>The data for the LOA responses are being pulled from existing systems prior to an ESI transitioning and will be found in the current format.  Once an ESI transitions, the format of the data received will align with Section 9, Appendix B4.</a:t>
                      </a:r>
                    </a:p>
                    <a:p>
                      <a:endParaRPr lang="en-US" sz="1700" kern="1200" dirty="0">
                        <a:solidFill>
                          <a:schemeClr val="dk1"/>
                        </a:solidFill>
                        <a:effectLst/>
                        <a:highlight>
                          <a:srgbClr val="FFFF00"/>
                        </a:highlight>
                        <a:latin typeface="+mn-lt"/>
                        <a:ea typeface="+mn-ea"/>
                        <a:cs typeface="+mn-cs"/>
                      </a:endParaRPr>
                    </a:p>
                    <a:p>
                      <a:r>
                        <a:rPr lang="en-US" sz="1700" b="1" kern="1200" dirty="0">
                          <a:solidFill>
                            <a:schemeClr val="dk1"/>
                          </a:solidFill>
                          <a:effectLst/>
                          <a:latin typeface="+mn-lt"/>
                          <a:ea typeface="+mn-ea"/>
                          <a:cs typeface="+mn-cs"/>
                        </a:rPr>
                        <a:t>Q:  What are the applicable </a:t>
                      </a:r>
                      <a:r>
                        <a:rPr lang="en-US" sz="1700" b="1" u="sng" kern="1200" dirty="0">
                          <a:solidFill>
                            <a:schemeClr val="dk1"/>
                          </a:solidFill>
                          <a:effectLst/>
                          <a:latin typeface="+mn-lt"/>
                          <a:ea typeface="+mn-ea"/>
                          <a:cs typeface="+mn-cs"/>
                        </a:rPr>
                        <a:t>LP&amp;L zip codes</a:t>
                      </a:r>
                      <a:r>
                        <a:rPr lang="en-US" sz="1700" b="1" kern="1200" dirty="0">
                          <a:solidFill>
                            <a:schemeClr val="dk1"/>
                          </a:solidFill>
                          <a:effectLst/>
                          <a:latin typeface="+mn-lt"/>
                          <a:ea typeface="+mn-ea"/>
                          <a:cs typeface="+mn-cs"/>
                        </a:rPr>
                        <a:t>?</a:t>
                      </a:r>
                      <a:endParaRPr lang="en-US" sz="1700" kern="1200" dirty="0">
                        <a:solidFill>
                          <a:schemeClr val="dk1"/>
                        </a:solidFill>
                        <a:effectLst/>
                        <a:latin typeface="+mn-lt"/>
                        <a:ea typeface="+mn-ea"/>
                        <a:cs typeface="+mn-cs"/>
                      </a:endParaRPr>
                    </a:p>
                    <a:p>
                      <a:r>
                        <a:rPr lang="en-US" sz="1700" b="1" kern="1200" dirty="0">
                          <a:solidFill>
                            <a:schemeClr val="dk1"/>
                          </a:solidFill>
                          <a:effectLst/>
                          <a:latin typeface="+mn-lt"/>
                          <a:ea typeface="+mn-ea"/>
                          <a:cs typeface="+mn-cs"/>
                        </a:rPr>
                        <a:t>A:  </a:t>
                      </a:r>
                      <a:r>
                        <a:rPr lang="en-US" sz="1700" kern="1200" dirty="0">
                          <a:solidFill>
                            <a:schemeClr val="dk1"/>
                          </a:solidFill>
                          <a:effectLst/>
                          <a:latin typeface="+mn-lt"/>
                          <a:ea typeface="+mn-ea"/>
                          <a:cs typeface="+mn-cs"/>
                        </a:rPr>
                        <a:t>A full list of zip codes has been provided to ERCOT and are also posted on the main LRITF page.  Zip + 4s will not be available</a:t>
                      </a:r>
                      <a:r>
                        <a:rPr lang="en-US" sz="1700" kern="1200" dirty="0">
                          <a:solidFill>
                            <a:schemeClr val="dk1"/>
                          </a:solidFill>
                          <a:effectLst/>
                          <a:highlight>
                            <a:srgbClr val="FFFF00"/>
                          </a:highlight>
                          <a:latin typeface="+mn-lt"/>
                          <a:ea typeface="+mn-ea"/>
                          <a:cs typeface="+mn-cs"/>
                        </a:rPr>
                        <a:t>.  </a:t>
                      </a:r>
                      <a:r>
                        <a:rPr lang="en-US" sz="1700" u="sng" kern="1200" dirty="0">
                          <a:solidFill>
                            <a:schemeClr val="dk1"/>
                          </a:solidFill>
                          <a:effectLst/>
                          <a:highlight>
                            <a:srgbClr val="FFFF00"/>
                          </a:highlight>
                          <a:latin typeface="+mn-lt"/>
                          <a:ea typeface="+mn-ea"/>
                          <a:cs typeface="+mn-cs"/>
                          <a:hlinkClick r:id="rId3"/>
                        </a:rPr>
                        <a:t>https://www.ercot.com/files/docs/2024/01/17/Lubbock-Zip-Codes-2024-01.xlsx</a:t>
                      </a:r>
                      <a:endParaRPr lang="en-US" sz="1700" kern="1200" dirty="0">
                        <a:solidFill>
                          <a:schemeClr val="dk1"/>
                        </a:solidFill>
                        <a:effectLst/>
                        <a:highlight>
                          <a:srgbClr val="FFFF00"/>
                        </a:highlight>
                        <a:latin typeface="+mn-lt"/>
                        <a:ea typeface="+mn-ea"/>
                        <a:cs typeface="+mn-cs"/>
                      </a:endParaRPr>
                    </a:p>
                    <a:p>
                      <a:r>
                        <a:rPr lang="en-US" sz="1700" kern="1200" dirty="0">
                          <a:solidFill>
                            <a:schemeClr val="dk1"/>
                          </a:solidFill>
                          <a:effectLst/>
                          <a:highlight>
                            <a:srgbClr val="FFFF00"/>
                          </a:highlight>
                          <a:latin typeface="+mn-lt"/>
                          <a:ea typeface="+mn-ea"/>
                          <a:cs typeface="+mn-cs"/>
                        </a:rPr>
                        <a:t>Additional zip codes were added in December 2023.</a:t>
                      </a:r>
                    </a:p>
                  </a:txBody>
                  <a:tcPr/>
                </a:tc>
                <a:extLst>
                  <a:ext uri="{0D108BD9-81ED-4DB2-BD59-A6C34878D82A}">
                    <a16:rowId xmlns:a16="http://schemas.microsoft.com/office/drawing/2014/main" val="1552790991"/>
                  </a:ext>
                </a:extLst>
              </a:tr>
            </a:tbl>
          </a:graphicData>
        </a:graphic>
      </p:graphicFrame>
    </p:spTree>
    <p:extLst>
      <p:ext uri="{BB962C8B-B14F-4D97-AF65-F5344CB8AC3E}">
        <p14:creationId xmlns:p14="http://schemas.microsoft.com/office/powerpoint/2010/main" val="772517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762301-F83A-4BEA-9D11-E6C99FB574A8}"/>
              </a:ext>
            </a:extLst>
          </p:cNvPr>
          <p:cNvSpPr>
            <a:spLocks noGrp="1"/>
          </p:cNvSpPr>
          <p:nvPr>
            <p:ph type="title"/>
          </p:nvPr>
        </p:nvSpPr>
        <p:spPr>
          <a:xfrm>
            <a:off x="838200" y="0"/>
            <a:ext cx="10515600" cy="1325563"/>
          </a:xfrm>
        </p:spPr>
        <p:txBody>
          <a:bodyPr/>
          <a:lstStyle/>
          <a:p>
            <a:r>
              <a:rPr lang="en-US" dirty="0"/>
              <a:t>Completed Action Items </a:t>
            </a:r>
            <a:br>
              <a:rPr lang="en-US" dirty="0"/>
            </a:br>
            <a:r>
              <a:rPr lang="en-US" b="1" dirty="0"/>
              <a:t>Q&amp;A </a:t>
            </a:r>
          </a:p>
        </p:txBody>
      </p:sp>
      <p:graphicFrame>
        <p:nvGraphicFramePr>
          <p:cNvPr id="2" name="Table 3">
            <a:extLst>
              <a:ext uri="{FF2B5EF4-FFF2-40B4-BE49-F238E27FC236}">
                <a16:creationId xmlns:a16="http://schemas.microsoft.com/office/drawing/2014/main" id="{C29CDCAF-D4A3-0BAD-5104-0AB1DB665FDB}"/>
              </a:ext>
            </a:extLst>
          </p:cNvPr>
          <p:cNvGraphicFramePr>
            <a:graphicFrameLocks noGrp="1"/>
          </p:cNvGraphicFramePr>
          <p:nvPr>
            <p:extLst>
              <p:ext uri="{D42A27DB-BD31-4B8C-83A1-F6EECF244321}">
                <p14:modId xmlns:p14="http://schemas.microsoft.com/office/powerpoint/2010/main" val="101406181"/>
              </p:ext>
            </p:extLst>
          </p:nvPr>
        </p:nvGraphicFramePr>
        <p:xfrm>
          <a:off x="795130" y="1076872"/>
          <a:ext cx="11074676" cy="5781127"/>
        </p:xfrm>
        <a:graphic>
          <a:graphicData uri="http://schemas.openxmlformats.org/drawingml/2006/table">
            <a:tbl>
              <a:tblPr firstRow="1" bandRow="1">
                <a:tableStyleId>{5C22544A-7EE6-4342-B048-85BDC9FD1C3A}</a:tableStyleId>
              </a:tblPr>
              <a:tblGrid>
                <a:gridCol w="11074676">
                  <a:extLst>
                    <a:ext uri="{9D8B030D-6E8A-4147-A177-3AD203B41FA5}">
                      <a16:colId xmlns:a16="http://schemas.microsoft.com/office/drawing/2014/main" val="651102246"/>
                    </a:ext>
                  </a:extLst>
                </a:gridCol>
              </a:tblGrid>
              <a:tr h="4645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TDSP Specific Activities - continued</a:t>
                      </a:r>
                    </a:p>
                  </a:txBody>
                  <a:tcPr/>
                </a:tc>
                <a:extLst>
                  <a:ext uri="{0D108BD9-81ED-4DB2-BD59-A6C34878D82A}">
                    <a16:rowId xmlns:a16="http://schemas.microsoft.com/office/drawing/2014/main" val="2162009835"/>
                  </a:ext>
                </a:extLst>
              </a:tr>
              <a:tr h="5316539">
                <a:tc>
                  <a:txBody>
                    <a:bodyPr/>
                    <a:lstStyle/>
                    <a:p>
                      <a:r>
                        <a:rPr lang="en-US" sz="1600" b="1" kern="1200" dirty="0">
                          <a:solidFill>
                            <a:schemeClr val="dk1"/>
                          </a:solidFill>
                          <a:effectLst/>
                          <a:latin typeface="+mn-lt"/>
                          <a:ea typeface="+mn-ea"/>
                          <a:cs typeface="+mn-cs"/>
                        </a:rPr>
                        <a:t>Q:  What are the </a:t>
                      </a:r>
                      <a:r>
                        <a:rPr lang="en-US" sz="1600" b="1" u="sng" kern="1200" dirty="0">
                          <a:solidFill>
                            <a:schemeClr val="dk1"/>
                          </a:solidFill>
                          <a:effectLst/>
                          <a:latin typeface="+mn-lt"/>
                          <a:ea typeface="+mn-ea"/>
                          <a:cs typeface="+mn-cs"/>
                        </a:rPr>
                        <a:t>Call Center support lines</a:t>
                      </a:r>
                      <a:r>
                        <a:rPr lang="en-US" sz="1600" b="1" kern="1200" dirty="0">
                          <a:solidFill>
                            <a:schemeClr val="dk1"/>
                          </a:solidFill>
                          <a:effectLst/>
                          <a:latin typeface="+mn-lt"/>
                          <a:ea typeface="+mn-ea"/>
                          <a:cs typeface="+mn-cs"/>
                        </a:rPr>
                        <a:t> for LP&amp;L customers to contact for outage reporting?  Call Center?  REP Hotline?</a:t>
                      </a:r>
                      <a:endParaRPr lang="en-US" sz="1600" kern="1200" dirty="0">
                        <a:solidFill>
                          <a:schemeClr val="dk1"/>
                        </a:solidFill>
                        <a:effectLst/>
                        <a:latin typeface="+mn-lt"/>
                        <a:ea typeface="+mn-ea"/>
                        <a:cs typeface="+mn-cs"/>
                      </a:endParaRPr>
                    </a:p>
                    <a:p>
                      <a:r>
                        <a:rPr lang="en-US" sz="1600" b="1" kern="1200" dirty="0">
                          <a:solidFill>
                            <a:schemeClr val="dk1"/>
                          </a:solidFill>
                          <a:effectLst/>
                          <a:latin typeface="+mn-lt"/>
                          <a:ea typeface="+mn-ea"/>
                          <a:cs typeface="+mn-cs"/>
                        </a:rPr>
                        <a:t>A:  </a:t>
                      </a:r>
                      <a:r>
                        <a:rPr lang="en-US" sz="1600" kern="1200" dirty="0">
                          <a:solidFill>
                            <a:schemeClr val="dk1"/>
                          </a:solidFill>
                          <a:effectLst/>
                          <a:latin typeface="+mn-lt"/>
                          <a:ea typeface="+mn-ea"/>
                          <a:cs typeface="+mn-cs"/>
                        </a:rPr>
                        <a:t>The following phone numbers should be utilized:</a:t>
                      </a:r>
                    </a:p>
                    <a:p>
                      <a:pPr lvl="0"/>
                      <a:r>
                        <a:rPr lang="en-US" sz="1600" kern="1200" dirty="0">
                          <a:solidFill>
                            <a:schemeClr val="dk1"/>
                          </a:solidFill>
                          <a:effectLst/>
                          <a:latin typeface="+mn-lt"/>
                          <a:ea typeface="+mn-ea"/>
                          <a:cs typeface="+mn-cs"/>
                        </a:rPr>
                        <a:t>LP&amp;L outage line will remain the same as today 	1-806-775-2509</a:t>
                      </a:r>
                    </a:p>
                    <a:p>
                      <a:pPr lvl="0"/>
                      <a:r>
                        <a:rPr lang="en-US" sz="1600" kern="1200" dirty="0">
                          <a:solidFill>
                            <a:schemeClr val="dk1"/>
                          </a:solidFill>
                          <a:effectLst/>
                          <a:latin typeface="+mn-lt"/>
                          <a:ea typeface="+mn-ea"/>
                          <a:cs typeface="+mn-cs"/>
                        </a:rPr>
                        <a:t>New REP hotline number established (for REPs only)	1-866-949-5862</a:t>
                      </a:r>
                    </a:p>
                    <a:p>
                      <a:pPr lvl="0"/>
                      <a:r>
                        <a:rPr lang="en-US" sz="1600" kern="1200" dirty="0">
                          <a:solidFill>
                            <a:schemeClr val="dk1"/>
                          </a:solidFill>
                          <a:effectLst/>
                          <a:latin typeface="+mn-lt"/>
                          <a:ea typeface="+mn-ea"/>
                          <a:cs typeface="+mn-cs"/>
                        </a:rPr>
                        <a:t>LP&amp;L Call Center (for customers)			1-806-775-2509</a:t>
                      </a:r>
                    </a:p>
                    <a:p>
                      <a:r>
                        <a:rPr lang="en-US" sz="1600" kern="1200" dirty="0">
                          <a:solidFill>
                            <a:schemeClr val="dk1"/>
                          </a:solidFill>
                          <a:effectLst/>
                          <a:latin typeface="+mn-lt"/>
                          <a:ea typeface="+mn-ea"/>
                          <a:cs typeface="+mn-cs"/>
                        </a:rPr>
                        <a:t>LP&amp;L has also developed a REP Contact list of resources which is posted on the main LRITF page. </a:t>
                      </a:r>
                      <a:r>
                        <a:rPr lang="en-US" sz="1600" u="sng" kern="1200" dirty="0">
                          <a:solidFill>
                            <a:schemeClr val="dk1"/>
                          </a:solidFill>
                          <a:effectLst/>
                          <a:latin typeface="+mn-lt"/>
                          <a:ea typeface="+mn-ea"/>
                          <a:cs typeface="+mn-cs"/>
                          <a:hlinkClick r:id="rId2"/>
                        </a:rPr>
                        <a:t>https://www.ercot.com/files/docs/2023/09/14/REP-Contact-Resources.docx</a:t>
                      </a:r>
                      <a:endParaRPr lang="en-US" sz="1600" kern="1200" dirty="0">
                        <a:solidFill>
                          <a:schemeClr val="dk1"/>
                        </a:solidFill>
                        <a:effectLst/>
                        <a:latin typeface="+mn-lt"/>
                        <a:ea typeface="+mn-ea"/>
                        <a:cs typeface="+mn-cs"/>
                      </a:endParaRPr>
                    </a:p>
                    <a:p>
                      <a:r>
                        <a:rPr lang="en-US" sz="1600" kern="1200" dirty="0">
                          <a:solidFill>
                            <a:schemeClr val="dk1"/>
                          </a:solidFill>
                          <a:effectLst/>
                          <a:highlight>
                            <a:srgbClr val="FFFF00"/>
                          </a:highlight>
                          <a:latin typeface="+mn-lt"/>
                          <a:ea typeface="+mn-ea"/>
                          <a:cs typeface="+mn-cs"/>
                        </a:rPr>
                        <a:t>The new REP hotline opened mid January,  This line is to used for REPs only (no customers) as REPs will be required to provide their REP account number upon contact</a:t>
                      </a:r>
                      <a:r>
                        <a:rPr lang="en-US" sz="1600" kern="1200" dirty="0">
                          <a:solidFill>
                            <a:schemeClr val="dk1"/>
                          </a:solidFill>
                          <a:effectLst/>
                          <a:latin typeface="+mn-lt"/>
                          <a:ea typeface="+mn-ea"/>
                          <a:cs typeface="+mn-cs"/>
                        </a:rPr>
                        <a:t>.</a:t>
                      </a:r>
                    </a:p>
                    <a:p>
                      <a:endParaRPr lang="en-US" sz="1600" kern="1200" dirty="0">
                        <a:solidFill>
                          <a:schemeClr val="dk1"/>
                        </a:solidFill>
                        <a:effectLst/>
                        <a:latin typeface="+mn-lt"/>
                        <a:ea typeface="+mn-ea"/>
                        <a:cs typeface="+mn-cs"/>
                      </a:endParaRPr>
                    </a:p>
                    <a:p>
                      <a:r>
                        <a:rPr lang="en-US" sz="1600" b="1" kern="1200" dirty="0">
                          <a:solidFill>
                            <a:schemeClr val="dk1"/>
                          </a:solidFill>
                          <a:effectLst/>
                          <a:latin typeface="+mn-lt"/>
                          <a:ea typeface="+mn-ea"/>
                          <a:cs typeface="+mn-cs"/>
                        </a:rPr>
                        <a:t>Q:  What are is the approximate number of </a:t>
                      </a:r>
                      <a:r>
                        <a:rPr lang="en-US" sz="1600" b="1" u="sng" kern="1200" dirty="0">
                          <a:solidFill>
                            <a:schemeClr val="dk1"/>
                          </a:solidFill>
                          <a:effectLst/>
                          <a:latin typeface="+mn-lt"/>
                          <a:ea typeface="+mn-ea"/>
                          <a:cs typeface="+mn-cs"/>
                        </a:rPr>
                        <a:t>solar customers</a:t>
                      </a:r>
                      <a:r>
                        <a:rPr lang="en-US" sz="1600" b="1" kern="1200" dirty="0">
                          <a:solidFill>
                            <a:schemeClr val="dk1"/>
                          </a:solidFill>
                          <a:effectLst/>
                          <a:latin typeface="+mn-lt"/>
                          <a:ea typeface="+mn-ea"/>
                          <a:cs typeface="+mn-cs"/>
                        </a:rPr>
                        <a:t> in the Lubbock territory?  How will these customers be billed for delivery charges?  Will net metering continue for these customers?</a:t>
                      </a:r>
                      <a:endParaRPr lang="en-US" sz="1600" kern="1200" dirty="0">
                        <a:solidFill>
                          <a:schemeClr val="dk1"/>
                        </a:solidFill>
                        <a:effectLst/>
                        <a:latin typeface="+mn-lt"/>
                        <a:ea typeface="+mn-ea"/>
                        <a:cs typeface="+mn-cs"/>
                      </a:endParaRPr>
                    </a:p>
                    <a:p>
                      <a:r>
                        <a:rPr lang="en-US" sz="1600" b="1" kern="1200" dirty="0">
                          <a:solidFill>
                            <a:schemeClr val="dk1"/>
                          </a:solidFill>
                          <a:effectLst/>
                          <a:latin typeface="+mn-lt"/>
                          <a:ea typeface="+mn-ea"/>
                          <a:cs typeface="+mn-cs"/>
                        </a:rPr>
                        <a:t>A:  </a:t>
                      </a:r>
                      <a:r>
                        <a:rPr lang="en-US" sz="1600" kern="1200" dirty="0">
                          <a:solidFill>
                            <a:schemeClr val="dk1"/>
                          </a:solidFill>
                          <a:effectLst/>
                          <a:latin typeface="+mn-lt"/>
                          <a:ea typeface="+mn-ea"/>
                          <a:cs typeface="+mn-cs"/>
                        </a:rPr>
                        <a:t>LP&amp;L currently has ~1200 solar (PV) customers and growing.  Current LP&amp;L solar customers receive true net metering where energy costs reflect consumption – generation values.  Upon transition, LP&amp;L will adopt current TDSP practices of non-</a:t>
                      </a:r>
                      <a:r>
                        <a:rPr lang="en-US" sz="1600" kern="1200" dirty="0" err="1">
                          <a:solidFill>
                            <a:schemeClr val="dk1"/>
                          </a:solidFill>
                          <a:effectLst/>
                          <a:latin typeface="+mn-lt"/>
                          <a:ea typeface="+mn-ea"/>
                          <a:cs typeface="+mn-cs"/>
                        </a:rPr>
                        <a:t>bypassable</a:t>
                      </a:r>
                      <a:r>
                        <a:rPr lang="en-US" sz="1600" kern="1200" dirty="0">
                          <a:solidFill>
                            <a:schemeClr val="dk1"/>
                          </a:solidFill>
                          <a:effectLst/>
                          <a:latin typeface="+mn-lt"/>
                          <a:ea typeface="+mn-ea"/>
                          <a:cs typeface="+mn-cs"/>
                        </a:rPr>
                        <a:t> consumption charges.  Any generation “credits” may be received from a customer’s REP of choice depending upon their product.  </a:t>
                      </a:r>
                      <a:r>
                        <a:rPr lang="en-US" sz="1600" strike="sngStrike" kern="1200" dirty="0">
                          <a:solidFill>
                            <a:schemeClr val="dk1"/>
                          </a:solidFill>
                          <a:effectLst/>
                          <a:latin typeface="+mn-lt"/>
                          <a:ea typeface="+mn-ea"/>
                          <a:cs typeface="+mn-cs"/>
                        </a:rPr>
                        <a:t>LP&amp;L delivery charges will include a monthly fixed charge.</a:t>
                      </a:r>
                      <a:r>
                        <a:rPr lang="en-US" sz="1600" kern="1200" dirty="0">
                          <a:solidFill>
                            <a:schemeClr val="dk1"/>
                          </a:solidFill>
                          <a:effectLst/>
                          <a:latin typeface="+mn-lt"/>
                          <a:ea typeface="+mn-ea"/>
                          <a:cs typeface="+mn-cs"/>
                        </a:rPr>
                        <a:t>  </a:t>
                      </a:r>
                      <a:r>
                        <a:rPr lang="en-US" sz="1600" kern="1200" dirty="0">
                          <a:solidFill>
                            <a:schemeClr val="dk1"/>
                          </a:solidFill>
                          <a:effectLst/>
                          <a:highlight>
                            <a:srgbClr val="FFFF00"/>
                          </a:highlight>
                          <a:latin typeface="+mn-lt"/>
                          <a:ea typeface="+mn-ea"/>
                          <a:cs typeface="+mn-cs"/>
                        </a:rPr>
                        <a:t>LP&amp;L Delivery Charges will be billed under the residential rate classification.  </a:t>
                      </a:r>
                    </a:p>
                    <a:p>
                      <a:r>
                        <a:rPr lang="en-US" sz="1600" kern="1200" dirty="0">
                          <a:solidFill>
                            <a:schemeClr val="dk1"/>
                          </a:solidFill>
                          <a:effectLst/>
                          <a:latin typeface="+mn-lt"/>
                          <a:ea typeface="+mn-ea"/>
                          <a:cs typeface="+mn-cs"/>
                        </a:rPr>
                        <a:t>A list of all current Solar PV customers will be provided in the same format as the MCL.</a:t>
                      </a:r>
                    </a:p>
                    <a:p>
                      <a:r>
                        <a:rPr lang="en-US" sz="1600" kern="1200" dirty="0">
                          <a:solidFill>
                            <a:schemeClr val="dk1"/>
                          </a:solidFill>
                          <a:effectLst/>
                          <a:latin typeface="+mn-lt"/>
                          <a:ea typeface="+mn-ea"/>
                          <a:cs typeface="+mn-cs"/>
                        </a:rPr>
                        <a:t>The TDSP Solar Matrix has been updated to include the operational procedures of LP&amp;L and is posted on the main LRITF meeting page.  </a:t>
                      </a:r>
                      <a:r>
                        <a:rPr lang="en-US" sz="1600" u="sng" kern="1200" dirty="0">
                          <a:solidFill>
                            <a:schemeClr val="dk1"/>
                          </a:solidFill>
                          <a:effectLst/>
                          <a:latin typeface="+mn-lt"/>
                          <a:ea typeface="+mn-ea"/>
                          <a:cs typeface="+mn-cs"/>
                          <a:hlinkClick r:id="rId3"/>
                        </a:rPr>
                        <a:t>https://www.ercot.com/files/docs/2023/09/14/Draft-REP-Solar-Questions-TDSP-Matrix_LPL-09082023.xlsx</a:t>
                      </a:r>
                      <a:endParaRPr lang="en-US" sz="1600" kern="1200" dirty="0">
                        <a:solidFill>
                          <a:schemeClr val="dk1"/>
                        </a:solidFill>
                        <a:effectLst/>
                        <a:latin typeface="+mn-lt"/>
                        <a:ea typeface="+mn-ea"/>
                        <a:cs typeface="+mn-cs"/>
                      </a:endParaRPr>
                    </a:p>
                  </a:txBody>
                  <a:tcPr/>
                </a:tc>
                <a:extLst>
                  <a:ext uri="{0D108BD9-81ED-4DB2-BD59-A6C34878D82A}">
                    <a16:rowId xmlns:a16="http://schemas.microsoft.com/office/drawing/2014/main" val="1552790991"/>
                  </a:ext>
                </a:extLst>
              </a:tr>
            </a:tbl>
          </a:graphicData>
        </a:graphic>
      </p:graphicFrame>
    </p:spTree>
    <p:extLst>
      <p:ext uri="{BB962C8B-B14F-4D97-AF65-F5344CB8AC3E}">
        <p14:creationId xmlns:p14="http://schemas.microsoft.com/office/powerpoint/2010/main" val="3712656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762301-F83A-4BEA-9D11-E6C99FB574A8}"/>
              </a:ext>
            </a:extLst>
          </p:cNvPr>
          <p:cNvSpPr>
            <a:spLocks noGrp="1"/>
          </p:cNvSpPr>
          <p:nvPr>
            <p:ph type="title"/>
          </p:nvPr>
        </p:nvSpPr>
        <p:spPr>
          <a:xfrm>
            <a:off x="838200" y="0"/>
            <a:ext cx="10515600" cy="1325563"/>
          </a:xfrm>
        </p:spPr>
        <p:txBody>
          <a:bodyPr/>
          <a:lstStyle/>
          <a:p>
            <a:r>
              <a:rPr lang="en-US" dirty="0"/>
              <a:t>Completed Action Items </a:t>
            </a:r>
            <a:br>
              <a:rPr lang="en-US" dirty="0"/>
            </a:br>
            <a:r>
              <a:rPr lang="en-US" b="1" dirty="0"/>
              <a:t>Q&amp;A </a:t>
            </a:r>
          </a:p>
        </p:txBody>
      </p:sp>
      <p:graphicFrame>
        <p:nvGraphicFramePr>
          <p:cNvPr id="2" name="Table 3">
            <a:extLst>
              <a:ext uri="{FF2B5EF4-FFF2-40B4-BE49-F238E27FC236}">
                <a16:creationId xmlns:a16="http://schemas.microsoft.com/office/drawing/2014/main" id="{C29CDCAF-D4A3-0BAD-5104-0AB1DB665FDB}"/>
              </a:ext>
            </a:extLst>
          </p:cNvPr>
          <p:cNvGraphicFramePr>
            <a:graphicFrameLocks noGrp="1"/>
          </p:cNvGraphicFramePr>
          <p:nvPr>
            <p:extLst>
              <p:ext uri="{D42A27DB-BD31-4B8C-83A1-F6EECF244321}">
                <p14:modId xmlns:p14="http://schemas.microsoft.com/office/powerpoint/2010/main" val="2349799222"/>
              </p:ext>
            </p:extLst>
          </p:nvPr>
        </p:nvGraphicFramePr>
        <p:xfrm>
          <a:off x="601732" y="1076873"/>
          <a:ext cx="11268074" cy="5151120"/>
        </p:xfrm>
        <a:graphic>
          <a:graphicData uri="http://schemas.openxmlformats.org/drawingml/2006/table">
            <a:tbl>
              <a:tblPr firstRow="1" bandRow="1">
                <a:tableStyleId>{5C22544A-7EE6-4342-B048-85BDC9FD1C3A}</a:tableStyleId>
              </a:tblPr>
              <a:tblGrid>
                <a:gridCol w="11268074">
                  <a:extLst>
                    <a:ext uri="{9D8B030D-6E8A-4147-A177-3AD203B41FA5}">
                      <a16:colId xmlns:a16="http://schemas.microsoft.com/office/drawing/2014/main" val="651102246"/>
                    </a:ext>
                  </a:extLst>
                </a:gridCol>
              </a:tblGrid>
              <a:tr h="2369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TDSP Specific Activities - continued</a:t>
                      </a:r>
                    </a:p>
                  </a:txBody>
                  <a:tcPr/>
                </a:tc>
                <a:extLst>
                  <a:ext uri="{0D108BD9-81ED-4DB2-BD59-A6C34878D82A}">
                    <a16:rowId xmlns:a16="http://schemas.microsoft.com/office/drawing/2014/main" val="2162009835"/>
                  </a:ext>
                </a:extLst>
              </a:tr>
              <a:tr h="2711528">
                <a:tc>
                  <a:txBody>
                    <a:bodyPr/>
                    <a:lstStyle/>
                    <a:p>
                      <a:r>
                        <a:rPr lang="en-US" sz="1800" b="1" kern="1200" dirty="0">
                          <a:solidFill>
                            <a:schemeClr val="dk1"/>
                          </a:solidFill>
                          <a:effectLst/>
                          <a:latin typeface="+mn-lt"/>
                          <a:ea typeface="+mn-ea"/>
                          <a:cs typeface="+mn-cs"/>
                        </a:rPr>
                        <a:t>Q:  What are LP&amp;L’s </a:t>
                      </a:r>
                      <a:r>
                        <a:rPr lang="en-US" sz="1800" b="1" u="sng" kern="1200" dirty="0">
                          <a:solidFill>
                            <a:schemeClr val="dk1"/>
                          </a:solidFill>
                          <a:effectLst/>
                          <a:latin typeface="+mn-lt"/>
                          <a:ea typeface="+mn-ea"/>
                          <a:cs typeface="+mn-cs"/>
                        </a:rPr>
                        <a:t>Distribution Loss Factors</a:t>
                      </a:r>
                      <a:r>
                        <a:rPr lang="en-US" sz="1800" b="1" kern="1200" dirty="0">
                          <a:solidFill>
                            <a:schemeClr val="dk1"/>
                          </a:solidFill>
                          <a:effectLst/>
                          <a:latin typeface="+mn-lt"/>
                          <a:ea typeface="+mn-ea"/>
                          <a:cs typeface="+mn-cs"/>
                        </a:rPr>
                        <a:t>? </a:t>
                      </a:r>
                      <a:endParaRPr lang="en-US" sz="1800" kern="1200" dirty="0">
                        <a:solidFill>
                          <a:schemeClr val="dk1"/>
                        </a:solidFill>
                        <a:effectLst/>
                        <a:latin typeface="+mn-lt"/>
                        <a:ea typeface="+mn-ea"/>
                        <a:cs typeface="+mn-cs"/>
                      </a:endParaRPr>
                    </a:p>
                    <a:p>
                      <a:r>
                        <a:rPr lang="en-US" sz="1800" b="1" kern="1200" dirty="0">
                          <a:solidFill>
                            <a:schemeClr val="dk1"/>
                          </a:solidFill>
                          <a:effectLst/>
                          <a:latin typeface="+mn-lt"/>
                          <a:ea typeface="+mn-ea"/>
                          <a:cs typeface="+mn-cs"/>
                        </a:rPr>
                        <a:t>A:    </a:t>
                      </a:r>
                    </a:p>
                    <a:p>
                      <a:endParaRPr lang="en-US" sz="1800" b="1" kern="1200" dirty="0">
                        <a:solidFill>
                          <a:schemeClr val="dk1"/>
                        </a:solidFill>
                        <a:effectLst/>
                        <a:latin typeface="+mn-lt"/>
                        <a:ea typeface="+mn-ea"/>
                        <a:cs typeface="+mn-cs"/>
                      </a:endParaRPr>
                    </a:p>
                    <a:p>
                      <a:endParaRPr lang="en-US" sz="1800" b="1" kern="1200" dirty="0">
                        <a:solidFill>
                          <a:schemeClr val="dk1"/>
                        </a:solidFill>
                        <a:effectLst/>
                        <a:latin typeface="+mn-lt"/>
                        <a:ea typeface="+mn-ea"/>
                        <a:cs typeface="+mn-cs"/>
                      </a:endParaRPr>
                    </a:p>
                    <a:p>
                      <a:endParaRPr lang="en-US" sz="1800" kern="1200" dirty="0">
                        <a:solidFill>
                          <a:schemeClr val="dk1"/>
                        </a:solidFill>
                        <a:effectLst/>
                        <a:latin typeface="+mn-lt"/>
                        <a:ea typeface="+mn-ea"/>
                        <a:cs typeface="+mn-cs"/>
                      </a:endParaRPr>
                    </a:p>
                    <a:p>
                      <a:r>
                        <a:rPr lang="en-US" sz="1800" kern="1200" dirty="0">
                          <a:solidFill>
                            <a:schemeClr val="dk1"/>
                          </a:solidFill>
                          <a:effectLst/>
                          <a:latin typeface="+mn-lt"/>
                          <a:ea typeface="+mn-ea"/>
                          <a:cs typeface="+mn-cs"/>
                        </a:rPr>
                        <a:t>Additional information is posted </a:t>
                      </a:r>
                      <a:r>
                        <a:rPr lang="en-US" sz="1800" u="sng" kern="1200" dirty="0">
                          <a:solidFill>
                            <a:schemeClr val="dk1"/>
                          </a:solidFill>
                          <a:effectLst/>
                          <a:latin typeface="+mn-lt"/>
                          <a:ea typeface="+mn-ea"/>
                          <a:cs typeface="+mn-cs"/>
                          <a:hlinkClick r:id="rId2"/>
                        </a:rPr>
                        <a:t>https://www.ercot.com/files/docs/2023/08/01/LPL-Distribution-Loss-Factor-and-Methodology.docx</a:t>
                      </a:r>
                      <a:r>
                        <a:rPr lang="en-US" sz="1800" u="sng" kern="1200" dirty="0">
                          <a:solidFill>
                            <a:schemeClr val="dk1"/>
                          </a:solidFill>
                          <a:effectLst/>
                          <a:latin typeface="+mn-lt"/>
                          <a:ea typeface="+mn-ea"/>
                          <a:cs typeface="+mn-cs"/>
                        </a:rPr>
                        <a:t>.  </a:t>
                      </a:r>
                      <a:endParaRPr lang="en-US" sz="1800" kern="1200" dirty="0">
                        <a:solidFill>
                          <a:schemeClr val="dk1"/>
                        </a:solidFill>
                        <a:effectLst/>
                        <a:latin typeface="+mn-lt"/>
                        <a:ea typeface="+mn-ea"/>
                        <a:cs typeface="+mn-cs"/>
                      </a:endParaRPr>
                    </a:p>
                    <a:p>
                      <a:r>
                        <a:rPr lang="en-US" sz="1800" kern="1200" dirty="0">
                          <a:solidFill>
                            <a:schemeClr val="dk1"/>
                          </a:solidFill>
                          <a:effectLst/>
                          <a:highlight>
                            <a:srgbClr val="FFFF00"/>
                          </a:highlight>
                          <a:latin typeface="+mn-lt"/>
                          <a:ea typeface="+mn-ea"/>
                          <a:cs typeface="+mn-cs"/>
                        </a:rPr>
                        <a:t>DLFs will be applied the same as other TDUs:  DL ADJUSTED LOAD = UNADJUSTED LOAD * (1/(1-DLF))</a:t>
                      </a:r>
                    </a:p>
                    <a:p>
                      <a:r>
                        <a:rPr lang="en-US" sz="1800" kern="1200" dirty="0">
                          <a:solidFill>
                            <a:schemeClr val="dk1"/>
                          </a:solidFill>
                          <a:effectLst/>
                          <a:latin typeface="+mn-lt"/>
                          <a:ea typeface="+mn-ea"/>
                          <a:cs typeface="+mn-cs"/>
                        </a:rPr>
                        <a:t>LP&amp;L Distribution Loss Factors were calculated based on 70% of the load in ERCOT with remaining 30% in SPP and acknowledging some inefficient 23kV circuits.  LP&amp;L plans to review DLFs </a:t>
                      </a:r>
                      <a:r>
                        <a:rPr lang="en-US" sz="1800" strike="sngStrike" kern="1200" dirty="0">
                          <a:solidFill>
                            <a:schemeClr val="dk1"/>
                          </a:solidFill>
                          <a:effectLst/>
                          <a:latin typeface="+mn-lt"/>
                          <a:ea typeface="+mn-ea"/>
                          <a:cs typeface="+mn-cs"/>
                        </a:rPr>
                        <a:t>in Q2-3 2024 timeframe to update.</a:t>
                      </a:r>
                      <a:r>
                        <a:rPr lang="en-US" sz="1800" kern="1200" dirty="0">
                          <a:solidFill>
                            <a:schemeClr val="dk1"/>
                          </a:solidFill>
                          <a:effectLst/>
                          <a:latin typeface="+mn-lt"/>
                          <a:ea typeface="+mn-ea"/>
                          <a:cs typeface="+mn-cs"/>
                        </a:rPr>
                        <a:t>at the end of 2023 when the final 30% of Lubbock’s load has moved to ERCOT.  The revised DLFs will include one value for secondary voltage, one for primary voltage, and one for transmission.  New codes will be provided early January 2024.  The new DLF codes are expected to be:  </a:t>
                      </a:r>
                    </a:p>
                    <a:p>
                      <a:r>
                        <a:rPr lang="en-US" sz="1800" kern="1200" dirty="0">
                          <a:solidFill>
                            <a:schemeClr val="dk1"/>
                          </a:solidFill>
                          <a:effectLst/>
                          <a:latin typeface="+mn-lt"/>
                          <a:ea typeface="+mn-ea"/>
                          <a:cs typeface="+mn-cs"/>
                        </a:rPr>
                        <a:t>	</a:t>
                      </a:r>
                      <a:r>
                        <a:rPr lang="en-US" sz="1800" kern="1200" dirty="0">
                          <a:solidFill>
                            <a:schemeClr val="dk1"/>
                          </a:solidFill>
                          <a:effectLst/>
                          <a:highlight>
                            <a:srgbClr val="FFFF00"/>
                          </a:highlight>
                          <a:latin typeface="+mn-lt"/>
                          <a:ea typeface="+mn-ea"/>
                          <a:cs typeface="+mn-cs"/>
                        </a:rPr>
                        <a:t>A – Primary voltage – F1 = 0.0322, F2 = 0.000302, F3 = 0.0254</a:t>
                      </a:r>
                    </a:p>
                    <a:p>
                      <a:r>
                        <a:rPr lang="en-US" sz="1800" kern="1200" dirty="0">
                          <a:solidFill>
                            <a:schemeClr val="dk1"/>
                          </a:solidFill>
                          <a:effectLst/>
                          <a:highlight>
                            <a:srgbClr val="FFFF00"/>
                          </a:highlight>
                          <a:latin typeface="+mn-lt"/>
                          <a:ea typeface="+mn-ea"/>
                          <a:cs typeface="+mn-cs"/>
                        </a:rPr>
                        <a:t>	B – Secondary voltage - F1 = 0.0361, F2 = 0.000926, F3 = 0.083277644</a:t>
                      </a:r>
                    </a:p>
                    <a:p>
                      <a:r>
                        <a:rPr lang="en-US" sz="1800" kern="1200" dirty="0">
                          <a:solidFill>
                            <a:schemeClr val="dk1"/>
                          </a:solidFill>
                          <a:effectLst/>
                          <a:highlight>
                            <a:srgbClr val="FFFF00"/>
                          </a:highlight>
                          <a:latin typeface="+mn-lt"/>
                          <a:ea typeface="+mn-ea"/>
                          <a:cs typeface="+mn-cs"/>
                        </a:rPr>
                        <a:t>	T – Transmission voltage (LP&amp;L currently has no transmission level customers)</a:t>
                      </a:r>
                    </a:p>
                    <a:p>
                      <a:r>
                        <a:rPr lang="en-US" sz="1800" kern="1200" dirty="0">
                          <a:solidFill>
                            <a:schemeClr val="dk1"/>
                          </a:solidFill>
                          <a:effectLst/>
                          <a:latin typeface="+mn-lt"/>
                          <a:ea typeface="+mn-ea"/>
                          <a:cs typeface="+mn-cs"/>
                        </a:rPr>
                        <a:t>LP&amp;L does not plan to review any efficiencies gained with moving to ERCOT for at least a couple of months.</a:t>
                      </a:r>
                    </a:p>
                  </a:txBody>
                  <a:tcPr/>
                </a:tc>
                <a:extLst>
                  <a:ext uri="{0D108BD9-81ED-4DB2-BD59-A6C34878D82A}">
                    <a16:rowId xmlns:a16="http://schemas.microsoft.com/office/drawing/2014/main" val="1552790991"/>
                  </a:ext>
                </a:extLst>
              </a:tr>
            </a:tbl>
          </a:graphicData>
        </a:graphic>
      </p:graphicFrame>
      <p:pic>
        <p:nvPicPr>
          <p:cNvPr id="4" name="Picture 3">
            <a:extLst>
              <a:ext uri="{FF2B5EF4-FFF2-40B4-BE49-F238E27FC236}">
                <a16:creationId xmlns:a16="http://schemas.microsoft.com/office/drawing/2014/main" id="{8623D106-31D0-F34D-4C60-38C973D6320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7068" y="1862523"/>
            <a:ext cx="2066925" cy="926465"/>
          </a:xfrm>
          <a:prstGeom prst="rect">
            <a:avLst/>
          </a:prstGeom>
          <a:noFill/>
        </p:spPr>
      </p:pic>
    </p:spTree>
    <p:extLst>
      <p:ext uri="{BB962C8B-B14F-4D97-AF65-F5344CB8AC3E}">
        <p14:creationId xmlns:p14="http://schemas.microsoft.com/office/powerpoint/2010/main" val="1062913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762301-F83A-4BEA-9D11-E6C99FB574A8}"/>
              </a:ext>
            </a:extLst>
          </p:cNvPr>
          <p:cNvSpPr>
            <a:spLocks noGrp="1"/>
          </p:cNvSpPr>
          <p:nvPr>
            <p:ph type="title"/>
          </p:nvPr>
        </p:nvSpPr>
        <p:spPr>
          <a:xfrm>
            <a:off x="838200" y="0"/>
            <a:ext cx="10515600" cy="1325563"/>
          </a:xfrm>
        </p:spPr>
        <p:txBody>
          <a:bodyPr/>
          <a:lstStyle/>
          <a:p>
            <a:r>
              <a:rPr lang="en-US" dirty="0"/>
              <a:t>Completed Action Items </a:t>
            </a:r>
            <a:br>
              <a:rPr lang="en-US" dirty="0"/>
            </a:br>
            <a:r>
              <a:rPr lang="en-US" b="1" dirty="0"/>
              <a:t>Q&amp;A </a:t>
            </a:r>
          </a:p>
        </p:txBody>
      </p:sp>
      <p:graphicFrame>
        <p:nvGraphicFramePr>
          <p:cNvPr id="2" name="Table 3">
            <a:extLst>
              <a:ext uri="{FF2B5EF4-FFF2-40B4-BE49-F238E27FC236}">
                <a16:creationId xmlns:a16="http://schemas.microsoft.com/office/drawing/2014/main" id="{C29CDCAF-D4A3-0BAD-5104-0AB1DB665FDB}"/>
              </a:ext>
            </a:extLst>
          </p:cNvPr>
          <p:cNvGraphicFramePr>
            <a:graphicFrameLocks noGrp="1"/>
          </p:cNvGraphicFramePr>
          <p:nvPr>
            <p:extLst>
              <p:ext uri="{D42A27DB-BD31-4B8C-83A1-F6EECF244321}">
                <p14:modId xmlns:p14="http://schemas.microsoft.com/office/powerpoint/2010/main" val="366689225"/>
              </p:ext>
            </p:extLst>
          </p:nvPr>
        </p:nvGraphicFramePr>
        <p:xfrm>
          <a:off x="601732" y="1076873"/>
          <a:ext cx="11268074" cy="2605893"/>
        </p:xfrm>
        <a:graphic>
          <a:graphicData uri="http://schemas.openxmlformats.org/drawingml/2006/table">
            <a:tbl>
              <a:tblPr firstRow="1" bandRow="1">
                <a:tableStyleId>{5C22544A-7EE6-4342-B048-85BDC9FD1C3A}</a:tableStyleId>
              </a:tblPr>
              <a:tblGrid>
                <a:gridCol w="11268074">
                  <a:extLst>
                    <a:ext uri="{9D8B030D-6E8A-4147-A177-3AD203B41FA5}">
                      <a16:colId xmlns:a16="http://schemas.microsoft.com/office/drawing/2014/main" val="651102246"/>
                    </a:ext>
                  </a:extLst>
                </a:gridCol>
              </a:tblGrid>
              <a:tr h="2816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TDSP Specific Activities - continued</a:t>
                      </a:r>
                    </a:p>
                  </a:txBody>
                  <a:tcPr/>
                </a:tc>
                <a:extLst>
                  <a:ext uri="{0D108BD9-81ED-4DB2-BD59-A6C34878D82A}">
                    <a16:rowId xmlns:a16="http://schemas.microsoft.com/office/drawing/2014/main" val="2162009835"/>
                  </a:ext>
                </a:extLst>
              </a:tr>
              <a:tr h="2209653">
                <a:tc>
                  <a:txBody>
                    <a:bodyPr/>
                    <a:lstStyle/>
                    <a:p>
                      <a:r>
                        <a:rPr lang="en-US" sz="1800" b="1" kern="1200" dirty="0">
                          <a:solidFill>
                            <a:schemeClr val="dk1"/>
                          </a:solidFill>
                          <a:effectLst/>
                          <a:latin typeface="+mn-lt"/>
                          <a:ea typeface="+mn-ea"/>
                          <a:cs typeface="+mn-cs"/>
                        </a:rPr>
                        <a:t>Q:  Has LP&amp;L created multiple ESI IDs at the same address (</a:t>
                      </a:r>
                      <a:r>
                        <a:rPr lang="en-US" sz="1800" b="1" u="sng" kern="1200" dirty="0">
                          <a:solidFill>
                            <a:schemeClr val="dk1"/>
                          </a:solidFill>
                          <a:effectLst/>
                          <a:latin typeface="+mn-lt"/>
                          <a:ea typeface="+mn-ea"/>
                          <a:cs typeface="+mn-cs"/>
                        </a:rPr>
                        <a:t>duplicate addresses</a:t>
                      </a:r>
                      <a:r>
                        <a:rPr lang="en-US" sz="1800" b="1" kern="1200" dirty="0">
                          <a:solidFill>
                            <a:schemeClr val="dk1"/>
                          </a:solidFill>
                          <a:effectLst/>
                          <a:latin typeface="+mn-lt"/>
                          <a:ea typeface="+mn-ea"/>
                          <a:cs typeface="+mn-cs"/>
                        </a:rPr>
                        <a:t>)?  If so, how are REPs able to align the appropriate ESI ID with the premise?  </a:t>
                      </a:r>
                      <a:endParaRPr lang="en-US" sz="1800" kern="1200" dirty="0">
                        <a:solidFill>
                          <a:schemeClr val="dk1"/>
                        </a:solidFill>
                        <a:effectLst/>
                        <a:latin typeface="+mn-lt"/>
                        <a:ea typeface="+mn-ea"/>
                        <a:cs typeface="+mn-cs"/>
                      </a:endParaRPr>
                    </a:p>
                    <a:p>
                      <a:r>
                        <a:rPr lang="en-US" sz="1800" b="1" kern="1200" dirty="0">
                          <a:solidFill>
                            <a:schemeClr val="dk1"/>
                          </a:solidFill>
                          <a:effectLst/>
                          <a:latin typeface="+mn-lt"/>
                          <a:ea typeface="+mn-ea"/>
                          <a:cs typeface="+mn-cs"/>
                        </a:rPr>
                        <a:t>A:  </a:t>
                      </a:r>
                      <a:r>
                        <a:rPr lang="en-US" sz="1800" kern="1200" dirty="0">
                          <a:solidFill>
                            <a:schemeClr val="dk1"/>
                          </a:solidFill>
                          <a:effectLst/>
                          <a:latin typeface="+mn-lt"/>
                          <a:ea typeface="+mn-ea"/>
                          <a:cs typeface="+mn-cs"/>
                        </a:rPr>
                        <a:t>Yes, unfortunately, some ESI IDs were created under the same address without a differentiator such as barn, well, A/C, etc.  LP&amp;L has created an ESI look up tool to be used only by registered REPs /brokers which will align the meter number at the premise (found on customer’s current utility bill) with the assigned ESI ID.  REPs may request the tool via </a:t>
                      </a:r>
                      <a:r>
                        <a:rPr lang="en-US" sz="1800" u="sng" kern="1200" dirty="0">
                          <a:solidFill>
                            <a:schemeClr val="dk1"/>
                          </a:solidFill>
                          <a:effectLst/>
                          <a:latin typeface="+mn-lt"/>
                          <a:ea typeface="+mn-ea"/>
                          <a:cs typeface="+mn-cs"/>
                          <a:hlinkClick r:id="rId2"/>
                        </a:rPr>
                        <a:t>marketops@mylubbock.us</a:t>
                      </a:r>
                      <a:r>
                        <a:rPr lang="en-US" sz="1800" kern="1200" dirty="0">
                          <a:solidFill>
                            <a:schemeClr val="dk1"/>
                          </a:solidFill>
                          <a:effectLst/>
                          <a:latin typeface="+mn-lt"/>
                          <a:ea typeface="+mn-ea"/>
                          <a:cs typeface="+mn-cs"/>
                        </a:rPr>
                        <a:t> </a:t>
                      </a:r>
                      <a:endParaRPr lang="en-US" sz="1800" kern="1200" dirty="0">
                        <a:solidFill>
                          <a:schemeClr val="dk1"/>
                        </a:solidFill>
                        <a:effectLst/>
                        <a:highlight>
                          <a:srgbClr val="FFFF00"/>
                        </a:highlight>
                        <a:latin typeface="+mn-lt"/>
                        <a:ea typeface="+mn-ea"/>
                        <a:cs typeface="+mn-cs"/>
                      </a:endParaRPr>
                    </a:p>
                    <a:p>
                      <a:endParaRPr lang="en-US" sz="1800" kern="1200" dirty="0">
                        <a:solidFill>
                          <a:schemeClr val="dk1"/>
                        </a:solidFill>
                        <a:effectLst/>
                        <a:latin typeface="+mn-lt"/>
                        <a:ea typeface="+mn-ea"/>
                        <a:cs typeface="+mn-cs"/>
                      </a:endParaRPr>
                    </a:p>
                  </a:txBody>
                  <a:tcPr/>
                </a:tc>
                <a:extLst>
                  <a:ext uri="{0D108BD9-81ED-4DB2-BD59-A6C34878D82A}">
                    <a16:rowId xmlns:a16="http://schemas.microsoft.com/office/drawing/2014/main" val="1552790991"/>
                  </a:ext>
                </a:extLst>
              </a:tr>
            </a:tbl>
          </a:graphicData>
        </a:graphic>
      </p:graphicFrame>
      <p:graphicFrame>
        <p:nvGraphicFramePr>
          <p:cNvPr id="4" name="Table 3">
            <a:extLst>
              <a:ext uri="{FF2B5EF4-FFF2-40B4-BE49-F238E27FC236}">
                <a16:creationId xmlns:a16="http://schemas.microsoft.com/office/drawing/2014/main" id="{642E72FD-DC75-8423-4683-D1B08C871AE4}"/>
              </a:ext>
            </a:extLst>
          </p:cNvPr>
          <p:cNvGraphicFramePr>
            <a:graphicFrameLocks noGrp="1"/>
          </p:cNvGraphicFramePr>
          <p:nvPr>
            <p:extLst>
              <p:ext uri="{D42A27DB-BD31-4B8C-83A1-F6EECF244321}">
                <p14:modId xmlns:p14="http://schemas.microsoft.com/office/powerpoint/2010/main" val="4117458788"/>
              </p:ext>
            </p:extLst>
          </p:nvPr>
        </p:nvGraphicFramePr>
        <p:xfrm>
          <a:off x="595106" y="3456692"/>
          <a:ext cx="11268074" cy="2605893"/>
        </p:xfrm>
        <a:graphic>
          <a:graphicData uri="http://schemas.openxmlformats.org/drawingml/2006/table">
            <a:tbl>
              <a:tblPr firstRow="1" bandRow="1">
                <a:tableStyleId>{5C22544A-7EE6-4342-B048-85BDC9FD1C3A}</a:tableStyleId>
              </a:tblPr>
              <a:tblGrid>
                <a:gridCol w="11268074">
                  <a:extLst>
                    <a:ext uri="{9D8B030D-6E8A-4147-A177-3AD203B41FA5}">
                      <a16:colId xmlns:a16="http://schemas.microsoft.com/office/drawing/2014/main" val="651102246"/>
                    </a:ext>
                  </a:extLst>
                </a:gridCol>
              </a:tblGrid>
              <a:tr h="2816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LP&amp;L Rates</a:t>
                      </a:r>
                    </a:p>
                  </a:txBody>
                  <a:tcPr/>
                </a:tc>
                <a:extLst>
                  <a:ext uri="{0D108BD9-81ED-4DB2-BD59-A6C34878D82A}">
                    <a16:rowId xmlns:a16="http://schemas.microsoft.com/office/drawing/2014/main" val="2162009835"/>
                  </a:ext>
                </a:extLst>
              </a:tr>
              <a:tr h="22096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Below is a summary of the approved non-discretionary rates:</a:t>
                      </a:r>
                    </a:p>
                    <a:p>
                      <a:endParaRPr lang="en-US" sz="1800" kern="1200" dirty="0">
                        <a:solidFill>
                          <a:schemeClr val="dk1"/>
                        </a:solidFill>
                        <a:effectLst/>
                        <a:latin typeface="+mn-lt"/>
                        <a:ea typeface="+mn-ea"/>
                        <a:cs typeface="+mn-cs"/>
                      </a:endParaRPr>
                    </a:p>
                  </a:txBody>
                  <a:tcPr/>
                </a:tc>
                <a:extLst>
                  <a:ext uri="{0D108BD9-81ED-4DB2-BD59-A6C34878D82A}">
                    <a16:rowId xmlns:a16="http://schemas.microsoft.com/office/drawing/2014/main" val="1552790991"/>
                  </a:ext>
                </a:extLst>
              </a:tr>
            </a:tbl>
          </a:graphicData>
        </a:graphic>
      </p:graphicFrame>
      <p:pic>
        <p:nvPicPr>
          <p:cNvPr id="6" name="Picture 5">
            <a:extLst>
              <a:ext uri="{FF2B5EF4-FFF2-40B4-BE49-F238E27FC236}">
                <a16:creationId xmlns:a16="http://schemas.microsoft.com/office/drawing/2014/main" id="{B6601BEB-357E-F2E4-F742-177B792043E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289" y="4274764"/>
            <a:ext cx="11112960" cy="1897435"/>
          </a:xfrm>
          <a:prstGeom prst="rect">
            <a:avLst/>
          </a:prstGeom>
          <a:noFill/>
          <a:ln>
            <a:noFill/>
          </a:ln>
        </p:spPr>
      </p:pic>
      <p:sp>
        <p:nvSpPr>
          <p:cNvPr id="7" name="Multiplication Sign 6">
            <a:extLst>
              <a:ext uri="{FF2B5EF4-FFF2-40B4-BE49-F238E27FC236}">
                <a16:creationId xmlns:a16="http://schemas.microsoft.com/office/drawing/2014/main" id="{A0EAE2C4-4514-26B0-B69C-23E3FB696393}"/>
              </a:ext>
            </a:extLst>
          </p:cNvPr>
          <p:cNvSpPr/>
          <p:nvPr/>
        </p:nvSpPr>
        <p:spPr>
          <a:xfrm>
            <a:off x="9462052" y="4442791"/>
            <a:ext cx="2236303" cy="2067339"/>
          </a:xfrm>
          <a:prstGeom prst="mathMultiply">
            <a:avLst/>
          </a:prstGeom>
          <a:solidFill>
            <a:srgbClr val="FF0000"/>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1851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762301-F83A-4BEA-9D11-E6C99FB574A8}"/>
              </a:ext>
            </a:extLst>
          </p:cNvPr>
          <p:cNvSpPr>
            <a:spLocks noGrp="1"/>
          </p:cNvSpPr>
          <p:nvPr>
            <p:ph type="title"/>
          </p:nvPr>
        </p:nvSpPr>
        <p:spPr>
          <a:xfrm>
            <a:off x="838200" y="0"/>
            <a:ext cx="10515600" cy="1325563"/>
          </a:xfrm>
        </p:spPr>
        <p:txBody>
          <a:bodyPr/>
          <a:lstStyle/>
          <a:p>
            <a:r>
              <a:rPr lang="en-US" dirty="0"/>
              <a:t>Completed Action Items </a:t>
            </a:r>
            <a:br>
              <a:rPr lang="en-US" dirty="0"/>
            </a:br>
            <a:r>
              <a:rPr lang="en-US" b="1" dirty="0"/>
              <a:t>Q&amp;A </a:t>
            </a:r>
          </a:p>
        </p:txBody>
      </p:sp>
      <p:graphicFrame>
        <p:nvGraphicFramePr>
          <p:cNvPr id="2" name="Table 3">
            <a:extLst>
              <a:ext uri="{FF2B5EF4-FFF2-40B4-BE49-F238E27FC236}">
                <a16:creationId xmlns:a16="http://schemas.microsoft.com/office/drawing/2014/main" id="{C29CDCAF-D4A3-0BAD-5104-0AB1DB665FDB}"/>
              </a:ext>
            </a:extLst>
          </p:cNvPr>
          <p:cNvGraphicFramePr>
            <a:graphicFrameLocks noGrp="1"/>
          </p:cNvGraphicFramePr>
          <p:nvPr>
            <p:extLst>
              <p:ext uri="{D42A27DB-BD31-4B8C-83A1-F6EECF244321}">
                <p14:modId xmlns:p14="http://schemas.microsoft.com/office/powerpoint/2010/main" val="3472625526"/>
              </p:ext>
            </p:extLst>
          </p:nvPr>
        </p:nvGraphicFramePr>
        <p:xfrm>
          <a:off x="601732" y="1076874"/>
          <a:ext cx="11268074" cy="4433339"/>
        </p:xfrm>
        <a:graphic>
          <a:graphicData uri="http://schemas.openxmlformats.org/drawingml/2006/table">
            <a:tbl>
              <a:tblPr firstRow="1" bandRow="1">
                <a:tableStyleId>{5C22544A-7EE6-4342-B048-85BDC9FD1C3A}</a:tableStyleId>
              </a:tblPr>
              <a:tblGrid>
                <a:gridCol w="11268074">
                  <a:extLst>
                    <a:ext uri="{9D8B030D-6E8A-4147-A177-3AD203B41FA5}">
                      <a16:colId xmlns:a16="http://schemas.microsoft.com/office/drawing/2014/main" val="651102246"/>
                    </a:ext>
                  </a:extLst>
                </a:gridCol>
              </a:tblGrid>
              <a:tr h="3426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LP&amp;L Rates - continued</a:t>
                      </a:r>
                    </a:p>
                  </a:txBody>
                  <a:tcPr/>
                </a:tc>
                <a:extLst>
                  <a:ext uri="{0D108BD9-81ED-4DB2-BD59-A6C34878D82A}">
                    <a16:rowId xmlns:a16="http://schemas.microsoft.com/office/drawing/2014/main" val="2162009835"/>
                  </a:ext>
                </a:extLst>
              </a:tr>
              <a:tr h="4037099">
                <a:tc>
                  <a:txBody>
                    <a:bodyPr/>
                    <a:lstStyle/>
                    <a:p>
                      <a:r>
                        <a:rPr lang="en-US" sz="1800" b="1" kern="1200" dirty="0">
                          <a:solidFill>
                            <a:schemeClr val="dk1"/>
                          </a:solidFill>
                          <a:effectLst/>
                          <a:latin typeface="+mn-lt"/>
                          <a:ea typeface="+mn-ea"/>
                          <a:cs typeface="+mn-cs"/>
                        </a:rPr>
                        <a:t>Q:  What are LP&amp;L’s historical ‘all in’ rates?</a:t>
                      </a:r>
                      <a:endParaRPr lang="en-US" sz="1800" kern="1200" dirty="0">
                        <a:solidFill>
                          <a:schemeClr val="dk1"/>
                        </a:solidFill>
                        <a:effectLst/>
                        <a:latin typeface="+mn-lt"/>
                        <a:ea typeface="+mn-ea"/>
                        <a:cs typeface="+mn-cs"/>
                      </a:endParaRPr>
                    </a:p>
                    <a:p>
                      <a:r>
                        <a:rPr lang="en-US" sz="1800" b="1" kern="1200" dirty="0">
                          <a:solidFill>
                            <a:schemeClr val="dk1"/>
                          </a:solidFill>
                          <a:effectLst/>
                          <a:latin typeface="+mn-lt"/>
                          <a:ea typeface="+mn-ea"/>
                          <a:cs typeface="+mn-cs"/>
                        </a:rPr>
                        <a:t>A:  </a:t>
                      </a:r>
                      <a:r>
                        <a:rPr lang="en-US" sz="1800" kern="1200" dirty="0">
                          <a:solidFill>
                            <a:schemeClr val="dk1"/>
                          </a:solidFill>
                          <a:effectLst/>
                          <a:latin typeface="+mn-lt"/>
                          <a:ea typeface="+mn-ea"/>
                          <a:cs typeface="+mn-cs"/>
                        </a:rPr>
                        <a:t>The following ‘all in’ rates are posted on the main LRITF meeting page:</a:t>
                      </a:r>
                    </a:p>
                  </a:txBody>
                  <a:tcPr/>
                </a:tc>
                <a:extLst>
                  <a:ext uri="{0D108BD9-81ED-4DB2-BD59-A6C34878D82A}">
                    <a16:rowId xmlns:a16="http://schemas.microsoft.com/office/drawing/2014/main" val="1552790991"/>
                  </a:ext>
                </a:extLst>
              </a:tr>
            </a:tbl>
          </a:graphicData>
        </a:graphic>
      </p:graphicFrame>
      <p:pic>
        <p:nvPicPr>
          <p:cNvPr id="5" name="Picture 4">
            <a:extLst>
              <a:ext uri="{FF2B5EF4-FFF2-40B4-BE49-F238E27FC236}">
                <a16:creationId xmlns:a16="http://schemas.microsoft.com/office/drawing/2014/main" id="{73AF2E58-D378-3861-221A-EA6E60EF738C}"/>
              </a:ext>
            </a:extLst>
          </p:cNvPr>
          <p:cNvPicPr>
            <a:picLocks noChangeAspect="1"/>
          </p:cNvPicPr>
          <p:nvPr/>
        </p:nvPicPr>
        <p:blipFill>
          <a:blip r:embed="rId2"/>
          <a:stretch>
            <a:fillRect/>
          </a:stretch>
        </p:blipFill>
        <p:spPr>
          <a:xfrm>
            <a:off x="925915" y="2217748"/>
            <a:ext cx="10340169" cy="2851208"/>
          </a:xfrm>
          <a:prstGeom prst="rect">
            <a:avLst/>
          </a:prstGeom>
        </p:spPr>
      </p:pic>
    </p:spTree>
    <p:extLst>
      <p:ext uri="{BB962C8B-B14F-4D97-AF65-F5344CB8AC3E}">
        <p14:creationId xmlns:p14="http://schemas.microsoft.com/office/powerpoint/2010/main" val="3597578620"/>
      </p:ext>
    </p:extLst>
  </p:cSld>
  <p:clrMapOvr>
    <a:masterClrMapping/>
  </p:clrMapOvr>
</p:sld>
</file>

<file path=ppt/theme/theme1.xml><?xml version="1.0" encoding="utf-8"?>
<a:theme xmlns:a="http://schemas.openxmlformats.org/drawingml/2006/main" name="Office Them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Presentation_tm67328976_Win32_LW_SL_v3" id="{B5A5B451-F186-4F05-917D-430247B33515}" vid="{C0610F80-F57F-4E6B-A096-3AEBDD5FC5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301C185768C3E408FE8B8C3F8D37975" ma:contentTypeVersion="2" ma:contentTypeDescription="Create a new document." ma:contentTypeScope="" ma:versionID="9b04f6b9d1b09819d8e0494aa04ef37b">
  <xsd:schema xmlns:xsd="http://www.w3.org/2001/XMLSchema" xmlns:xs="http://www.w3.org/2001/XMLSchema" xmlns:p="http://schemas.microsoft.com/office/2006/metadata/properties" xmlns:ns3="64d8430e-2f2f-4531-b32d-6b607c09e505" targetNamespace="http://schemas.microsoft.com/office/2006/metadata/properties" ma:root="true" ma:fieldsID="c5b8bfd76399d6aa05673803bec67fbb" ns3:_="">
    <xsd:import namespace="64d8430e-2f2f-4531-b32d-6b607c09e505"/>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d8430e-2f2f-4531-b32d-6b607c09e50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FD6FE22-81A0-4500-AFD0-342D21BB9A2C}">
  <ds:schemaRefs>
    <ds:schemaRef ds:uri="http://schemas.microsoft.com/sharepoint/v3/contenttype/forms"/>
  </ds:schemaRefs>
</ds:datastoreItem>
</file>

<file path=customXml/itemProps2.xml><?xml version="1.0" encoding="utf-8"?>
<ds:datastoreItem xmlns:ds="http://schemas.openxmlformats.org/officeDocument/2006/customXml" ds:itemID="{9E9368C0-2F96-4471-97C1-424663A632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d8430e-2f2f-4531-b32d-6b607c09e5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C43685-694E-4579-B109-3C418D49DA65}">
  <ds:schemaRefs>
    <ds:schemaRef ds:uri="http://schemas.microsoft.com/office/2006/documentManagement/types"/>
    <ds:schemaRef ds:uri="64d8430e-2f2f-4531-b32d-6b607c09e505"/>
    <ds:schemaRef ds:uri="http://purl.org/dc/elements/1.1/"/>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www.w3.org/XML/1998/namespace"/>
    <ds:schemaRef ds:uri="http://purl.org/dc/dcmityp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Minimalist presentation</Template>
  <TotalTime>3844</TotalTime>
  <Words>1757</Words>
  <Application>Microsoft Office PowerPoint</Application>
  <PresentationFormat>Widescreen</PresentationFormat>
  <Paragraphs>128</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Courier New</vt:lpstr>
      <vt:lpstr>Tenorite</vt:lpstr>
      <vt:lpstr>Office Theme</vt:lpstr>
      <vt:lpstr>Lubbock  Retail Integration Task Force – LRITF February 6th, 2024</vt:lpstr>
      <vt:lpstr>PowerPoint Presentation</vt:lpstr>
      <vt:lpstr>LRITF meetings  1/9/24  1/23/24</vt:lpstr>
      <vt:lpstr>Completed Action Items  Q&amp;A </vt:lpstr>
      <vt:lpstr>Completed Action Items  Q&amp;A </vt:lpstr>
      <vt:lpstr>Completed Action Items  Q&amp;A </vt:lpstr>
      <vt:lpstr>Completed Action Items  Q&amp;A </vt:lpstr>
      <vt:lpstr>Completed Action Items  Q&amp;A </vt:lpstr>
      <vt:lpstr>Completed Action Items  Q&amp;A </vt:lpstr>
      <vt:lpstr>TIMELINE of Actions</vt:lpstr>
      <vt:lpstr>Lritf meeting 2/6/2024 @ 1:00PM  following RMS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Lubbock  Retail Integration Task Force - LRITF</dc:title>
  <dc:creator>Wiegand, Sheri</dc:creator>
  <cp:lastModifiedBy>Wiegand, Sheri</cp:lastModifiedBy>
  <cp:revision>47</cp:revision>
  <dcterms:created xsi:type="dcterms:W3CDTF">2022-10-07T18:03:56Z</dcterms:created>
  <dcterms:modified xsi:type="dcterms:W3CDTF">2024-02-01T22:13:16Z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0x0101007301C185768C3E408FE8B8C3F8D37975</vt:lpwstr>
  </property>
</Properties>
</file>