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</p:sldMasterIdLst>
  <p:notesMasterIdLst>
    <p:notesMasterId r:id="rId10"/>
  </p:notesMasterIdLst>
  <p:handoutMasterIdLst>
    <p:handoutMasterId r:id="rId11"/>
  </p:handoutMasterIdLst>
  <p:sldIdLst>
    <p:sldId id="260" r:id="rId6"/>
    <p:sldId id="269" r:id="rId7"/>
    <p:sldId id="272" r:id="rId8"/>
    <p:sldId id="271" r:id="rId9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E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3079" autoAdjust="0"/>
  </p:normalViewPr>
  <p:slideViewPr>
    <p:cSldViewPr showGuides="1">
      <p:cViewPr varScale="1">
        <p:scale>
          <a:sx n="82" d="100"/>
          <a:sy n="82" d="100"/>
        </p:scale>
        <p:origin x="1474" y="6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handoutMaster" Target="handoutMasters/handoutMaster1.xml"/><Relationship Id="rId5" Type="http://schemas.openxmlformats.org/officeDocument/2006/relationships/slideMaster" Target="slideMasters/slideMaster2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1/24/2024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1/24/2024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baseline="0" dirty="0"/>
              <a:t>Competitive vs. NOIE breakdown:</a:t>
            </a:r>
          </a:p>
          <a:p>
            <a:pPr marL="628650" marR="0" lvl="1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baseline="0" dirty="0"/>
              <a:t>Competitive: 1,410.84 MW</a:t>
            </a:r>
          </a:p>
          <a:p>
            <a:pPr marL="628650" marR="0" lvl="1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baseline="0" dirty="0"/>
              <a:t>NOIE: 1,100.64 MW</a:t>
            </a:r>
          </a:p>
          <a:p>
            <a:pPr marL="628650" marR="0" lvl="1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lang="en-US" dirty="0"/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dirty="0"/>
              <a:t>NOIE data is submitted through surveys. Competitive</a:t>
            </a:r>
            <a:r>
              <a:rPr lang="en-US" baseline="0" dirty="0"/>
              <a:t> TDSP data is submitted through load profile codes.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9322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58630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58394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Footer text goes here.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90600"/>
            <a:ext cx="8534400" cy="5052221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/>
              <a:t>Footer text goes here.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505200" y="0"/>
            <a:ext cx="56388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81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Footer text goes here.</a:t>
            </a:r>
            <a:endParaRPr lang="en-US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810000" y="2105561"/>
            <a:ext cx="5646034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Unregistered Distributed Generation Report:</a:t>
            </a:r>
          </a:p>
          <a:p>
            <a:r>
              <a:rPr lang="en-US" sz="2800" b="1" dirty="0"/>
              <a:t>2023 Q4 Update</a:t>
            </a:r>
          </a:p>
          <a:p>
            <a:endParaRPr lang="en-US" dirty="0"/>
          </a:p>
          <a:p>
            <a:r>
              <a:rPr lang="en-US" dirty="0"/>
              <a:t>Resource Adequacy</a:t>
            </a:r>
          </a:p>
          <a:p>
            <a:endParaRPr lang="en-US" dirty="0"/>
          </a:p>
          <a:p>
            <a:r>
              <a:rPr lang="en-US" dirty="0"/>
              <a:t>2/7/2024</a:t>
            </a:r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</p:spPr>
        <p:txBody>
          <a:bodyPr/>
          <a:lstStyle/>
          <a:p>
            <a:r>
              <a:rPr lang="en-US" b="1" dirty="0">
                <a:solidFill>
                  <a:schemeClr val="accent1"/>
                </a:solidFill>
              </a:rPr>
              <a:t>2023 Q4 Unregistered Distributed Generation Report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5A4E713-3759-4B31-A02E-260E98A40C5E}"/>
              </a:ext>
            </a:extLst>
          </p:cNvPr>
          <p:cNvSpPr txBox="1"/>
          <p:nvPr/>
        </p:nvSpPr>
        <p:spPr>
          <a:xfrm>
            <a:off x="4191000" y="6138722"/>
            <a:ext cx="4798615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200" dirty="0"/>
              <a:t>Totals may not match the sum of their columns/rows due to rounding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51B1FF6-BE52-3692-A08A-58992736D56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7101" y="1600200"/>
            <a:ext cx="8638299" cy="3729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82702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</p:spPr>
        <p:txBody>
          <a:bodyPr/>
          <a:lstStyle/>
          <a:p>
            <a:r>
              <a:rPr lang="en-US" b="1" dirty="0">
                <a:solidFill>
                  <a:schemeClr val="accent1"/>
                </a:solidFill>
              </a:rPr>
              <a:t>2023 </a:t>
            </a:r>
            <a:r>
              <a:rPr lang="en-US" dirty="0"/>
              <a:t>Q3 → Q4 </a:t>
            </a:r>
            <a:r>
              <a:rPr lang="en-US" b="1" dirty="0">
                <a:solidFill>
                  <a:schemeClr val="accent1"/>
                </a:solidFill>
              </a:rPr>
              <a:t>Change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9C8E057-9AE6-4BFE-8714-688BAD7414DD}"/>
              </a:ext>
            </a:extLst>
          </p:cNvPr>
          <p:cNvSpPr txBox="1"/>
          <p:nvPr/>
        </p:nvSpPr>
        <p:spPr>
          <a:xfrm>
            <a:off x="4114800" y="6130261"/>
            <a:ext cx="4876800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200" dirty="0"/>
              <a:t>Totals may not match the sum of their columns/rows due to rounding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D66D588-B6CF-4751-FC7B-992ABD69A03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800" y="1451610"/>
            <a:ext cx="8557708" cy="380619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99E910F6-AD9E-3853-C73F-955DB07D1912}"/>
              </a:ext>
            </a:extLst>
          </p:cNvPr>
          <p:cNvSpPr txBox="1"/>
          <p:nvPr/>
        </p:nvSpPr>
        <p:spPr>
          <a:xfrm>
            <a:off x="304800" y="5486400"/>
            <a:ext cx="7010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Solar &gt;=50KW decrease due to data correction from NOIEs.</a:t>
            </a:r>
          </a:p>
        </p:txBody>
      </p:sp>
    </p:spTree>
    <p:extLst>
      <p:ext uri="{BB962C8B-B14F-4D97-AF65-F5344CB8AC3E}">
        <p14:creationId xmlns:p14="http://schemas.microsoft.com/office/powerpoint/2010/main" val="14669754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</p:spPr>
        <p:txBody>
          <a:bodyPr/>
          <a:lstStyle/>
          <a:p>
            <a:r>
              <a:rPr lang="en-US" b="1" dirty="0">
                <a:solidFill>
                  <a:schemeClr val="accent1"/>
                </a:solidFill>
              </a:rPr>
              <a:t>Unregistered DG Growth: 2016-Q2* to 2023-Q4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914400" y="5867400"/>
            <a:ext cx="73914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/>
              <a:t>* 2016-Q2 was the first report published after implementation of report changes per NPRR794/COPMGR044</a:t>
            </a:r>
          </a:p>
          <a:p>
            <a:r>
              <a:rPr lang="en-US" sz="1100" b="1" dirty="0"/>
              <a:t>** 2019-Q3 was the first report published after implementation of report changes per NPRR891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90EB2FFF-FA54-A781-90DA-D6D16C02878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19199" y="824344"/>
            <a:ext cx="6934201" cy="50430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8612473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DB63875B034C8B32518C6496ADD1" ma:contentTypeVersion="0" ma:contentTypeDescription="Create a new document." ma:contentTypeScope="" ma:versionID="2e49056469cb591c67c33c10da96a071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0E9AA12-8AF9-4AA6-90FE-24669859CDF3}">
  <ds:schemaRefs>
    <ds:schemaRef ds:uri="http://purl.org/dc/dcmitype/"/>
    <ds:schemaRef ds:uri="c34af464-7aa1-4edd-9be4-83dffc1cb926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schemas.openxmlformats.org/package/2006/metadata/core-properties"/>
    <ds:schemaRef ds:uri="http://schemas.microsoft.com/office/infopath/2007/PartnerControls"/>
    <ds:schemaRef ds:uri="http://www.w3.org/XML/1998/namespace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E4A68982-DD5D-44FD-B77F-4C531465FE5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DFABCE5-6410-4FC5-930F-1111C63E401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2485</TotalTime>
  <Words>136</Words>
  <Application>Microsoft Office PowerPoint</Application>
  <PresentationFormat>On-screen Show (4:3)</PresentationFormat>
  <Paragraphs>25</Paragraphs>
  <Slides>4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1_Custom Design</vt:lpstr>
      <vt:lpstr>Office Theme</vt:lpstr>
      <vt:lpstr>PowerPoint Presentation</vt:lpstr>
      <vt:lpstr>2023 Q4 Unregistered Distributed Generation Report</vt:lpstr>
      <vt:lpstr>2023 Q3 → Q4 Change </vt:lpstr>
      <vt:lpstr>Unregistered DG Growth: 2016-Q2* to 2023-Q4</vt:lpstr>
    </vt:vector>
  </TitlesOfParts>
  <Company>The Electric Reliability Council of Texas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ERCOT Resource Adequacy Dept.</dc:creator>
  <cp:lastModifiedBy>Khodabakhsh, Fred</cp:lastModifiedBy>
  <cp:revision>159</cp:revision>
  <cp:lastPrinted>2016-01-21T20:53:15Z</cp:lastPrinted>
  <dcterms:created xsi:type="dcterms:W3CDTF">2016-01-21T15:20:31Z</dcterms:created>
  <dcterms:modified xsi:type="dcterms:W3CDTF">2024-01-24T15:51:27Z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0x0101002E2BDB63875B034C8B32518C6496ADD1</vt:lpwstr>
  </property>
  <property fmtid="{D5CDD505-2E9C-101B-9397-08002B2CF9AE}" pid="3" name="MSIP_Label_7084cbda-52b8-46fb-a7b7-cb5bd465ed85_Enabled">
    <vt:lpwstr>true</vt:lpwstr>
  </property>
  <property fmtid="{D5CDD505-2E9C-101B-9397-08002B2CF9AE}" pid="4" name="MSIP_Label_7084cbda-52b8-46fb-a7b7-cb5bd465ed85_SetDate">
    <vt:lpwstr>2023-07-24T14:34:28Z</vt:lpwstr>
  </property>
  <property fmtid="{D5CDD505-2E9C-101B-9397-08002B2CF9AE}" pid="5" name="MSIP_Label_7084cbda-52b8-46fb-a7b7-cb5bd465ed85_Method">
    <vt:lpwstr>Standard</vt:lpwstr>
  </property>
  <property fmtid="{D5CDD505-2E9C-101B-9397-08002B2CF9AE}" pid="6" name="MSIP_Label_7084cbda-52b8-46fb-a7b7-cb5bd465ed85_Name">
    <vt:lpwstr>Internal</vt:lpwstr>
  </property>
  <property fmtid="{D5CDD505-2E9C-101B-9397-08002B2CF9AE}" pid="7" name="MSIP_Label_7084cbda-52b8-46fb-a7b7-cb5bd465ed85_SiteId">
    <vt:lpwstr>0afb747d-bff7-4596-a9fc-950ef9e0ec45</vt:lpwstr>
  </property>
  <property fmtid="{D5CDD505-2E9C-101B-9397-08002B2CF9AE}" pid="8" name="MSIP_Label_7084cbda-52b8-46fb-a7b7-cb5bd465ed85_ActionId">
    <vt:lpwstr>f926dc95-f6d0-4317-8dea-62e77c590e71</vt:lpwstr>
  </property>
  <property fmtid="{D5CDD505-2E9C-101B-9397-08002B2CF9AE}" pid="9" name="MSIP_Label_7084cbda-52b8-46fb-a7b7-cb5bd465ed85_ContentBits">
    <vt:lpwstr>0</vt:lpwstr>
  </property>
</Properties>
</file>