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467" r:id="rId3"/>
  </p:sldMasterIdLst>
  <p:notesMasterIdLst>
    <p:notesMasterId r:id="rId10"/>
  </p:notesMasterIdLst>
  <p:handoutMasterIdLst>
    <p:handoutMasterId r:id="rId11"/>
  </p:handoutMasterIdLst>
  <p:sldIdLst>
    <p:sldId id="260" r:id="rId4"/>
    <p:sldId id="369" r:id="rId5"/>
    <p:sldId id="2592" r:id="rId6"/>
    <p:sldId id="2593" r:id="rId7"/>
    <p:sldId id="267" r:id="rId8"/>
    <p:sldId id="375" r:id="rId9"/>
  </p:sldIdLst>
  <p:sldSz cx="9144000" cy="6858000" type="screen4x3"/>
  <p:notesSz cx="7023100" cy="93091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4032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32" userDrawn="1">
          <p15:clr>
            <a:srgbClr val="A4A3A4"/>
          </p15:clr>
        </p15:guide>
        <p15:guide id="2" pos="221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386"/>
    <a:srgbClr val="55BAB7"/>
    <a:srgbClr val="00385E"/>
    <a:srgbClr val="C4E3E1"/>
    <a:srgbClr val="C0D1E2"/>
    <a:srgbClr val="0083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595" autoAdjust="0"/>
  </p:normalViewPr>
  <p:slideViewPr>
    <p:cSldViewPr snapToGrid="0" snapToObjects="1">
      <p:cViewPr varScale="1">
        <p:scale>
          <a:sx n="80" d="100"/>
          <a:sy n="80" d="100"/>
        </p:scale>
        <p:origin x="904" y="44"/>
      </p:cViewPr>
      <p:guideLst>
        <p:guide orient="horz" pos="4032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9" d="100"/>
        <a:sy n="149" d="100"/>
      </p:scale>
      <p:origin x="0" y="0"/>
    </p:cViewPr>
  </p:sorterViewPr>
  <p:notesViewPr>
    <p:cSldViewPr snapToGrid="0" snapToObjects="1">
      <p:cViewPr varScale="1">
        <p:scale>
          <a:sx n="78" d="100"/>
          <a:sy n="78" d="100"/>
        </p:scale>
        <p:origin x="-2034" y="-102"/>
      </p:cViewPr>
      <p:guideLst>
        <p:guide orient="horz" pos="2932"/>
        <p:guide pos="221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1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43979" cy="465773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7531" y="0"/>
            <a:ext cx="3043979" cy="465773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3A93900B-E395-43E7-8304-29909643870B}" type="datetimeFigureOut">
              <a:rPr lang="en-US"/>
              <a:pPr>
                <a:defRPr/>
              </a:pPr>
              <a:t>1/30/2024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41738"/>
            <a:ext cx="3043979" cy="465773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7531" y="8841738"/>
            <a:ext cx="3043979" cy="465773"/>
          </a:xfrm>
          <a:prstGeom prst="rect">
            <a:avLst/>
          </a:prstGeom>
        </p:spPr>
        <p:txBody>
          <a:bodyPr vert="horz" wrap="square" lIns="91577" tIns="45789" rIns="91577" bIns="457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B99E6681-5ED2-4276-ADE9-96EBF7D3732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412685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43979" cy="465773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7531" y="0"/>
            <a:ext cx="3043979" cy="465773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16DEC4A-A848-423D-B6D0-8A125B2D4CA1}" type="datetimeFigureOut">
              <a:rPr lang="en-US"/>
              <a:pPr>
                <a:defRPr/>
              </a:pPr>
              <a:t>1/30/2024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77" tIns="45789" rIns="91577" bIns="45789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946" y="4422459"/>
            <a:ext cx="5617208" cy="4188778"/>
          </a:xfrm>
          <a:prstGeom prst="rect">
            <a:avLst/>
          </a:prstGeom>
        </p:spPr>
        <p:txBody>
          <a:bodyPr vert="horz" lIns="91577" tIns="45789" rIns="91577" bIns="45789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41738"/>
            <a:ext cx="3043979" cy="465773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7531" y="8841738"/>
            <a:ext cx="3043979" cy="465773"/>
          </a:xfrm>
          <a:prstGeom prst="rect">
            <a:avLst/>
          </a:prstGeom>
        </p:spPr>
        <p:txBody>
          <a:bodyPr vert="horz" wrap="square" lIns="91577" tIns="45789" rIns="91577" bIns="457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BB56BE11-F7D4-4A51-97C7-9E59A26F3BF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0742532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4064" indent="-286179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4715" indent="-22894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2600" indent="-22894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60486" indent="-22894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8372" indent="-228943" defTabSz="45788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6258" indent="-228943" defTabSz="45788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34144" indent="-228943" defTabSz="45788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92029" indent="-228943" defTabSz="45788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DEEEA60B-7622-4EC2-8DF7-099F1D6081DA}" type="slidenum">
              <a:rPr lang="en-US" altLang="en-US" smtClean="0">
                <a:latin typeface="Calibri" panose="020F0502020204030204" pitchFamily="34" charset="0"/>
              </a:rPr>
              <a:pPr/>
              <a:t>1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22816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4064" indent="-286179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4715" indent="-22894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2600" indent="-22894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60486" indent="-22894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8372" indent="-228943" defTabSz="45788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6258" indent="-228943" defTabSz="45788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34144" indent="-228943" defTabSz="45788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92029" indent="-228943" defTabSz="45788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4AE44D9-16B7-444D-AA66-52C3E69C02E8}" type="slidenum">
              <a:rPr lang="en-US" altLang="en-US" smtClean="0">
                <a:latin typeface="Calibri" panose="020F0502020204030204" pitchFamily="34" charset="0"/>
              </a:rPr>
              <a:pPr/>
              <a:t>2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71697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4064" indent="-286179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4715" indent="-22894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2600" indent="-22894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60486" indent="-22894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8372" indent="-228943" defTabSz="45788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6258" indent="-228943" defTabSz="45788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34144" indent="-228943" defTabSz="45788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92029" indent="-228943" defTabSz="45788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4AE44D9-16B7-444D-AA66-52C3E69C02E8}" type="slidenum">
              <a:rPr lang="en-US" altLang="en-US" smtClean="0">
                <a:latin typeface="Calibri" panose="020F0502020204030204" pitchFamily="34" charset="0"/>
              </a:rPr>
              <a:pPr/>
              <a:t>3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41513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3434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</p:spPr>
        <p:txBody>
          <a:bodyPr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70912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6"/>
          <p:cNvSpPr txBox="1">
            <a:spLocks/>
          </p:cNvSpPr>
          <p:nvPr userDrawn="1"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defRPr/>
            </a:pPr>
            <a:fld id="{94754E99-A0E5-4899-94D8-C73D0E406896}" type="slidenum">
              <a:rPr lang="en-US" altLang="en-US" sz="1200" smtClean="0"/>
              <a:pPr algn="r" eaLnBrk="1" hangingPunct="1">
                <a:defRPr/>
              </a:pPr>
              <a:t>‹#›</a:t>
            </a:fld>
            <a:endParaRPr lang="en-US" altLang="en-US" sz="120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</p:spPr>
        <p:txBody>
          <a:bodyPr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54921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 userDrawn="1"/>
        </p:nvCxnSpPr>
        <p:spPr>
          <a:xfrm>
            <a:off x="247650" y="641350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6"/>
          <p:cNvSpPr txBox="1">
            <a:spLocks/>
          </p:cNvSpPr>
          <p:nvPr userDrawn="1"/>
        </p:nvSpPr>
        <p:spPr>
          <a:xfrm>
            <a:off x="6705600" y="6202363"/>
            <a:ext cx="2133600" cy="182562"/>
          </a:xfrm>
          <a:prstGeom prst="rect">
            <a:avLst/>
          </a:prstGeom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defRPr/>
            </a:pPr>
            <a:fld id="{F7754F16-BD6A-4448-A728-D47AE01157D9}" type="slidenum">
              <a:rPr lang="en-US" altLang="en-US" sz="1200" smtClean="0"/>
              <a:pPr algn="r" eaLnBrk="1" hangingPunct="1">
                <a:defRPr/>
              </a:pPr>
              <a:t>‹#›</a:t>
            </a:fld>
            <a:endParaRPr lang="en-US" altLang="en-US" sz="1200"/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58200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</p:spPr>
        <p:txBody>
          <a:bodyPr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4392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10896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-168275"/>
            <a:ext cx="9144000" cy="7216775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12" name="Picture 11"/>
          <p:cNvPicPr>
            <a:picLocks/>
          </p:cNvPicPr>
          <p:nvPr userDrawn="1"/>
        </p:nvPicPr>
        <p:blipFill rotWithShape="1">
          <a:blip r:embed="rId6"/>
          <a:srcRect t="-1" b="46868"/>
          <a:stretch/>
        </p:blipFill>
        <p:spPr>
          <a:xfrm>
            <a:off x="214884" y="0"/>
            <a:ext cx="8714232" cy="6858000"/>
          </a:xfrm>
          <a:prstGeom prst="rect">
            <a:avLst/>
          </a:prstGeom>
          <a:effectLst>
            <a:reflection stA="58000" endPos="1000" dir="5400000" sy="-100000" algn="bl" rotWithShape="0"/>
          </a:effectLst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975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975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Hello I'm a slide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975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B58EF099-2B0E-49FB-A308-8F2246FAE50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4274" r:id="rId1"/>
    <p:sldLayoutId id="2147494275" r:id="rId2"/>
    <p:sldLayoutId id="2147494276" r:id="rId3"/>
    <p:sldLayoutId id="2147494277" r:id="rId4"/>
  </p:sldLayoutIdLst>
  <p:hf sldNum="0"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13"/>
          <p:cNvGrpSpPr>
            <a:grpSpLocks/>
          </p:cNvGrpSpPr>
          <p:nvPr/>
        </p:nvGrpSpPr>
        <p:grpSpPr bwMode="auto">
          <a:xfrm>
            <a:off x="787400" y="2349797"/>
            <a:ext cx="7543800" cy="2246769"/>
            <a:chOff x="787400" y="1397398"/>
            <a:chExt cx="7543800" cy="2246352"/>
          </a:xfrm>
        </p:grpSpPr>
        <p:sp>
          <p:nvSpPr>
            <p:cNvPr id="7171" name="TextBox 9"/>
            <p:cNvSpPr txBox="1">
              <a:spLocks noChangeArrowheads="1"/>
            </p:cNvSpPr>
            <p:nvPr/>
          </p:nvSpPr>
          <p:spPr bwMode="auto">
            <a:xfrm>
              <a:off x="787400" y="1397398"/>
              <a:ext cx="7543800" cy="22463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3200" b="1" dirty="0"/>
                <a:t>TAC Update to RMS </a:t>
              </a:r>
              <a:endParaRPr lang="en-US" altLang="en-US" sz="2000" dirty="0"/>
            </a:p>
            <a:p>
              <a:pPr eaLnBrk="1" hangingPunct="1"/>
              <a:r>
                <a:rPr lang="en-US" altLang="en-US" dirty="0"/>
                <a:t> </a:t>
              </a:r>
            </a:p>
            <a:p>
              <a:pPr eaLnBrk="1" hangingPunct="1"/>
              <a:endParaRPr lang="en-US" altLang="en-US" dirty="0"/>
            </a:p>
            <a:p>
              <a:pPr eaLnBrk="1" hangingPunct="1"/>
              <a:endParaRPr lang="en-US" altLang="en-US" dirty="0"/>
            </a:p>
            <a:p>
              <a:pPr eaLnBrk="1" hangingPunct="1"/>
              <a:r>
                <a:rPr lang="en-US" altLang="en-US" dirty="0"/>
                <a:t>John Schatz								Debbie McKeever</a:t>
              </a:r>
            </a:p>
            <a:p>
              <a:pPr eaLnBrk="1" hangingPunct="1"/>
              <a:r>
                <a:rPr lang="en-US" altLang="en-US" dirty="0"/>
                <a:t>Luminant Generation						Oncor Electric Delivery</a:t>
              </a:r>
            </a:p>
            <a:p>
              <a:pPr eaLnBrk="1" hangingPunct="1"/>
              <a:r>
                <a:rPr lang="en-US" altLang="en-US" dirty="0"/>
                <a:t>RMS Chair								RMS Vice Chair</a:t>
              </a: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V="1">
              <a:off x="787400" y="1852613"/>
              <a:ext cx="6286500" cy="12698"/>
            </a:xfrm>
            <a:prstGeom prst="line">
              <a:avLst/>
            </a:prstGeom>
            <a:ln>
              <a:solidFill>
                <a:srgbClr val="00385E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612250" y="699067"/>
            <a:ext cx="7792279" cy="5320072"/>
          </a:xfrm>
          <a:prstGeom prst="rect">
            <a:avLst/>
          </a:prstGeom>
          <a:noFill/>
          <a:ln>
            <a:noFill/>
          </a:ln>
          <a:effectLst/>
        </p:spPr>
        <p:txBody>
          <a:bodyPr/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spcAft>
                <a:spcPts val="600"/>
              </a:spcAft>
              <a:buNone/>
            </a:pPr>
            <a:endParaRPr lang="en-US" sz="1800" b="0" u="sng" dirty="0"/>
          </a:p>
          <a:p>
            <a:pPr marL="0" indent="0">
              <a:spcAft>
                <a:spcPts val="600"/>
              </a:spcAft>
              <a:buNone/>
            </a:pPr>
            <a:r>
              <a:rPr lang="en-US" b="0" u="sng" dirty="0"/>
              <a:t>RMGRR179, TDSP Temporary Emergency Electric Energy Facility (TEEEF) Deployment Transactional Processing</a:t>
            </a:r>
          </a:p>
          <a:p>
            <a:pPr marL="0" indent="0">
              <a:spcAft>
                <a:spcPts val="600"/>
              </a:spcAft>
              <a:buNone/>
            </a:pPr>
            <a:endParaRPr lang="en-US" b="0" dirty="0"/>
          </a:p>
          <a:p>
            <a:pPr>
              <a:spcAft>
                <a:spcPts val="600"/>
              </a:spcAft>
            </a:pPr>
            <a:r>
              <a:rPr lang="en-US" b="0" dirty="0"/>
              <a:t>RMGRR179 was approved by TAC with Urgent status as modified with one desk top edit.</a:t>
            </a:r>
          </a:p>
          <a:p>
            <a:pPr>
              <a:spcAft>
                <a:spcPts val="600"/>
              </a:spcAft>
            </a:pPr>
            <a:r>
              <a:rPr lang="en-US" b="0" dirty="0"/>
              <a:t>RMGRR179 Impact Analysis approved as submitted</a:t>
            </a:r>
          </a:p>
          <a:p>
            <a:pPr>
              <a:spcAft>
                <a:spcPts val="600"/>
              </a:spcAft>
            </a:pPr>
            <a:r>
              <a:rPr lang="en-US" b="0" dirty="0"/>
              <a:t>Was noted that the urgent status was needed to meet the November 10th 2024 date for TXSET 5.0 implementation</a:t>
            </a:r>
          </a:p>
          <a:p>
            <a:pPr>
              <a:spcAft>
                <a:spcPts val="600"/>
              </a:spcAft>
            </a:pPr>
            <a:r>
              <a:rPr lang="en-US" b="0" dirty="0"/>
              <a:t>Was noted that this is supporting a TX SET transaction change for TEEEF/Mobile Generation to help REPs know ESI ids that were involved in a Mobile Gen activity.   </a:t>
            </a:r>
            <a:r>
              <a:rPr lang="en-US" sz="1800" b="0" dirty="0"/>
              <a:t> </a:t>
            </a:r>
          </a:p>
          <a:p>
            <a:pPr marL="0" indent="0">
              <a:spcAft>
                <a:spcPts val="600"/>
              </a:spcAft>
              <a:buNone/>
            </a:pPr>
            <a:endParaRPr lang="en-US" sz="1800" b="0" dirty="0"/>
          </a:p>
          <a:p>
            <a:pPr marL="0" indent="0">
              <a:spcAft>
                <a:spcPts val="600"/>
              </a:spcAft>
              <a:buNone/>
            </a:pPr>
            <a:r>
              <a:rPr lang="en-US" sz="1800" b="0" dirty="0"/>
              <a:t>	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5BC1C09-36B7-4C30-B6FB-D43041D1DC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9662" y="179143"/>
            <a:ext cx="8531225" cy="670993"/>
          </a:xfrm>
        </p:spPr>
        <p:txBody>
          <a:bodyPr/>
          <a:lstStyle/>
          <a:p>
            <a:r>
              <a:rPr lang="en-US" dirty="0"/>
              <a:t>Approved by TAC at the January 24</a:t>
            </a:r>
            <a:r>
              <a:rPr lang="en-US" baseline="30000" dirty="0"/>
              <a:t>th</a:t>
            </a:r>
            <a:r>
              <a:rPr lang="en-US" dirty="0"/>
              <a:t> meeting!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36476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393848" y="881940"/>
            <a:ext cx="8281022" cy="5320072"/>
          </a:xfrm>
          <a:prstGeom prst="rect">
            <a:avLst/>
          </a:prstGeom>
          <a:noFill/>
          <a:ln>
            <a:noFill/>
          </a:ln>
          <a:effectLst/>
        </p:spPr>
        <p:txBody>
          <a:bodyPr/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spcAft>
                <a:spcPts val="600"/>
              </a:spcAft>
              <a:buNone/>
            </a:pPr>
            <a:endParaRPr lang="en-US" sz="1800" b="0" u="sng" dirty="0"/>
          </a:p>
          <a:p>
            <a:pPr>
              <a:spcAft>
                <a:spcPts val="600"/>
              </a:spcAft>
            </a:pPr>
            <a:r>
              <a:rPr lang="en-US" b="0" dirty="0"/>
              <a:t>Jan. 5</a:t>
            </a:r>
            <a:r>
              <a:rPr lang="en-US" b="0" baseline="30000" dirty="0"/>
              <a:t>th</a:t>
            </a:r>
            <a:r>
              <a:rPr lang="en-US" b="0" dirty="0"/>
              <a:t> – Shopping window (aka customer selection period) opened</a:t>
            </a:r>
          </a:p>
          <a:p>
            <a:pPr>
              <a:spcAft>
                <a:spcPts val="600"/>
              </a:spcAft>
            </a:pPr>
            <a:r>
              <a:rPr lang="en-US" b="0" dirty="0"/>
              <a:t>Jan. 5</a:t>
            </a:r>
            <a:r>
              <a:rPr lang="en-US" b="0" baseline="30000" dirty="0"/>
              <a:t>th</a:t>
            </a:r>
            <a:r>
              <a:rPr lang="en-US" b="0" dirty="0"/>
              <a:t> &amp; 6</a:t>
            </a:r>
            <a:r>
              <a:rPr lang="en-US" b="0" baseline="30000" dirty="0"/>
              <a:t>th</a:t>
            </a:r>
            <a:r>
              <a:rPr lang="en-US" b="0" dirty="0"/>
              <a:t> customer Shopping Fair hosted ~5,000 – 8,000 customers</a:t>
            </a:r>
          </a:p>
          <a:p>
            <a:pPr>
              <a:spcAft>
                <a:spcPts val="600"/>
              </a:spcAft>
            </a:pPr>
            <a:r>
              <a:rPr lang="en-US" b="0" dirty="0"/>
              <a:t>Upcoming key dates: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Jan. 22</a:t>
            </a:r>
            <a:r>
              <a:rPr lang="en-US" baseline="30000" dirty="0"/>
              <a:t>nd</a:t>
            </a:r>
            <a:r>
              <a:rPr lang="en-US" dirty="0"/>
              <a:t> – 23</a:t>
            </a:r>
            <a:r>
              <a:rPr lang="en-US" baseline="30000" dirty="0"/>
              <a:t>rd</a:t>
            </a:r>
            <a:r>
              <a:rPr lang="en-US" dirty="0"/>
              <a:t> = Shopping Fair</a:t>
            </a:r>
          </a:p>
          <a:p>
            <a:pPr lvl="1">
              <a:spcAft>
                <a:spcPts val="600"/>
              </a:spcAft>
            </a:pPr>
            <a:r>
              <a:rPr lang="en-US" b="0" dirty="0"/>
              <a:t>Feb. 10</a:t>
            </a:r>
            <a:r>
              <a:rPr lang="en-US" b="0" baseline="30000" dirty="0"/>
              <a:t>th</a:t>
            </a:r>
            <a:r>
              <a:rPr lang="en-US" b="0" dirty="0"/>
              <a:t> = Shopping Fair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Feb. 15</a:t>
            </a:r>
            <a:r>
              <a:rPr lang="en-US" baseline="30000" dirty="0"/>
              <a:t>th</a:t>
            </a:r>
            <a:r>
              <a:rPr lang="en-US" dirty="0"/>
              <a:t> – 19</a:t>
            </a:r>
            <a:r>
              <a:rPr lang="en-US" baseline="30000" dirty="0"/>
              <a:t>th</a:t>
            </a:r>
            <a:r>
              <a:rPr lang="en-US" dirty="0"/>
              <a:t> = Default REP assignment / enrollment process</a:t>
            </a:r>
          </a:p>
          <a:p>
            <a:pPr lvl="1">
              <a:spcAft>
                <a:spcPts val="600"/>
              </a:spcAft>
            </a:pPr>
            <a:r>
              <a:rPr lang="en-US" b="0" dirty="0"/>
              <a:t>March 4</a:t>
            </a:r>
            <a:r>
              <a:rPr lang="en-US" b="0" baseline="30000" dirty="0"/>
              <a:t>th</a:t>
            </a:r>
            <a:r>
              <a:rPr lang="en-US" b="0" dirty="0"/>
              <a:t> – A</a:t>
            </a:r>
            <a:r>
              <a:rPr lang="en-US" dirty="0"/>
              <a:t>pril 1</a:t>
            </a:r>
            <a:r>
              <a:rPr lang="en-US" baseline="30000" dirty="0"/>
              <a:t>st</a:t>
            </a:r>
            <a:r>
              <a:rPr lang="en-US" dirty="0"/>
              <a:t> = Customer transition (by meter read cycle)</a:t>
            </a:r>
          </a:p>
          <a:p>
            <a:pPr>
              <a:spcAft>
                <a:spcPts val="600"/>
              </a:spcAft>
            </a:pPr>
            <a:r>
              <a:rPr lang="en-US" b="0" dirty="0"/>
              <a:t>As of Jan. 12</a:t>
            </a:r>
            <a:r>
              <a:rPr lang="en-US" b="0" baseline="30000" dirty="0"/>
              <a:t>th</a:t>
            </a:r>
            <a:r>
              <a:rPr lang="en-US" b="0" dirty="0"/>
              <a:t> &gt;6,000 customers selected a REP (~115,000 ESIs total)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US" sz="1800" b="0" dirty="0"/>
              <a:t>					TAC appreciated the update</a:t>
            </a:r>
          </a:p>
          <a:p>
            <a:pPr marL="0" indent="0">
              <a:spcAft>
                <a:spcPts val="600"/>
              </a:spcAft>
              <a:buNone/>
            </a:pPr>
            <a:endParaRPr lang="en-US" sz="1800" b="0" dirty="0"/>
          </a:p>
          <a:p>
            <a:pPr marL="0" indent="0">
              <a:spcAft>
                <a:spcPts val="600"/>
              </a:spcAft>
              <a:buNone/>
            </a:pPr>
            <a:r>
              <a:rPr lang="en-US" sz="1800" b="0" dirty="0"/>
              <a:t>	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5BC1C09-36B7-4C30-B6FB-D43041D1DC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9130" y="363570"/>
            <a:ext cx="8531225" cy="670993"/>
          </a:xfrm>
        </p:spPr>
        <p:txBody>
          <a:bodyPr/>
          <a:lstStyle/>
          <a:p>
            <a:br>
              <a:rPr lang="en-US" dirty="0"/>
            </a:br>
            <a:r>
              <a:rPr lang="en-US" dirty="0"/>
              <a:t>Included in the RMS update</a:t>
            </a:r>
            <a:br>
              <a:rPr lang="en-US" dirty="0"/>
            </a:br>
            <a:r>
              <a:rPr lang="en-US" dirty="0"/>
              <a:t>LP&amp;L Transition to Retail Electric Competition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754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A3E950-3387-4754-AACD-2BAC77C546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TAC Leadership Elections for 2024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DEA9BC5-7EF8-4844-8A0A-19CA1EFEA462}"/>
              </a:ext>
            </a:extLst>
          </p:cNvPr>
          <p:cNvSpPr txBox="1"/>
          <p:nvPr/>
        </p:nvSpPr>
        <p:spPr>
          <a:xfrm>
            <a:off x="858739" y="1077152"/>
            <a:ext cx="7911549" cy="42473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dirty="0"/>
              <a:t>TAC Chair</a:t>
            </a:r>
          </a:p>
          <a:p>
            <a:r>
              <a:rPr lang="en-US" sz="2800" dirty="0"/>
              <a:t>     Caitlin Smith with Jupiter Power was elected 	by TAC as Chair for 2024	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/>
          </a:p>
          <a:p>
            <a:r>
              <a:rPr lang="en-US" sz="2800" dirty="0"/>
              <a:t>Collin Martin with Oncor was elected </a:t>
            </a:r>
          </a:p>
          <a:p>
            <a:r>
              <a:rPr lang="en-US" sz="2800" dirty="0"/>
              <a:t>	by TAC as Vice Chair for 2024</a:t>
            </a:r>
          </a:p>
          <a:p>
            <a:endParaRPr lang="en-US" sz="2800" dirty="0"/>
          </a:p>
          <a:p>
            <a:r>
              <a:rPr lang="en-US" sz="2800" dirty="0"/>
              <a:t>Next approval level – ERCOT Board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17257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534400" cy="518318"/>
          </a:xfrm>
        </p:spPr>
        <p:txBody>
          <a:bodyPr/>
          <a:lstStyle/>
          <a:p>
            <a:r>
              <a:rPr lang="en-US" sz="2800" b="1" dirty="0">
                <a:solidFill>
                  <a:schemeClr val="accent1"/>
                </a:solidFill>
              </a:rPr>
              <a:t>2024 TAC Subcommittee / Sub Group Leadership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38200"/>
            <a:ext cx="8534400" cy="53340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1800" b="1" dirty="0">
                <a:solidFill>
                  <a:schemeClr val="tx1"/>
                </a:solidFill>
              </a:rPr>
              <a:t>Protocol Revision Subcommittee (PRS)</a:t>
            </a:r>
          </a:p>
          <a:p>
            <a:pPr marL="742950" lvl="2" indent="-514350">
              <a:lnSpc>
                <a:spcPct val="80000"/>
              </a:lnSpc>
              <a:buFontTx/>
              <a:buNone/>
              <a:defRPr/>
            </a:pPr>
            <a:r>
              <a:rPr lang="en-US" altLang="en-US" sz="1800" dirty="0">
                <a:solidFill>
                  <a:schemeClr val="tx1"/>
                </a:solidFill>
              </a:rPr>
              <a:t>	Chair: 		Diana Coleman, CPS Energy</a:t>
            </a:r>
          </a:p>
          <a:p>
            <a:pPr marL="742950" lvl="2" indent="-514350">
              <a:lnSpc>
                <a:spcPct val="80000"/>
              </a:lnSpc>
              <a:buFontTx/>
              <a:buNone/>
              <a:defRPr/>
            </a:pPr>
            <a:r>
              <a:rPr lang="en-US" altLang="en-US" sz="1800" dirty="0">
                <a:solidFill>
                  <a:schemeClr val="tx1"/>
                </a:solidFill>
              </a:rPr>
              <a:t>	Vice Chair: 	Andy Nguyen, Constellation Energy Generation</a:t>
            </a:r>
            <a:endParaRPr lang="en-US" sz="1800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en-US" sz="1800" b="1" dirty="0">
                <a:solidFill>
                  <a:schemeClr val="tx1"/>
                </a:solidFill>
              </a:rPr>
              <a:t>Retail Market Subcommittee (RMS)</a:t>
            </a:r>
          </a:p>
          <a:p>
            <a:pPr marL="742950" lvl="2" indent="-514350">
              <a:lnSpc>
                <a:spcPct val="80000"/>
              </a:lnSpc>
              <a:buNone/>
              <a:defRPr/>
            </a:pPr>
            <a:r>
              <a:rPr lang="en-US" altLang="en-US" sz="1800" dirty="0">
                <a:solidFill>
                  <a:prstClr val="black"/>
                </a:solidFill>
              </a:rPr>
              <a:t>	Chair: 		John Schatz, Luminant Generation Company</a:t>
            </a:r>
            <a:endParaRPr lang="en-US" sz="1800" dirty="0">
              <a:solidFill>
                <a:prstClr val="black"/>
              </a:solidFill>
            </a:endParaRPr>
          </a:p>
          <a:p>
            <a:pPr marL="742950" lvl="2" indent="-514350">
              <a:lnSpc>
                <a:spcPct val="80000"/>
              </a:lnSpc>
              <a:buNone/>
              <a:defRPr/>
            </a:pPr>
            <a:r>
              <a:rPr lang="en-US" altLang="en-US" sz="1800" dirty="0">
                <a:solidFill>
                  <a:prstClr val="black"/>
                </a:solidFill>
              </a:rPr>
              <a:t>	Vice Chair: 	</a:t>
            </a: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Debbie McKeever, Oncor Electric Delivery </a:t>
            </a:r>
            <a:endParaRPr lang="en-US" sz="1800" dirty="0">
              <a:solidFill>
                <a:prstClr val="black"/>
              </a:solidFill>
            </a:endParaRPr>
          </a:p>
          <a:p>
            <a:pPr>
              <a:lnSpc>
                <a:spcPct val="150000"/>
              </a:lnSpc>
            </a:pPr>
            <a:r>
              <a:rPr lang="en-US" sz="1800" b="1" dirty="0">
                <a:solidFill>
                  <a:schemeClr val="tx1"/>
                </a:solidFill>
              </a:rPr>
              <a:t>Reliability and Operations Subcommittee (ROS)</a:t>
            </a:r>
          </a:p>
          <a:p>
            <a:pPr marL="742950" lvl="2" indent="-514350">
              <a:lnSpc>
                <a:spcPct val="80000"/>
              </a:lnSpc>
              <a:buNone/>
              <a:defRPr/>
            </a:pPr>
            <a:r>
              <a:rPr lang="en-US" altLang="en-US" sz="1800" dirty="0">
                <a:solidFill>
                  <a:schemeClr val="tx1"/>
                </a:solidFill>
              </a:rPr>
              <a:t>	Chair: 		OPEN – expected to be filled at next ROS meeting</a:t>
            </a:r>
            <a:endParaRPr lang="en-US" sz="1800" dirty="0">
              <a:solidFill>
                <a:schemeClr val="tx1"/>
              </a:solidFill>
            </a:endParaRPr>
          </a:p>
          <a:p>
            <a:pPr marL="742950" lvl="2" indent="-514350">
              <a:lnSpc>
                <a:spcPct val="80000"/>
              </a:lnSpc>
              <a:buNone/>
              <a:defRPr/>
            </a:pPr>
            <a:r>
              <a:rPr lang="en-US" altLang="en-US" sz="1800" dirty="0">
                <a:solidFill>
                  <a:schemeClr val="bg2">
                    <a:lumMod val="65000"/>
                  </a:schemeClr>
                </a:solidFill>
              </a:rPr>
              <a:t>	</a:t>
            </a:r>
            <a:r>
              <a:rPr lang="en-US" altLang="en-US" sz="1800" dirty="0">
                <a:solidFill>
                  <a:schemeClr val="tx1"/>
                </a:solidFill>
              </a:rPr>
              <a:t>Vice Chair: </a:t>
            </a:r>
            <a:r>
              <a:rPr lang="en-US" altLang="en-US" sz="1800" dirty="0">
                <a:solidFill>
                  <a:schemeClr val="bg2">
                    <a:lumMod val="65000"/>
                  </a:schemeClr>
                </a:solidFill>
              </a:rPr>
              <a:t>	</a:t>
            </a:r>
            <a:r>
              <a:rPr lang="en-US" sz="1800" dirty="0">
                <a:solidFill>
                  <a:schemeClr val="tx1"/>
                </a:solidFill>
              </a:rPr>
              <a:t>Alex Miller, EDF Renewables</a:t>
            </a:r>
          </a:p>
          <a:p>
            <a:pPr>
              <a:lnSpc>
                <a:spcPct val="150000"/>
              </a:lnSpc>
            </a:pPr>
            <a:r>
              <a:rPr lang="en-US" sz="1800" b="1" dirty="0">
                <a:solidFill>
                  <a:schemeClr val="tx1"/>
                </a:solidFill>
              </a:rPr>
              <a:t>Wholesale Market Subcommittee (WMS)</a:t>
            </a:r>
          </a:p>
          <a:p>
            <a:pPr marL="742950" lvl="2" indent="-514350">
              <a:lnSpc>
                <a:spcPct val="80000"/>
              </a:lnSpc>
              <a:buFontTx/>
              <a:buNone/>
              <a:defRPr/>
            </a:pPr>
            <a:r>
              <a:rPr lang="en-US" altLang="en-US" sz="1800" dirty="0">
                <a:solidFill>
                  <a:schemeClr val="tx1"/>
                </a:solidFill>
              </a:rPr>
              <a:t>	Chair: 		Eric Blakey, Pedernales Electric Cooperative</a:t>
            </a:r>
          </a:p>
          <a:p>
            <a:pPr marL="742950" lvl="2" indent="-514350">
              <a:lnSpc>
                <a:spcPct val="80000"/>
              </a:lnSpc>
              <a:buFontTx/>
              <a:buNone/>
              <a:defRPr/>
            </a:pPr>
            <a:r>
              <a:rPr lang="en-US" altLang="en-US" sz="1800" dirty="0">
                <a:solidFill>
                  <a:schemeClr val="tx1"/>
                </a:solidFill>
              </a:rPr>
              <a:t>	Vice Chair: 	Jim Lee, CenterPoint Energy</a:t>
            </a:r>
          </a:p>
          <a:p>
            <a:pPr>
              <a:lnSpc>
                <a:spcPct val="150000"/>
              </a:lnSpc>
            </a:pPr>
            <a:r>
              <a:rPr lang="en-US" sz="1800" b="1" dirty="0">
                <a:solidFill>
                  <a:schemeClr val="tx1"/>
                </a:solidFill>
              </a:rPr>
              <a:t>Credit Finance Sub Group (CFSG)</a:t>
            </a:r>
          </a:p>
          <a:p>
            <a:pPr marL="742950" lvl="2" indent="-514350">
              <a:lnSpc>
                <a:spcPct val="80000"/>
              </a:lnSpc>
              <a:buFontTx/>
              <a:buNone/>
              <a:defRPr/>
            </a:pPr>
            <a:r>
              <a:rPr lang="en-US" altLang="en-US" sz="1800" dirty="0">
                <a:solidFill>
                  <a:schemeClr val="tx1"/>
                </a:solidFill>
              </a:rPr>
              <a:t>	Chair: 		Brenden Sager, Austin Energy</a:t>
            </a:r>
          </a:p>
          <a:p>
            <a:pPr marL="742950" lvl="2" indent="-514350">
              <a:lnSpc>
                <a:spcPct val="80000"/>
              </a:lnSpc>
              <a:buFontTx/>
              <a:buNone/>
              <a:defRPr/>
            </a:pPr>
            <a:r>
              <a:rPr lang="en-US" altLang="en-US" sz="1800" dirty="0">
                <a:solidFill>
                  <a:schemeClr val="tx1"/>
                </a:solidFill>
              </a:rPr>
              <a:t>	Vice Chair: 	Loretto Martin, Reliant Energy Retail Services</a:t>
            </a:r>
            <a:endParaRPr lang="en-US" altLang="en-US" sz="14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9273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7457" y="156280"/>
            <a:ext cx="8214102" cy="669782"/>
          </a:xfrm>
        </p:spPr>
        <p:txBody>
          <a:bodyPr>
            <a:normAutofit/>
          </a:bodyPr>
          <a:lstStyle/>
          <a:p>
            <a:r>
              <a:rPr lang="en-US" sz="2800" dirty="0"/>
              <a:t>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557" y="279400"/>
            <a:ext cx="8668097" cy="4667250"/>
          </a:xfrm>
        </p:spPr>
        <p:txBody>
          <a:bodyPr>
            <a:normAutofit lnSpcReduction="10000"/>
          </a:bodyPr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225"/>
              </a:spcAft>
              <a:buNone/>
            </a:pPr>
            <a:endParaRPr lang="en-US" sz="1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225"/>
              </a:spcAft>
              <a:buNone/>
            </a:pPr>
            <a:endParaRPr lang="en-US" sz="1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225"/>
              </a:spcAft>
              <a:buNone/>
            </a:pPr>
            <a:r>
              <a:rPr lang="en-US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4000" dirty="0"/>
              <a:t>Next TAC meeting </a:t>
            </a:r>
          </a:p>
          <a:p>
            <a:pPr marL="0" indent="0" algn="ctr">
              <a:buNone/>
            </a:pPr>
            <a:r>
              <a:rPr lang="en-US" sz="4000" dirty="0"/>
              <a:t>Moved to </a:t>
            </a:r>
          </a:p>
          <a:p>
            <a:pPr marL="0" indent="0" algn="ctr">
              <a:buNone/>
            </a:pPr>
            <a:r>
              <a:rPr lang="en-US" sz="4000" dirty="0"/>
              <a:t>February 14 – WebEx only</a:t>
            </a:r>
          </a:p>
          <a:p>
            <a:pPr marL="0" indent="0" algn="ctr">
              <a:buNone/>
            </a:pPr>
            <a:endParaRPr lang="en-US" sz="4000" dirty="0"/>
          </a:p>
          <a:p>
            <a:pPr marL="0" indent="0" algn="ctr">
              <a:buNone/>
            </a:pPr>
            <a:r>
              <a:rPr lang="en-US" sz="4000" dirty="0"/>
              <a:t>Thank You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8012081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ERCOT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1B5026"/>
      </a:accent2>
      <a:accent3>
        <a:srgbClr val="0F1423"/>
      </a:accent3>
      <a:accent4>
        <a:srgbClr val="400E22"/>
      </a:accent4>
      <a:accent5>
        <a:srgbClr val="E5E5E2"/>
      </a:accent5>
      <a:accent6>
        <a:srgbClr val="86878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EB6C32BA7893B4D8D08DA703C6B8599" ma:contentTypeVersion="0" ma:contentTypeDescription="Create a new document." ma:contentTypeScope="" ma:versionID="438847a72b75665982a8a359f97ca60b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429eac13a7923d6b47fc28e8f4096b10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3AD6A9D-E05D-44AF-B5F9-103C86E8102F}">
  <ds:schemaRefs>
    <ds:schemaRef ds:uri="http://schemas.openxmlformats.org/package/2006/metadata/core-properties"/>
    <ds:schemaRef ds:uri="http://www.w3.org/XML/1998/namespace"/>
    <ds:schemaRef ds:uri="http://schemas.microsoft.com/office/infopath/2007/PartnerControls"/>
    <ds:schemaRef ds:uri="http://purl.org/dc/dcmitype/"/>
    <ds:schemaRef ds:uri="http://purl.org/dc/elements/1.1/"/>
    <ds:schemaRef ds:uri="http://schemas.microsoft.com/office/2006/documentManagement/types"/>
    <ds:schemaRef ds:uri="c34af464-7aa1-4edd-9be4-83dffc1cb926"/>
    <ds:schemaRef ds:uri="http://schemas.microsoft.com/office/2006/metadata/properti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6C9659B9-8752-4DC3-8CFE-950F74D5E77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11624</TotalTime>
  <Words>464</Words>
  <Application>Microsoft Office PowerPoint</Application>
  <PresentationFormat>On-screen Show (4:3)</PresentationFormat>
  <Paragraphs>69</Paragraphs>
  <Slides>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Times New Roman</vt:lpstr>
      <vt:lpstr>Custom Design</vt:lpstr>
      <vt:lpstr>PowerPoint Presentation</vt:lpstr>
      <vt:lpstr>Approved by TAC at the January 24th meeting! </vt:lpstr>
      <vt:lpstr> Included in the RMS update LP&amp;L Transition to Retail Electric Competition </vt:lpstr>
      <vt:lpstr>TAC Leadership Elections for 2024</vt:lpstr>
      <vt:lpstr>2024 TAC Subcommittee / Sub Group Leadership</vt:lpstr>
      <vt:lpstr>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Mckeever, Deborah</cp:lastModifiedBy>
  <cp:revision>774</cp:revision>
  <cp:lastPrinted>2023-09-19T20:21:51Z</cp:lastPrinted>
  <dcterms:created xsi:type="dcterms:W3CDTF">2010-04-12T23:12:02Z</dcterms:created>
  <dcterms:modified xsi:type="dcterms:W3CDTF">2024-01-30T17:13:14Z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0x0101000EB6C32BA7893B4D8D08DA703C6B8599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2023-07-14T17:21:52Z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d8e5c145-1c97-4dfa-ac29-6cd666e16cb8</vt:lpwstr>
  </property>
  <property fmtid="{D5CDD505-2E9C-101B-9397-08002B2CF9AE}" pid="9" name="MSIP_Label_7084cbda-52b8-46fb-a7b7-cb5bd465ed85_ContentBits">
    <vt:lpwstr>0</vt:lpwstr>
  </property>
</Properties>
</file>