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8496" autoAdjust="0"/>
  </p:normalViewPr>
  <p:slideViewPr>
    <p:cSldViewPr snapToGrid="0" snapToObjects="1">
      <p:cViewPr varScale="1">
        <p:scale>
          <a:sx n="89" d="100"/>
          <a:sy n="89" d="100"/>
        </p:scale>
        <p:origin x="2196" y="9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808" y="5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2"/>
                </a:solidFill>
              </a:rPr>
              <a:t>6.73</a:t>
            </a:r>
            <a:r>
              <a:rPr lang="en-US" sz="4000" b="1" i="0" u="none" strike="noStrike" dirty="0">
                <a:effectLst/>
                <a:latin typeface="Arial" panose="020B0604020202020204" pitchFamily="34" charset="0"/>
              </a:rPr>
              <a:t>% 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of total energy was provided by solar generation.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Minimum Inertia</a:t>
            </a:r>
            <a:r>
              <a:rPr lang="en-US" sz="1600" baseline="0" dirty="0"/>
              <a:t> =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154,946 </a:t>
            </a:r>
            <a:r>
              <a:rPr lang="en-US" sz="1400" b="0" dirty="0">
                <a:solidFill>
                  <a:schemeClr val="accent2"/>
                </a:solidFill>
              </a:rPr>
              <a:t>MW*s </a:t>
            </a:r>
            <a:r>
              <a:rPr lang="en-US" sz="1600" baseline="0" dirty="0"/>
              <a:t>on 12/08/2023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Previous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Mean: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204,183</a:t>
            </a:r>
            <a:r>
              <a:rPr lang="en-US" sz="3200" dirty="0"/>
              <a:t> </a:t>
            </a:r>
            <a:r>
              <a:rPr lang="en-US" sz="2000" b="1" baseline="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Max: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257,095</a:t>
            </a:r>
            <a:r>
              <a:rPr lang="en-US" sz="32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MW*s</a:t>
            </a:r>
            <a:r>
              <a:rPr lang="en-US" sz="2000" b="1" baseline="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on December 28th</a:t>
            </a:r>
            <a:endParaRPr lang="en-US" sz="20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Min: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154,946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r>
              <a:rPr lang="en-US" sz="2000" b="1" baseline="0" dirty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accent2"/>
                </a:solidFill>
              </a:rPr>
              <a:t>on December 8th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14.36 </a:t>
            </a:r>
            <a:r>
              <a:rPr lang="en-US" sz="1200" dirty="0" err="1"/>
              <a:t>mHz</a:t>
            </a:r>
            <a:r>
              <a:rPr lang="en-US" sz="1200" dirty="0"/>
              <a:t> on avg for December 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33,383,311</a:t>
            </a:r>
            <a:r>
              <a:rPr lang="en-US" sz="1800" dirty="0"/>
              <a:t> 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9,330,245</a:t>
            </a:r>
            <a:r>
              <a:rPr lang="en-US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 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1" i="0" u="none" strike="noStrike" dirty="0">
                <a:effectLst/>
                <a:latin typeface="Arial" panose="020B0604020202020204" pitchFamily="34" charset="0"/>
              </a:rPr>
              <a:t>27.95%</a:t>
            </a:r>
            <a:r>
              <a:rPr lang="en-US" sz="9600" b="1" dirty="0"/>
              <a:t> </a:t>
            </a:r>
            <a:r>
              <a:rPr lang="en-US" sz="7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5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dirty="0">
                <a:solidFill>
                  <a:schemeClr val="accent2"/>
                </a:solidFill>
              </a:rPr>
              <a:t>2,246,189</a:t>
            </a:r>
            <a:r>
              <a:rPr lang="en-US" sz="1800" b="1" i="0" dirty="0"/>
              <a:t> </a:t>
            </a:r>
            <a:r>
              <a:rPr lang="en-US" i="0" dirty="0"/>
              <a:t> </a:t>
            </a:r>
            <a:r>
              <a:rPr lang="en-US" sz="1000" b="1" i="0" dirty="0">
                <a:solidFill>
                  <a:schemeClr val="accent2"/>
                </a:solidFill>
              </a:rPr>
              <a:t> MWh </a:t>
            </a:r>
            <a:endParaRPr lang="en-US" i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02/01/24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Kevin Bunch, EDF Trading North America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Chad Mulholland, NRG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February 1</a:t>
              </a:r>
              <a:r>
                <a:rPr lang="en-US" baseline="30000" dirty="0"/>
                <a:t>st</a:t>
              </a:r>
              <a:r>
                <a:rPr lang="en-US" dirty="0"/>
                <a:t>, 2024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339E4-155E-4399-2468-A95DF9380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39" y="875913"/>
            <a:ext cx="7030321" cy="510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71A55-1964-1B3D-DA2F-9EB9778A81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0031" y="912976"/>
            <a:ext cx="6926194" cy="50320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D7BE-A374-5579-FE30-E795A48065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8749" y="790092"/>
            <a:ext cx="6966499" cy="50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4D385-3D27-955C-FD91-A00247C130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7517" y="777948"/>
            <a:ext cx="7048963" cy="51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C4AF8-43C9-F3B1-A36C-91EE36145A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90426" y="789979"/>
            <a:ext cx="6763146" cy="49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21F78-F783-7648-72A8-BF6F4F0F57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9173" y="766009"/>
            <a:ext cx="7065652" cy="513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3184-34A0-AAA8-59D2-C062B8D0A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1180" y="721260"/>
            <a:ext cx="7101639" cy="515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ERCOT Inertia Trend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9B6F9-F034-43F8-D8F4-37703AA83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08" y="816561"/>
            <a:ext cx="8058047" cy="52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2"/>
            <a:r>
              <a:rPr lang="en-US" sz="1600" kern="0" dirty="0"/>
              <a:t>2024 Leadership PDCWG</a:t>
            </a:r>
          </a:p>
          <a:p>
            <a:pPr lvl="2"/>
            <a:r>
              <a:rPr lang="en-US" sz="1600" kern="0" dirty="0"/>
              <a:t>ERCOT Analysis of Disturbances/Frequency Events</a:t>
            </a:r>
          </a:p>
          <a:p>
            <a:pPr lvl="2"/>
            <a:r>
              <a:rPr lang="en-US" sz="1600" kern="0" dirty="0"/>
              <a:t>ERCOT Frequency Control Metrics and Regulation Reports</a:t>
            </a:r>
          </a:p>
          <a:p>
            <a:pPr lvl="2"/>
            <a:r>
              <a:rPr lang="en-US" sz="1600" kern="0"/>
              <a:t>No TRE </a:t>
            </a:r>
            <a:r>
              <a:rPr lang="en-US" sz="1600" kern="0" dirty="0"/>
              <a:t>Report</a:t>
            </a:r>
          </a:p>
          <a:p>
            <a:pPr lvl="2"/>
            <a:r>
              <a:rPr lang="en-US" sz="1600" kern="0" dirty="0"/>
              <a:t>ROS Open Action Items</a:t>
            </a:r>
            <a:endParaRPr lang="en-US" sz="1600" dirty="0"/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0 FMEs in the month of December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463 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59E7-5CE3-C1B1-DED1-325D3FE5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29991" y="776725"/>
            <a:ext cx="7064393" cy="5123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5784988" y="426575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1362.18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3B545-9030-9625-4863-EE0747F96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60" y="841384"/>
            <a:ext cx="7121879" cy="51752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31C83-83E4-99BA-87A6-B1F8E2E5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28" y="848390"/>
            <a:ext cx="7099543" cy="516121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A3FD-EFBA-E24E-EE60-B3BB2EAC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037" y="762905"/>
            <a:ext cx="7129924" cy="51784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16164</TotalTime>
  <Words>342</Words>
  <Application>Microsoft Office PowerPoint</Application>
  <PresentationFormat>On-screen Show (4:3)</PresentationFormat>
  <Paragraphs>70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Fabricant, Sam</cp:lastModifiedBy>
  <cp:revision>849</cp:revision>
  <cp:lastPrinted>2021-08-03T14:43:19Z</cp:lastPrinted>
  <dcterms:created xsi:type="dcterms:W3CDTF">2010-04-12T23:12:02Z</dcterms:created>
  <dcterms:modified xsi:type="dcterms:W3CDTF">2024-01-26T16:31:45Z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