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8"/>
  </p:notesMasterIdLst>
  <p:handoutMasterIdLst>
    <p:handoutMasterId r:id="rId19"/>
  </p:handoutMasterIdLst>
  <p:sldIdLst>
    <p:sldId id="260" r:id="rId4"/>
    <p:sldId id="267" r:id="rId5"/>
    <p:sldId id="268" r:id="rId6"/>
    <p:sldId id="269" r:id="rId7"/>
    <p:sldId id="257" r:id="rId8"/>
    <p:sldId id="264" r:id="rId9"/>
    <p:sldId id="265" r:id="rId10"/>
    <p:sldId id="262" r:id="rId11"/>
    <p:sldId id="261" r:id="rId12"/>
    <p:sldId id="273" r:id="rId13"/>
    <p:sldId id="266" r:id="rId14"/>
    <p:sldId id="274" r:id="rId15"/>
    <p:sldId id="270" r:id="rId16"/>
    <p:sldId id="271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19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53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37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services/comm/mkt_notices/M-A122123-01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CRR Updates</a:t>
            </a:r>
          </a:p>
          <a:p>
            <a:endParaRPr lang="en-US" dirty="0"/>
          </a:p>
          <a:p>
            <a:r>
              <a:rPr lang="en-US" dirty="0"/>
              <a:t>Samantha Findley</a:t>
            </a:r>
          </a:p>
          <a:p>
            <a:r>
              <a:rPr lang="en-US" dirty="0"/>
              <a:t>CRR Market Operations</a:t>
            </a:r>
          </a:p>
          <a:p>
            <a:endParaRPr lang="en-US" dirty="0"/>
          </a:p>
          <a:p>
            <a:r>
              <a:rPr lang="en-US" dirty="0"/>
              <a:t>CMWG</a:t>
            </a:r>
          </a:p>
          <a:p>
            <a:r>
              <a:rPr lang="en-US" dirty="0"/>
              <a:t>January 29,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5749F-8D3C-252A-2350-08BB679E3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CRR auction transaction limits discussion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7B88A-FF86-D901-D5E8-D6F9657DF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Problems:</a:t>
            </a:r>
          </a:p>
          <a:p>
            <a:endParaRPr lang="en-US" sz="2400" dirty="0"/>
          </a:p>
          <a:p>
            <a:pPr lvl="1"/>
            <a:r>
              <a:rPr lang="en-US" sz="2000" dirty="0"/>
              <a:t>Risk of transaction adjustment period</a:t>
            </a:r>
          </a:p>
          <a:p>
            <a:pPr lvl="2"/>
            <a:r>
              <a:rPr lang="en-US" sz="1800" dirty="0"/>
              <a:t>Increased submitted transactions and grouped baseload due to increases in CRRAHs and Settlement Points over time</a:t>
            </a:r>
          </a:p>
          <a:p>
            <a:pPr lvl="2"/>
            <a:endParaRPr lang="en-US" sz="1600" dirty="0"/>
          </a:p>
          <a:p>
            <a:pPr lvl="1"/>
            <a:r>
              <a:rPr lang="en-US" sz="2000" dirty="0"/>
              <a:t>Increasingly long run times for the optimizations especially for LTAS </a:t>
            </a:r>
          </a:p>
          <a:p>
            <a:pPr lvl="2"/>
            <a:r>
              <a:rPr lang="en-US" sz="1800" dirty="0"/>
              <a:t>Optimizing multi-month bids over 6 different network models</a:t>
            </a:r>
          </a:p>
          <a:p>
            <a:pPr lvl="2"/>
            <a:r>
              <a:rPr lang="en-US" sz="1800" dirty="0"/>
              <a:t>Exacerbated by 80%+ of submitted transactions being OPT bids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E76DA-47AD-5687-D928-0598AEF49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81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A919-8405-2FAF-8438-129E7264E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9" y="243682"/>
            <a:ext cx="8534399" cy="1143000"/>
          </a:xfrm>
        </p:spPr>
        <p:txBody>
          <a:bodyPr/>
          <a:lstStyle/>
          <a:p>
            <a:r>
              <a:rPr lang="en-US" dirty="0"/>
              <a:t>Possible options for avoiding a Transaction Adjustment Period (TAP) and alternative TAP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18349-4804-B4CE-295C-C3607E781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23767"/>
            <a:ext cx="8534400" cy="447223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400" dirty="0"/>
              <a:t>Increase Minimum PTP Option Bid Price, currently $0.01 (NPRR but no system change needed)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Bid fee on uncleared bids (NPRR and system change)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Bid fee on only uncleared OPT bids (NPRR and system change)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Add a new Protocol definition for </a:t>
            </a:r>
            <a:r>
              <a:rPr lang="en-US" sz="1400" b="1" dirty="0"/>
              <a:t>Participating CRRAH for TAPs</a:t>
            </a:r>
            <a:r>
              <a:rPr lang="en-US" sz="1400" dirty="0"/>
              <a:t> to include only CRRAHs who submitted bids in initial bid window. Participating CRRAH currently defined as either owning baseload or whose CP submitted credit for the auction. (NPRR and system change)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This would decrease the number of CRRAHs eligible for TAP transactions by ~68 CRRAHs per auction, which results in ~500-700 more transactions per CRRAH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Enable TAPs as follows: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CRRAHs who did not submit bids in the initial bid window are not </a:t>
            </a:r>
            <a:r>
              <a:rPr lang="en-US" sz="1400" b="1" dirty="0"/>
              <a:t>Participating CRRAH for TAPs </a:t>
            </a:r>
            <a:r>
              <a:rPr lang="en-US" sz="1400" dirty="0"/>
              <a:t>and would have portfolios retracted at close of any TAP 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First TAP allows 2500 bids per </a:t>
            </a:r>
            <a:r>
              <a:rPr lang="en-US" sz="1400" b="1" dirty="0"/>
              <a:t>Participating CRRAH for TAPs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If first TAP exceeds the number of transactions that can be processed by the CRR system, second TAP with (available transactions / # </a:t>
            </a:r>
            <a:r>
              <a:rPr lang="en-US" sz="1400" b="1" dirty="0"/>
              <a:t>Participating CRRAHs for TAPs</a:t>
            </a:r>
            <a:r>
              <a:rPr lang="en-US" sz="1400" dirty="0"/>
              <a:t>)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(NPRR and system change)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8C38CB-4AE7-906F-11AD-89D5E768E3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081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B5BBD-42E2-CE85-A871-1E0F942DB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option for increasing total transactions	for LTAS auctions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75908-F012-AE72-3425-EB9E944DD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Optimize each month of the LTAS auctions individually (current process for monthly auctions)</a:t>
            </a:r>
          </a:p>
          <a:p>
            <a:endParaRPr lang="en-US" sz="2000" dirty="0"/>
          </a:p>
          <a:p>
            <a:pPr lvl="1"/>
            <a:r>
              <a:rPr lang="en-US" sz="2000" dirty="0"/>
              <a:t>Would require CRRAHs to submit bids to 6 separate auctions per LTAS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Would require CPs to submit credit to 6 separate auctions per LTAS 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Would allow same number of transactions per month as the monthly auctions (6 x 400K = 2,400,000)</a:t>
            </a:r>
          </a:p>
          <a:p>
            <a:pPr lvl="2"/>
            <a:r>
              <a:rPr lang="en-US" sz="2000" dirty="0"/>
              <a:t>Large increase in transactions would need to be studied for array limits and other impacts.</a:t>
            </a:r>
          </a:p>
          <a:p>
            <a:pPr lvl="2"/>
            <a:r>
              <a:rPr lang="en-US" sz="2000" dirty="0"/>
              <a:t>Before implementation, old data would have to be trimmed from the database tables.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6A9866-E832-5AAD-5F14-0BF8A6DF2B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77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BD44D-DFF6-F9C6-835C-EC7AEDD965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59B417-F793-0FE8-71B5-81CA891DF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dirty="0"/>
              <a:t>Transactions awarded/total transactions submitted by CRRAH groups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F43EEAB-5363-4AF7-D5F9-55AB987B5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92263"/>
            <a:ext cx="9144000" cy="4503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86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BD44D-DFF6-F9C6-835C-EC7AEDD965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78C1060-8C91-602E-10AF-B7A77727E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3463"/>
            <a:ext cx="9144000" cy="479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FB6DB5-14A8-E993-2A2F-EE8139CF0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dirty="0"/>
              <a:t>2024.1st6.Seq1: Transactions awarded/total transactions submitted by individual CRRAH</a:t>
            </a:r>
          </a:p>
        </p:txBody>
      </p:sp>
    </p:spTree>
    <p:extLst>
      <p:ext uri="{BB962C8B-B14F-4D97-AF65-F5344CB8AC3E}">
        <p14:creationId xmlns:p14="http://schemas.microsoft.com/office/powerpoint/2010/main" val="257052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36581-A32F-61A4-357E-C3240C46B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88F42-DB93-1542-D0D5-834B40C1B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Change to collateral process effective January 26, 2024</a:t>
            </a:r>
          </a:p>
          <a:p>
            <a:r>
              <a:rPr lang="en-US" sz="2400" dirty="0"/>
              <a:t>KML file issue update</a:t>
            </a:r>
          </a:p>
          <a:p>
            <a:r>
              <a:rPr lang="en-US" sz="2400" dirty="0"/>
              <a:t>Draft – Annual CRR Activity Calendar update</a:t>
            </a:r>
          </a:p>
          <a:p>
            <a:r>
              <a:rPr lang="en-US" sz="2400" dirty="0"/>
              <a:t>Continuation of CRR auction transaction limits discussion</a:t>
            </a:r>
          </a:p>
        </p:txBody>
      </p:sp>
    </p:spTree>
    <p:extLst>
      <p:ext uri="{BB962C8B-B14F-4D97-AF65-F5344CB8AC3E}">
        <p14:creationId xmlns:p14="http://schemas.microsoft.com/office/powerpoint/2010/main" val="380327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761BE-DD7D-D171-9CBF-0565E2AD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Change to collateral process; </a:t>
            </a:r>
            <a:br>
              <a:rPr lang="en-US" sz="2800" dirty="0"/>
            </a:br>
            <a:r>
              <a:rPr lang="en-US" sz="2800" dirty="0"/>
              <a:t>effective January 26, 2024</a:t>
            </a:r>
            <a:br>
              <a:rPr lang="en-US" sz="28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872C4-A872-C8C8-2BCD-943B08B59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Collateral deposits for CRR auctions must be received by 3:00PM to be included in ACL for a CRR auction closing the same day</a:t>
            </a:r>
          </a:p>
          <a:p>
            <a:endParaRPr lang="en-US" sz="2400" dirty="0"/>
          </a:p>
          <a:p>
            <a:r>
              <a:rPr lang="en-US" sz="2400" dirty="0"/>
              <a:t>2024.MAR.Monthly.Auction will be the first auction affected by this change (bid and credit windows close 2/8/2024).</a:t>
            </a:r>
          </a:p>
          <a:p>
            <a:endParaRPr lang="en-US" sz="2400" dirty="0"/>
          </a:p>
          <a:p>
            <a:r>
              <a:rPr lang="en-US" sz="2400" dirty="0"/>
              <a:t>See </a:t>
            </a:r>
            <a:r>
              <a:rPr lang="en-US" sz="2400" dirty="0">
                <a:hlinkClick r:id="rId2"/>
              </a:rPr>
              <a:t>M-A1221023-01</a:t>
            </a:r>
            <a:r>
              <a:rPr lang="en-US" sz="2400" dirty="0"/>
              <a:t> for additional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73529-6C73-8595-05D8-A4EDD405F3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45CC8-DF58-E296-98AB-BD442B81A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KML file issue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B392-5A64-27AD-E02D-9F3D23237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ERCOT will continue providing KML files as usual until the KML tool is updated (TBD).</a:t>
            </a:r>
          </a:p>
          <a:p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ea typeface="Calibri" panose="020F0502020204030204" pitchFamily="34" charset="0"/>
              </a:rPr>
              <a:t>Issue Recap: The tool that generates the KML files has not been updated to include new substations containing new RNs since Sept 2017. </a:t>
            </a:r>
          </a:p>
          <a:p>
            <a:pPr>
              <a:spcBef>
                <a:spcPts val="0"/>
              </a:spcBef>
            </a:pPr>
            <a:endParaRPr lang="en-US" sz="1800" dirty="0"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ea typeface="Calibri" panose="020F0502020204030204" pitchFamily="34" charset="0"/>
              </a:rPr>
              <a:t>273 RNs have been added to the model since Sept 2017.</a:t>
            </a:r>
          </a:p>
          <a:p>
            <a:pPr>
              <a:spcBef>
                <a:spcPts val="0"/>
              </a:spcBef>
            </a:pPr>
            <a:endParaRPr lang="en-US" sz="1800" dirty="0"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ea typeface="Calibri" panose="020F0502020204030204" pitchFamily="34" charset="0"/>
              </a:rPr>
              <a:t>107 of those are located within substations that existed prior to Sept 2017, so they </a:t>
            </a:r>
            <a:r>
              <a:rPr lang="en-US" sz="1800" b="1" dirty="0">
                <a:ea typeface="Calibri" panose="020F0502020204030204" pitchFamily="34" charset="0"/>
              </a:rPr>
              <a:t>are </a:t>
            </a:r>
            <a:r>
              <a:rPr lang="en-US" sz="1800" dirty="0">
                <a:ea typeface="Calibri" panose="020F0502020204030204" pitchFamily="34" charset="0"/>
              </a:rPr>
              <a:t>included in KML files.</a:t>
            </a:r>
          </a:p>
          <a:p>
            <a:pPr>
              <a:spcBef>
                <a:spcPts val="0"/>
              </a:spcBef>
            </a:pPr>
            <a:endParaRPr lang="en-US" sz="1800" dirty="0"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ea typeface="Calibri" panose="020F0502020204030204" pitchFamily="34" charset="0"/>
              </a:rPr>
              <a:t>166 RNs are located at new substations, and those substations </a:t>
            </a:r>
            <a:r>
              <a:rPr lang="en-US" sz="1800" b="1" dirty="0">
                <a:ea typeface="Calibri" panose="020F0502020204030204" pitchFamily="34" charset="0"/>
              </a:rPr>
              <a:t>are not</a:t>
            </a:r>
            <a:r>
              <a:rPr lang="en-US" sz="1800" dirty="0">
                <a:ea typeface="Calibri" panose="020F0502020204030204" pitchFamily="34" charset="0"/>
              </a:rPr>
              <a:t> captured by the KML generating tool.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B7DA18-17EC-5571-3857-B71D2D2376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CRR activity calendar –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/>
              <a:t>Protocol 7.5.1(4)(c) requires ERCOT to post an updated calendar no later than April 1 of each calendar year</a:t>
            </a:r>
          </a:p>
          <a:p>
            <a:pPr lvl="1"/>
            <a:r>
              <a:rPr lang="en-US" sz="2000" dirty="0"/>
              <a:t>Each calendar includes auction activity dates for the remainder of the current calendar year and for the two subsequent calendar years</a:t>
            </a:r>
          </a:p>
          <a:p>
            <a:pPr lvl="1"/>
            <a:r>
              <a:rPr lang="en-US" sz="2000" dirty="0"/>
              <a:t>The calendar must be approved by WMS prior to the annual posting</a:t>
            </a:r>
          </a:p>
          <a:p>
            <a:endParaRPr lang="en-US" sz="2400" dirty="0"/>
          </a:p>
          <a:p>
            <a:r>
              <a:rPr lang="en-US" sz="2400" dirty="0"/>
              <a:t>Would like feedback today from CMWG on the draft calendar before seeking final approval from WMS on February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CRR activity calendar – general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33" y="914400"/>
            <a:ext cx="8517467" cy="5334000"/>
          </a:xfrm>
        </p:spPr>
        <p:txBody>
          <a:bodyPr/>
          <a:lstStyle/>
          <a:p>
            <a:r>
              <a:rPr lang="en-US" sz="2400" dirty="0"/>
              <a:t>The model build process begins 3 weeks prior to the model posting date (get outages and Common Information Model snapshot)</a:t>
            </a:r>
          </a:p>
          <a:p>
            <a:pPr lvl="1"/>
            <a:r>
              <a:rPr lang="en-US" sz="2000" dirty="0"/>
              <a:t>Added a 3</a:t>
            </a:r>
            <a:r>
              <a:rPr lang="en-US" sz="2000" baseline="30000" dirty="0"/>
              <a:t>rd</a:t>
            </a:r>
            <a:r>
              <a:rPr lang="en-US" sz="2000" dirty="0"/>
              <a:t> week at the beginning of 2023 due to changes to model build tools</a:t>
            </a:r>
            <a:endParaRPr lang="en-US" sz="1200" dirty="0"/>
          </a:p>
          <a:p>
            <a:r>
              <a:rPr lang="en-US" sz="2400" dirty="0"/>
              <a:t>We hold a monthly auction and a long-term auction every month of the year</a:t>
            </a:r>
          </a:p>
          <a:p>
            <a:pPr lvl="1"/>
            <a:r>
              <a:rPr lang="en-US" sz="2000" dirty="0"/>
              <a:t>Typical pattern is monthly auction bid window in the first half of the month followed by the long-term auction bid window the very next week (occasionally, there will be a one-week gap to avoid holidays)</a:t>
            </a:r>
          </a:p>
          <a:p>
            <a:pPr lvl="1"/>
            <a:r>
              <a:rPr lang="en-US" sz="2000" dirty="0"/>
              <a:t>Monthly auction results are posted one week after the bid window closes; long-term auction results are posted two weeks after the bid window closes</a:t>
            </a:r>
          </a:p>
          <a:p>
            <a:pPr lvl="1"/>
            <a:r>
              <a:rPr lang="en-US" sz="2000" dirty="0"/>
              <a:t>Since SCR816 was implemented in Dec 2023, monthly auction credit is now released the same day results are posted.</a:t>
            </a:r>
            <a:endParaRPr lang="en-US" sz="2000" b="1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55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CRR activity calendar – general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/>
              <a:t>There are two additional tabs on the calendar </a:t>
            </a:r>
          </a:p>
          <a:p>
            <a:pPr lvl="1"/>
            <a:r>
              <a:rPr lang="en-US" sz="2000" dirty="0"/>
              <a:t>“Calendar Protocol References” includes any specific protocol sections related to the selection of dates </a:t>
            </a:r>
          </a:p>
          <a:p>
            <a:pPr lvl="1"/>
            <a:r>
              <a:rPr lang="en-US" sz="2000" dirty="0"/>
              <a:t>“PCRRs” contains activity dates and protocol sections related to the annual PCRR allocation process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28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CRR activity calendar – description of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953000"/>
          </a:xfrm>
        </p:spPr>
        <p:txBody>
          <a:bodyPr/>
          <a:lstStyle/>
          <a:p>
            <a:r>
              <a:rPr lang="en-US" sz="2400" dirty="0"/>
              <a:t>Current calendar goes through the 2026.MAR.Monthly.Auction</a:t>
            </a:r>
          </a:p>
          <a:p>
            <a:endParaRPr lang="en-US" sz="2400" dirty="0"/>
          </a:p>
          <a:p>
            <a:r>
              <a:rPr lang="en-US" sz="2400" dirty="0"/>
              <a:t>Draft dates cover CRR activities through the 2027.MAR.Monthly.Auction</a:t>
            </a:r>
          </a:p>
          <a:p>
            <a:pPr lvl="1"/>
            <a:r>
              <a:rPr lang="en-US" sz="2000" dirty="0"/>
              <a:t>Applied the same patterns to assign the dates as have been used for previous calendars to maintain Protocol requirements and consistency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PCRR-eligible NOIEs are encouraged to view the dates on the “PCRRs” tab of the calendar</a:t>
            </a:r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60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CRR activity calendar – </a:t>
            </a:r>
            <a:r>
              <a:rPr lang="en-US" dirty="0"/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/>
              <a:t>Will take to WMS for final approval on February 7</a:t>
            </a:r>
          </a:p>
          <a:p>
            <a:pPr lvl="1"/>
            <a:r>
              <a:rPr lang="en-US" sz="2000" dirty="0"/>
              <a:t>Last chance to get WMS approval will be on March 6</a:t>
            </a:r>
          </a:p>
          <a:p>
            <a:r>
              <a:rPr lang="en-US" sz="2400" dirty="0"/>
              <a:t>Approved calendar will be posted on the CRR webpage by April 1</a:t>
            </a:r>
          </a:p>
          <a:p>
            <a:pPr lvl="1"/>
            <a:endParaRPr lang="en-US" sz="20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3A2174-C667-425B-BEF9-E1AD8A07A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9" y="2386740"/>
            <a:ext cx="6457073" cy="3990762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982</Words>
  <Application>Microsoft Office PowerPoint</Application>
  <PresentationFormat>On-screen Show (4:3)</PresentationFormat>
  <Paragraphs>113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Agenda</vt:lpstr>
      <vt:lpstr>Change to collateral process;  effective January 26, 2024 </vt:lpstr>
      <vt:lpstr>KML file issue update</vt:lpstr>
      <vt:lpstr>CRR activity calendar – overview </vt:lpstr>
      <vt:lpstr>CRR activity calendar – general reminders</vt:lpstr>
      <vt:lpstr>CRR activity calendar – general reminders</vt:lpstr>
      <vt:lpstr>CRR activity calendar – description of changes</vt:lpstr>
      <vt:lpstr>CRR activity calendar – next steps</vt:lpstr>
      <vt:lpstr>CRR auction transaction limits discussion recap</vt:lpstr>
      <vt:lpstr>Possible options for avoiding a Transaction Adjustment Period (TAP) and alternative TAP process</vt:lpstr>
      <vt:lpstr>Possible option for increasing total transactions for LTAS auctions</vt:lpstr>
      <vt:lpstr>Transactions awarded/total transactions submitted by CRRAH groups</vt:lpstr>
      <vt:lpstr>2024.1st6.Seq1: Transactions awarded/total transactions submitted by individual CRRAH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2024-01-26T22:36:24Z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2024-01-22T22:35:43Z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354487cd-844f-485b-a665-d1e5a4197d8b</vt:lpwstr>
  </property>
  <property fmtid="{D5CDD505-2E9C-101B-9397-08002B2CF9AE}" pid="8" name="MSIP_Label_7084cbda-52b8-46fb-a7b7-cb5bd465ed85_ContentBits">
    <vt:lpwstr>0</vt:lpwstr>
  </property>
</Properties>
</file>