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7" r:id="rId6"/>
    <p:sldId id="268" r:id="rId7"/>
    <p:sldId id="269"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1498" y="6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1/24/2024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669724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48897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1/24/24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3629156160"/>
              </p:ext>
            </p:extLst>
          </p:nvPr>
        </p:nvGraphicFramePr>
        <p:xfrm>
          <a:off x="190773" y="838200"/>
          <a:ext cx="8839201" cy="5251069"/>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655591">
                  <a:extLst>
                    <a:ext uri="{9D8B030D-6E8A-4147-A177-3AD203B41FA5}">
                      <a16:colId xmlns:a16="http://schemas.microsoft.com/office/drawing/2014/main" val="2242667561"/>
                    </a:ext>
                  </a:extLst>
                </a:gridCol>
                <a:gridCol w="609600">
                  <a:extLst>
                    <a:ext uri="{9D8B030D-6E8A-4147-A177-3AD203B41FA5}">
                      <a16:colId xmlns:a16="http://schemas.microsoft.com/office/drawing/2014/main" val="637760182"/>
                    </a:ext>
                  </a:extLst>
                </a:gridCol>
                <a:gridCol w="38862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231239">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NPRR1170, Capturing Natural Gas Delivery Information for Natural Gas Generation Resources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Less than $5k</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NPRR1170/ERCOT Staff has reviewed NPRR1170 and believes the market impact for NPRR1170 is improved situational awareness regarding potential fuel supply disruptions, and supports overall reliability operations.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supports NPRR1170.</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980966634"/>
                  </a:ext>
                </a:extLst>
              </a:tr>
              <a:tr h="331062">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NPRR1179, Fuel Purchase Requirements for Resources Submitting RUC Fuel Costs – URGENT</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Strategic Plan Objective 2</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None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NPRR1179/ERCOT Staff has reviewed NPRR1179 and believes the market impact for NPRR1179 is improved economical fuel purchases by Entities that have an executed and enforceable transportation contract and file a Settlement dispute to recover their actual fuel costs incurred when instructed to operate due to a RUC.</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has no opinion on NPRR1179.</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942153481"/>
                  </a:ext>
                </a:extLst>
              </a:tr>
              <a:tr h="197964">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NPRR1195, Resource Entity Metering Facilities Maintenance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Regulatory Requirements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NPRR1195/ERCOT Staff has reviewed NPRR1195 and believes the market impact for NPRR1195 is clarified responsibility for and improved maintenance of EPS Metering facilities.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has no opinion on NPRR1195.</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704396183"/>
                  </a:ext>
                </a:extLst>
              </a:tr>
              <a:tr h="464161">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NPRR1206, Revisions to QSE Operations and Termination Requirements, and Elimination of Providing Certain Market Participant Principal Information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NPRR1206/ERCOT Staff has reviewed NPRR1206 and believes that it provides a positive market impact by embodying Strategic Plan Object 1 through the clarification of types of Qualified Scheduling Entities (QSEs) that are required to have a Hotline and a 24-hour, seven-day-per week (24x7) control or operations center; the clarification of various Resource Entity deadlines; and the elimination of the requirement to provide certain unnecessary Market Participant Principal information.</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has no opinion on NPRR1206.</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106467756"/>
                  </a:ext>
                </a:extLst>
              </a:tr>
              <a:tr h="863455">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NPRR1207, Incidental Disclosure of Protected Information and ECEII During ERCOT Control Room Tours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NPRR1207/ERCOT Staff has reviewed NPRR1207 and believes it would permit the incidental disclosure of Protected Information and ECEII as part of a tour or overlook viewing of the ERCOT control room provided to eligible persons who, prior to accessing the control room, have signed NDAs and complied with screening and other requirements provided in a policy adopted by ERCOT security, establishes a prohibition on taking photographs and recordings of Protected Information and ECEII,  and exempts ERCOT from the requirement to provide notice of disclosure when ECEII or Protected Information is incidentally disclosed as part of a control room tour or overlook viewing, consistent with the conditions described above except for persons who are a director, officer, employee, agent, representative, contractor, or consultant of a Market Participant that is registered with ERCOT as a Resource Entity, QSE, LSE, or CRR Account Holder. </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has no opinion on NPRR1207.</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928595160"/>
                  </a:ext>
                </a:extLst>
              </a:tr>
              <a:tr h="264513">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NPRR1208, Creation of Invoice Report</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Administrative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Between $40K and $60K</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NPRR1208/ERCOT Staff has reviewed NPRR1208 and believes the market impact for NPRR1208 provides a consolidated view of Invoices which may reduce instances of late/missed payments by Market Participants and related collection activities at ERCOT.</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has no opinion on NPRR1208.</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821656253"/>
                  </a:ext>
                </a:extLst>
              </a:tr>
              <a:tr h="231239">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NPRR1211, Move OBD to Section 22 – Methodology for Setting Maximum Shadow Prices for Network and Power Balance Constraints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Administrative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Less than $5k</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NPRR1211/ERCOT Staff has reviewed NPRR1211 and believes it has a positive market impact by standardizing the approval process for binding language.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Does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NPRR1211.</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084921619"/>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1/24/24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2647250613"/>
              </p:ext>
            </p:extLst>
          </p:nvPr>
        </p:nvGraphicFramePr>
        <p:xfrm>
          <a:off x="190773" y="838200"/>
          <a:ext cx="8839201" cy="5132070"/>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655591">
                  <a:extLst>
                    <a:ext uri="{9D8B030D-6E8A-4147-A177-3AD203B41FA5}">
                      <a16:colId xmlns:a16="http://schemas.microsoft.com/office/drawing/2014/main" val="2242667561"/>
                    </a:ext>
                  </a:extLst>
                </a:gridCol>
                <a:gridCol w="609600">
                  <a:extLst>
                    <a:ext uri="{9D8B030D-6E8A-4147-A177-3AD203B41FA5}">
                      <a16:colId xmlns:a16="http://schemas.microsoft.com/office/drawing/2014/main" val="637760182"/>
                    </a:ext>
                  </a:extLst>
                </a:gridCol>
                <a:gridCol w="38862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364337">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SCR825, ERCOT Voice Communications Aggregation</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Between $150K and $250K</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SCR825/ERCOT Staff has reviewed SCR825 and believes the market impact for SCR825 enables ERCOT to recognize QSEs that serve as agents for voice communication with ERCOT and allow  a more granular assignment of Agent to Sub QSE voice communication relationships within impacted system(s) which may be requested by currents QSEs and in the future.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SCR825.</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33857287"/>
                  </a:ext>
                </a:extLst>
              </a:tr>
              <a:tr h="1063103">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NOGRR245, Inverter-Based Resource (IBR) Ride-Through Requirements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2</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Less than 10k (O&amp;M); $480k and $570k (Annual Recurring O&amp;M )</a:t>
                      </a:r>
                    </a:p>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 </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does not support approval of NOGRR245 as recommended by ROS in the 9/14/23 ROS Report as it does not address the critical reliability risk NOGRR245 intends to address/ERCOT Staff has reviewed NOGRR245 and believes that end users of the ERCOT System (i.e., wholesale and retail customers) will continue to face exposure to the current high risk of instability and uncontrolled outages up to a system-wide blackout due to the ROS-approved language allowing inadequate ride-through performance requirements for Resource Entities of IBRs and Type 1 and Type 2 WGRs that self-identify if the requirements are not “commercially reasonable” in their determination, among other issues, which do not assure reliable operations.  The associated events will likely lead to higher prices due to system outages and even more stringent regulator reforms after additional major events or catastrophes are realized.  Market Participants can expect to routinely encounter additional events every year like the Odessa events - or worse - including requests for information (“RFIs”), event analysis, and potential NERC, FERC, or PUCT investigations and administrative penalties.</a:t>
                      </a:r>
                    </a:p>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 </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a:t>
                      </a:r>
                      <a:r>
                        <a:rPr lang="en-US" sz="800">
                          <a:effectLst/>
                          <a:latin typeface="Calibri" panose="020F0502020204030204" pitchFamily="34" charset="0"/>
                          <a:cs typeface="Calibri" panose="020F0502020204030204" pitchFamily="34" charset="0"/>
                        </a:rPr>
                        <a:t>no opinion </a:t>
                      </a:r>
                      <a:r>
                        <a:rPr lang="en-US" sz="800" dirty="0">
                          <a:effectLst/>
                          <a:latin typeface="Calibri" panose="020F0502020204030204" pitchFamily="34" charset="0"/>
                          <a:cs typeface="Calibri" panose="020F0502020204030204" pitchFamily="34" charset="0"/>
                        </a:rPr>
                        <a:t>NOGRR245.</a:t>
                      </a:r>
                    </a:p>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 </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619369333"/>
                  </a:ext>
                </a:extLst>
              </a:tr>
              <a:tr h="264513">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NPRR1193, Related to SMOGRR027, Move OBD to Settlement Metering Operating Guide – EPS Metering Design Proposal</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Administrative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NPRR1193./ERCOT Staff has reviewed NPRR1193 and believes it has a positive market impact by standardizing the approval process for binding language.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Credit Staff and the Credit Finance Sub Group (CFSG) have reviewed NPRR1193 and do not believe that it requires changes to credit monitoring activity or the calculation of liability.</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IMM has no opinion on NPRR1193.</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1372309510"/>
                  </a:ext>
                </a:extLst>
              </a:tr>
              <a:tr h="231239">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OBDRR046, Related to NPRR1188, Implement Nodal Dispatch and Energy Settlement for Controllable Load Resources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2</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Impacts captured in the Impact Analysis for NPRR1188 (Between $1.8M and $2.5M)</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Pending NPRR1188</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Pending NPRR1188</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824452636"/>
                  </a:ext>
                </a:extLst>
              </a:tr>
              <a:tr h="231239">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PGRR105, Deliverability Criteria for DC Tie Imports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Strategic Plan Objective 1</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does not support approval of PGRR105 as recommended by ROS in the 9/7/23 ROS Report./ERCOT Staff has reviewed PGRR105 and believes that it is contrary to a recent decision of the PUCT and that it raises a policy issue that is best suited for the PUCT.</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PGRR105.</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420078487"/>
                  </a:ext>
                </a:extLst>
              </a:tr>
            </a:tbl>
          </a:graphicData>
        </a:graphic>
      </p:graphicFrame>
    </p:spTree>
    <p:extLst>
      <p:ext uri="{BB962C8B-B14F-4D97-AF65-F5344CB8AC3E}">
        <p14:creationId xmlns:p14="http://schemas.microsoft.com/office/powerpoint/2010/main" val="244306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518318"/>
          </a:xfrm>
        </p:spPr>
        <p:txBody>
          <a:bodyPr/>
          <a:lstStyle/>
          <a:p>
            <a:r>
              <a:rPr lang="en-US" b="1" dirty="0">
                <a:solidFill>
                  <a:schemeClr val="accent1"/>
                </a:solidFill>
              </a:rPr>
              <a:t>Revision Request Summary for 1/24/24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Content Placeholder 6">
            <a:extLst>
              <a:ext uri="{FF2B5EF4-FFF2-40B4-BE49-F238E27FC236}">
                <a16:creationId xmlns:a16="http://schemas.microsoft.com/office/drawing/2014/main" id="{BFAEF96B-ECF8-9EF5-7E07-9859C60F1D03}"/>
              </a:ext>
            </a:extLst>
          </p:cNvPr>
          <p:cNvGraphicFramePr>
            <a:graphicFrameLocks noGrp="1"/>
          </p:cNvGraphicFramePr>
          <p:nvPr>
            <p:ph idx="1"/>
            <p:extLst>
              <p:ext uri="{D42A27DB-BD31-4B8C-83A1-F6EECF244321}">
                <p14:modId xmlns:p14="http://schemas.microsoft.com/office/powerpoint/2010/main" val="1080529377"/>
              </p:ext>
            </p:extLst>
          </p:nvPr>
        </p:nvGraphicFramePr>
        <p:xfrm>
          <a:off x="190773" y="838200"/>
          <a:ext cx="8839201" cy="2149348"/>
        </p:xfrm>
        <a:graphic>
          <a:graphicData uri="http://schemas.openxmlformats.org/drawingml/2006/table">
            <a:tbl>
              <a:tblPr firstRow="1" firstCol="1" bandRow="1">
                <a:tableStyleId>{5C22544A-7EE6-4342-B048-85BDC9FD1C3A}</a:tableStyleId>
              </a:tblPr>
              <a:tblGrid>
                <a:gridCol w="1287236">
                  <a:extLst>
                    <a:ext uri="{9D8B030D-6E8A-4147-A177-3AD203B41FA5}">
                      <a16:colId xmlns:a16="http://schemas.microsoft.com/office/drawing/2014/main" val="434194822"/>
                    </a:ext>
                  </a:extLst>
                </a:gridCol>
                <a:gridCol w="655591">
                  <a:extLst>
                    <a:ext uri="{9D8B030D-6E8A-4147-A177-3AD203B41FA5}">
                      <a16:colId xmlns:a16="http://schemas.microsoft.com/office/drawing/2014/main" val="2242667561"/>
                    </a:ext>
                  </a:extLst>
                </a:gridCol>
                <a:gridCol w="609600">
                  <a:extLst>
                    <a:ext uri="{9D8B030D-6E8A-4147-A177-3AD203B41FA5}">
                      <a16:colId xmlns:a16="http://schemas.microsoft.com/office/drawing/2014/main" val="637760182"/>
                    </a:ext>
                  </a:extLst>
                </a:gridCol>
                <a:gridCol w="3886200">
                  <a:extLst>
                    <a:ext uri="{9D8B030D-6E8A-4147-A177-3AD203B41FA5}">
                      <a16:colId xmlns:a16="http://schemas.microsoft.com/office/drawing/2014/main" val="1882817617"/>
                    </a:ext>
                  </a:extLst>
                </a:gridCol>
                <a:gridCol w="1447800">
                  <a:extLst>
                    <a:ext uri="{9D8B030D-6E8A-4147-A177-3AD203B41FA5}">
                      <a16:colId xmlns:a16="http://schemas.microsoft.com/office/drawing/2014/main" val="3229123990"/>
                    </a:ext>
                  </a:extLst>
                </a:gridCol>
                <a:gridCol w="952774">
                  <a:extLst>
                    <a:ext uri="{9D8B030D-6E8A-4147-A177-3AD203B41FA5}">
                      <a16:colId xmlns:a16="http://schemas.microsoft.com/office/drawing/2014/main" val="3995014014"/>
                    </a:ext>
                  </a:extLst>
                </a:gridCol>
              </a:tblGrid>
              <a:tr h="321152">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Revision Request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Reason for Revision</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Impacts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ERCOT Opinion/ERCOT Market Impact Statement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a:effectLst/>
                          <a:latin typeface="Calibri" panose="020F0502020204030204" pitchFamily="34" charset="0"/>
                          <a:cs typeface="Calibri" panose="020F0502020204030204" pitchFamily="34" charset="0"/>
                        </a:rPr>
                        <a:t>CFSG Review</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IMM Opinion</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231117385"/>
                  </a:ext>
                </a:extLst>
              </a:tr>
              <a:tr h="331062">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RMGRR179, TDSP Temporary Emergency Electric Energy Facility (TEEEF) Deployment Transactional Processing – URGENT</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Regulatory Requirements</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None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ERCOT supports approval of NPRR1179/ERCOT Staff has reviewed NPRR1179 and believes the market impact for NPRR1179 is improved economical fuel purchases by Entities that have an executed and enforceable transportation contract and file a Settlement dispute to recover their actual fuel costs incurred when instructed to operate due to a RUC.</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a:effectLst/>
                          <a:latin typeface="Calibri" panose="020F0502020204030204" pitchFamily="34" charset="0"/>
                          <a:cs typeface="Calibri" panose="020F0502020204030204" pitchFamily="34" charset="0"/>
                        </a:rPr>
                        <a:t>Not applicable</a:t>
                      </a:r>
                      <a:endParaRPr lang="en-US" sz="80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RMGRR179.</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3734754319"/>
                  </a:ext>
                </a:extLst>
              </a:tr>
              <a:tr h="697083">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PGRR109, Dynamic Model Review Process Improvement for Inverter-Based Resource (IBR) Modification</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Strategic Plan Objective 1</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None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ERCOT supports approval of PGRR109/ERCOT Staff has reviewed PGRR109 and believes the market impact for PGRR109 is that it improves the dynamic model review process for IBRs by establishing a new requirement for IEs associated with IBRs to undergo a dynamic model review process prior to Resource Commissioning Date, and requiring a review process for operational IBRs before implementing modification to any control settings or equipment that impact the dynamic response  (such as voltage, frequency, and current injections) at the Point of Interconnection (POI). In certain cases for operational IBRs, it requires the interconnecting TSPs conducting a limited dynamic stability study to compare and evaluate the electrical performance before and after the proposed modifications.</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Not applicable</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tc>
                  <a:txBody>
                    <a:bodyPr/>
                    <a:lstStyle/>
                    <a:p>
                      <a:pPr marL="0" marR="0">
                        <a:lnSpc>
                          <a:spcPct val="107000"/>
                        </a:lnSpc>
                        <a:spcBef>
                          <a:spcPts val="0"/>
                        </a:spcBef>
                        <a:spcAft>
                          <a:spcPts val="0"/>
                        </a:spcAft>
                      </a:pPr>
                      <a:r>
                        <a:rPr lang="en-US" sz="800" dirty="0">
                          <a:effectLst/>
                          <a:latin typeface="Calibri" panose="020F0502020204030204" pitchFamily="34" charset="0"/>
                          <a:cs typeface="Calibri" panose="020F0502020204030204" pitchFamily="34" charset="0"/>
                        </a:rPr>
                        <a:t>IMM has no opinion on PGRR109.</a:t>
                      </a:r>
                      <a:endParaRPr lang="en-US" sz="800" dirty="0">
                        <a:effectLst/>
                        <a:latin typeface="Calibri" panose="020F0502020204030204" pitchFamily="34" charset="0"/>
                        <a:ea typeface="Calibri" panose="020F0502020204030204" pitchFamily="34" charset="0"/>
                        <a:cs typeface="Calibri" panose="020F0502020204030204" pitchFamily="34" charset="0"/>
                      </a:endParaRPr>
                    </a:p>
                  </a:txBody>
                  <a:tcPr marL="13681" marR="13681" marT="0" marB="0"/>
                </a:tc>
                <a:extLst>
                  <a:ext uri="{0D108BD9-81ED-4DB2-BD59-A6C34878D82A}">
                    <a16:rowId xmlns:a16="http://schemas.microsoft.com/office/drawing/2014/main" val="2357999187"/>
                  </a:ext>
                </a:extLst>
              </a:tr>
            </a:tbl>
          </a:graphicData>
        </a:graphic>
      </p:graphicFrame>
    </p:spTree>
    <p:extLst>
      <p:ext uri="{BB962C8B-B14F-4D97-AF65-F5344CB8AC3E}">
        <p14:creationId xmlns:p14="http://schemas.microsoft.com/office/powerpoint/2010/main" val="293425874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c34af464-7aa1-4edd-9be4-83dffc1cb926"/>
    <ds:schemaRef ds:uri="http://schemas.microsoft.com/office/infopath/2007/PartnerControl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1307</TotalTime>
  <Words>1557</Words>
  <Application>Microsoft Office PowerPoint</Application>
  <PresentationFormat>On-screen Show (4:3)</PresentationFormat>
  <Paragraphs>114</Paragraphs>
  <Slides>3</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Revision Request Summary for 1/24/24 TAC</vt:lpstr>
      <vt:lpstr>Revision Request Summary for 1/24/24 TAC</vt:lpstr>
      <vt:lpstr>Revision Request Summary for 1/24/24 TAC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53</cp:revision>
  <cp:lastPrinted>2016-01-21T20:53:15Z</cp:lastPrinted>
  <dcterms:created xsi:type="dcterms:W3CDTF">2016-01-21T15:20:31Z</dcterms:created>
  <dcterms:modified xsi:type="dcterms:W3CDTF">2024-01-24T14:47:17Z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2024-01-17T17:25:16Z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81f786fd-7dcb-4e5a-9052-c0e01a5e7181</vt:lpwstr>
  </property>
  <property fmtid="{D5CDD505-2E9C-101B-9397-08002B2CF9AE}" pid="9" name="MSIP_Label_7084cbda-52b8-46fb-a7b7-cb5bd465ed85_ContentBits">
    <vt:lpwstr>0</vt:lpwstr>
  </property>
</Properties>
</file>