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6"/>
  </p:notesMasterIdLst>
  <p:handoutMasterIdLst>
    <p:handoutMasterId r:id="rId47"/>
  </p:handoutMasterIdLst>
  <p:sldIdLst>
    <p:sldId id="260" r:id="rId7"/>
    <p:sldId id="258" r:id="rId8"/>
    <p:sldId id="263" r:id="rId9"/>
    <p:sldId id="308" r:id="rId10"/>
    <p:sldId id="310" r:id="rId11"/>
    <p:sldId id="313" r:id="rId12"/>
    <p:sldId id="314" r:id="rId13"/>
    <p:sldId id="272" r:id="rId14"/>
    <p:sldId id="262" r:id="rId15"/>
    <p:sldId id="264" r:id="rId16"/>
    <p:sldId id="291" r:id="rId17"/>
    <p:sldId id="265" r:id="rId18"/>
    <p:sldId id="271" r:id="rId19"/>
    <p:sldId id="273" r:id="rId20"/>
    <p:sldId id="274" r:id="rId21"/>
    <p:sldId id="266" r:id="rId22"/>
    <p:sldId id="275" r:id="rId23"/>
    <p:sldId id="267" r:id="rId24"/>
    <p:sldId id="278" r:id="rId25"/>
    <p:sldId id="279" r:id="rId26"/>
    <p:sldId id="268" r:id="rId27"/>
    <p:sldId id="280" r:id="rId28"/>
    <p:sldId id="281" r:id="rId29"/>
    <p:sldId id="269" r:id="rId30"/>
    <p:sldId id="282" r:id="rId31"/>
    <p:sldId id="283" r:id="rId32"/>
    <p:sldId id="270" r:id="rId33"/>
    <p:sldId id="284" r:id="rId34"/>
    <p:sldId id="285" r:id="rId35"/>
    <p:sldId id="295" r:id="rId36"/>
    <p:sldId id="286" r:id="rId37"/>
    <p:sldId id="293" r:id="rId38"/>
    <p:sldId id="287" r:id="rId39"/>
    <p:sldId id="288" r:id="rId40"/>
    <p:sldId id="305" r:id="rId41"/>
    <p:sldId id="289" r:id="rId42"/>
    <p:sldId id="311" r:id="rId43"/>
    <p:sldId id="312" r:id="rId44"/>
    <p:sldId id="290" r:id="rId4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  <p:cmAuthor id="3" name="DuBro, Jackson" initials="DJ" lastIdx="1" clrIdx="2">
    <p:extLst>
      <p:ext uri="{19B8F6BF-5375-455C-9EA6-DF929625EA0E}">
        <p15:presenceInfo xmlns:p15="http://schemas.microsoft.com/office/powerpoint/2012/main" userId="S::Jackson.DuBro@ercot.com::eeee7753-3465-4fb5-8530-4a50b4dcc9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75676" autoAdjust="0"/>
  </p:normalViewPr>
  <p:slideViewPr>
    <p:cSldViewPr showGuides="1">
      <p:cViewPr varScale="1">
        <p:scale>
          <a:sx n="86" d="100"/>
          <a:sy n="86" d="100"/>
        </p:scale>
        <p:origin x="2244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43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baseline="0" dirty="0"/>
              <a:t>Total regulation deployed comparison in the last 3 months: Overall we see more bias towards Regulation Down deployment</a:t>
            </a:r>
          </a:p>
          <a:p>
            <a:pPr marL="0" indent="0">
              <a:buFontTx/>
              <a:buNone/>
            </a:pPr>
            <a:r>
              <a:rPr lang="en-US" b="0" u="none" baseline="0" dirty="0"/>
              <a:t>Spikes in HE 9 &amp; 17 this month during solar ramps. </a:t>
            </a:r>
            <a:r>
              <a:rPr lang="en-US" b="0" u="sng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2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Regulation deployed comparison for December 2023 is consistent with last year.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91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Similar levels of reg up deployment overall. High negative </a:t>
            </a:r>
            <a:r>
              <a:rPr lang="en-US" dirty="0" err="1"/>
              <a:t>ExpGenDev</a:t>
            </a:r>
            <a:r>
              <a:rPr lang="en-US" dirty="0"/>
              <a:t> in HE 17&amp;18 during solar ramping. </a:t>
            </a:r>
            <a:endParaRPr lang="en-US" u="sng" dirty="0"/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50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 Regulation down deployment in December 23 is consistent with that of the previous two years. </a:t>
            </a:r>
            <a:r>
              <a:rPr lang="en-US" b="0" u="none" dirty="0">
                <a:solidFill>
                  <a:srgbClr val="FF0000"/>
                </a:solidFill>
              </a:rPr>
              <a:t>Spike in HE9 due to positive high gen dev during solar up-ramp.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33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Total regulation deployed compared with the previous two years. Overall, trends are similar. We see more regulation down for HE9 and more regulation up for HE17-18 due to expected generation deviation during solar ramping.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59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Zero crossing regulation is generally similar to the last two years. The lower zero crossing percentages are seen during the sunrise and sunset hours.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447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Overall, we see that it is above 70% for all hours and consistent with previous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94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regulation up exhaustion rate for all hours is 2.41% which is higher than previous year.</a:t>
            </a:r>
          </a:p>
          <a:p>
            <a:r>
              <a:rPr lang="en-US" dirty="0"/>
              <a:t>We see more exhaustion in hours where less Reg Up is procured. Trends with load forecasting errors. </a:t>
            </a:r>
          </a:p>
          <a:p>
            <a:r>
              <a:rPr lang="en-US" b="0" u="none" dirty="0"/>
              <a:t>HE1 – 201 MW Reg Up </a:t>
            </a:r>
          </a:p>
          <a:p>
            <a:r>
              <a:rPr lang="en-US" b="0" u="none" dirty="0"/>
              <a:t>HE23 – 172 MW Reg up.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88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Average regulation down exhaustion rate for all hours is 5.19%, higher than the previous year.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see more exhaustion in hours where less Reg Down is procured.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70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Regulation up bias occurrence for consecutive SCED intervals for all hours is 93 and peak hours is 13.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High Reg Up Bias during HE 17 as solar ramps off.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Regulation down bias occurrence for consecutive SCED intervals for all hours is 152 and peak hours is 64.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815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Hourly time error accumulation </a:t>
            </a:r>
            <a:r>
              <a:rPr lang="en-US" strike="sngStrike" dirty="0"/>
              <a:t>is generally minimal, it</a:t>
            </a:r>
            <a:r>
              <a:rPr lang="en-US" strike="noStrike" dirty="0"/>
              <a:t> </a:t>
            </a:r>
            <a:r>
              <a:rPr lang="en-US" dirty="0"/>
              <a:t>generally follows the trend of STLF Error.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2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load for December 23 is similar to last year.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880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net load is slightly lower than </a:t>
            </a:r>
            <a:r>
              <a:rPr lang="en-US"/>
              <a:t>last year.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69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Overall hourly load ramp trend is consistent with </a:t>
            </a:r>
            <a:r>
              <a:rPr lang="en-US"/>
              <a:t>last year.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212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 generation is generally higher compared to last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0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Net Capacity on Start-Up/</a:t>
            </a:r>
            <a:r>
              <a:rPr lang="en-US" dirty="0" err="1"/>
              <a:t>ShutDown</a:t>
            </a:r>
            <a:r>
              <a:rPr lang="en-US" dirty="0"/>
              <a:t> are generally following the trends of the last two years.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345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Forecast – Actual</a:t>
            </a:r>
          </a:p>
          <a:p>
            <a:r>
              <a:rPr lang="en-US" dirty="0"/>
              <a:t>+</a:t>
            </a:r>
            <a:r>
              <a:rPr lang="en-US" dirty="0" err="1"/>
              <a:t>ve</a:t>
            </a:r>
            <a:r>
              <a:rPr lang="en-US" baseline="0" dirty="0"/>
              <a:t> Error =&gt; Over forecasted load</a:t>
            </a:r>
          </a:p>
          <a:p>
            <a:r>
              <a:rPr lang="en-US" baseline="0" dirty="0"/>
              <a:t>-</a:t>
            </a:r>
            <a:r>
              <a:rPr lang="en-US" baseline="0" dirty="0" err="1"/>
              <a:t>ve</a:t>
            </a:r>
            <a:r>
              <a:rPr lang="en-US" baseline="0" dirty="0"/>
              <a:t> Error +&gt; Under forecasted load</a:t>
            </a:r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For STLF, we have seen over forecast during HE9-12 (leading into peak) and under forecast in </a:t>
            </a:r>
            <a:r>
              <a:rPr lang="en-US" baseline="0"/>
              <a:t>the other hours. 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41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Error = Forecast – Actual</a:t>
            </a:r>
          </a:p>
          <a:p>
            <a:endParaRPr lang="en-US" dirty="0"/>
          </a:p>
          <a:p>
            <a:r>
              <a:rPr lang="en-US" dirty="0" err="1"/>
              <a:t>Min,Max</a:t>
            </a:r>
            <a:r>
              <a:rPr lang="en-US" dirty="0"/>
              <a:t>,</a:t>
            </a:r>
            <a:r>
              <a:rPr lang="en-US" baseline="0" dirty="0"/>
              <a:t> 10</a:t>
            </a:r>
            <a:r>
              <a:rPr lang="en-US" baseline="30000" dirty="0"/>
              <a:t>th</a:t>
            </a:r>
            <a:r>
              <a:rPr lang="en-US" baseline="0" dirty="0"/>
              <a:t>, 90</a:t>
            </a:r>
            <a:r>
              <a:rPr lang="en-US" baseline="30000" dirty="0"/>
              <a:t>th</a:t>
            </a:r>
            <a:r>
              <a:rPr lang="en-US" baseline="0" dirty="0"/>
              <a:t> percentile</a:t>
            </a:r>
          </a:p>
          <a:p>
            <a:r>
              <a:rPr lang="en-US" baseline="0" dirty="0"/>
              <a:t>15 minute intervals</a:t>
            </a:r>
          </a:p>
          <a:p>
            <a:endParaRPr lang="en-US" baseline="0" dirty="0"/>
          </a:p>
          <a:p>
            <a:r>
              <a:rPr lang="en-US" baseline="0" dirty="0"/>
              <a:t>Max Positive Forecast Error:</a:t>
            </a:r>
          </a:p>
          <a:p>
            <a:r>
              <a:rPr lang="en-US" baseline="0" dirty="0"/>
              <a:t>12/14/2023 9:30 -&gt; 399.7 MW</a:t>
            </a:r>
          </a:p>
          <a:p>
            <a:endParaRPr lang="en-US" baseline="0" dirty="0"/>
          </a:p>
          <a:p>
            <a:r>
              <a:rPr lang="en-US" baseline="0" dirty="0"/>
              <a:t>Max Negative Forecast Error:</a:t>
            </a:r>
          </a:p>
          <a:p>
            <a:r>
              <a:rPr lang="en-US" baseline="0" dirty="0"/>
              <a:t>12/24/2023 6:00 -&gt; -284.89 MW</a:t>
            </a:r>
          </a:p>
          <a:p>
            <a:endParaRPr lang="en-US" baseline="0" dirty="0"/>
          </a:p>
          <a:p>
            <a:r>
              <a:rPr lang="en-US" baseline="0" dirty="0"/>
              <a:t>Load was over forecasted on average during solar up-ramp.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was a spike in expected gen dev for HE9, and 17-18 during solar down ramps. Overall Expected Generation Deviation has on average has </a:t>
            </a:r>
            <a:r>
              <a:rPr lang="en-US"/>
              <a:t>increased from last year.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97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6/7/22 – 10:30 AM – K7 Changed from 0 to 0.5, PDCTRR Min/Max Threshold changed to 10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6/8/22 – 10:30 AM – PDCTRR Min/Max Threshold changed from 10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6/9/22 – 10:30 AM – K7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6/10/22 – 10:30 AM – K7 Changed from 0.07 to 1.0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10:00 AM–Max Integral ACE Feedback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05:10 PM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09:40 PM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7/27/22 – 08:40 AM – PSRR Threshold changed to 40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 – Max Integral ACE Feedback changed from 350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Breakdown</a:t>
            </a:r>
            <a:r>
              <a:rPr lang="en-US" baseline="0" dirty="0"/>
              <a:t> by resource type and we see significant contribution from wind and solar during the ramping hours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15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Comparing </a:t>
            </a:r>
            <a:r>
              <a:rPr lang="en-US" baseline="0" dirty="0"/>
              <a:t>renewables vs non-renewables. IRR resources are the main contributor for most part of the day.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429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intra-hour wind ramp forecast, SCED PWRR MAE is consistent and smaller than the persistence forecast across the board. More errors occur during ramping hours.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SCED PWRR is consistent and performing better than the persistence forecast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0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For intra-hour solar ramp forecast, SCED PSRR is generally performing better when compared to the persistence forecast, particularly during the most significant solar ramp hours.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77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Similar to wind, generally we see greater forecast errors during ramping periods.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7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8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9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5.sv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7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/>
              <a:t>December 2023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January 25,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Total Regulation Deployed Comparison - Monthly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13C8FE-1404-E0EC-E5A5-9727AEDCA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446" y="1066800"/>
            <a:ext cx="844665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731ACD-0F61-98D9-3082-5EA5E161BB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620" y="1321593"/>
            <a:ext cx="6340760" cy="421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508FC4-8005-9099-F5B6-00DA648C4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495" y="990600"/>
            <a:ext cx="8413209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Deployed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BAF370-1DA3-AD77-1320-97B7443A1F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495" y="1014759"/>
            <a:ext cx="8413209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hours.</a:t>
            </a:r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D4402F-04D8-1F1B-4EB7-ECB998677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44" y="1017734"/>
            <a:ext cx="8635311" cy="482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down.</a:t>
            </a:r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Regulation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FD5FEF-BE48-35B6-5404-402AC4BE3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489" y="762000"/>
            <a:ext cx="5809022" cy="533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Parameters &amp;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for last three months.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2021, 2022, and 2023 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D086F3-46C5-A854-6B69-469540A02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134" y="2516981"/>
            <a:ext cx="7261732" cy="182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5%.)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AC87D8-7653-74C7-70FC-A5C70F702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4" y="909757"/>
            <a:ext cx="8543925" cy="5038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D55F98B-3688-C093-A918-3A2D707B5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1524000"/>
            <a:ext cx="2838450" cy="838200"/>
          </a:xfrm>
          <a:prstGeom prst="rect">
            <a:avLst/>
          </a:prstGeom>
          <a:ln>
            <a:solidFill>
              <a:srgbClr val="5B6770">
                <a:alpha val="30196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468E287-5748-E26C-50FA-B12D3A024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871" y="891396"/>
            <a:ext cx="8590257" cy="50752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Exhaustion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B0B6314-B563-0D95-932F-8D523E0BC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0875" y="1752600"/>
            <a:ext cx="2838450" cy="809625"/>
          </a:xfrm>
          <a:prstGeom prst="rect">
            <a:avLst/>
          </a:prstGeom>
          <a:ln>
            <a:solidFill>
              <a:srgbClr val="5B6770">
                <a:alpha val="25098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DAD4D29-0770-198D-F334-B85410A15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494" y="1146389"/>
            <a:ext cx="8106309" cy="494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EB0CC5-09A4-9F85-AABB-67008A224A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00200" y="1907508"/>
            <a:ext cx="1800225" cy="852234"/>
          </a:xfrm>
          <a:prstGeom prst="rect">
            <a:avLst/>
          </a:prstGeom>
          <a:ln>
            <a:solidFill>
              <a:schemeClr val="tx2">
                <a:alpha val="28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6EBA6CF-348B-061A-D603-B1CEC5E4B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12" y="973655"/>
            <a:ext cx="8639175" cy="49106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Bias for Consecutive SCED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B537CA-BA1A-66BE-B937-8F1F577A4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71600" y="1450435"/>
            <a:ext cx="1800225" cy="804355"/>
          </a:xfrm>
          <a:prstGeom prst="rect">
            <a:avLst/>
          </a:prstGeom>
          <a:ln>
            <a:solidFill>
              <a:schemeClr val="tx2">
                <a:alpha val="31000"/>
              </a:schemeClr>
            </a:solidFill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and Wind Ramp, PWRR Error, Start-Up/Shut-Down Hours, STLF Error, and Expected Generation Deviation.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Error Accumulation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B6AEB5-0ACB-5676-7634-F95B4D9E2B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919193"/>
            <a:ext cx="8343900" cy="501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1D93BD3E-1E9A-4970-A6F7-E7AC52762E0C}" type="slidenum">
              <a:rPr lang="en-US" smtClean="0"/>
              <a:pPr algn="r">
                <a:spcAft>
                  <a:spcPts val="600"/>
                </a:spcAft>
              </a:pPr>
              <a:t>29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906B05F-123C-42E7-BEF1-5172A886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Profile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74AA3F-8D20-E1D0-8C7A-F6D6E0B03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951063"/>
            <a:ext cx="8387316" cy="495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13953"/>
          <a:stretch/>
        </p:blipFill>
        <p:spPr>
          <a:xfrm>
            <a:off x="152400" y="5184334"/>
            <a:ext cx="3886200" cy="2380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C44CD5-7FF1-45AD-BFEC-857104743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525" y="787614"/>
            <a:ext cx="6838950" cy="41814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72D2A14-AD5D-456B-B858-3DC6E2131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5719164"/>
            <a:ext cx="4419600" cy="3045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FE22AA-9503-283A-C6D6-B341BD8F08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7800" y="4969089"/>
            <a:ext cx="2842506" cy="115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Load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BF3F53-F706-F936-4C5F-2F28CEB31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926609"/>
            <a:ext cx="8458200" cy="500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410875-D253-BB36-3E8D-23E17CB51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926609"/>
            <a:ext cx="8458200" cy="500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 Profile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7A3CD2-D4A2-FC78-7217-8AED6B58C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39" y="930347"/>
            <a:ext cx="8303122" cy="499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Start-Up &amp; Shut-Down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D71000-000C-9E81-E27E-56E8C3ECE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71" y="892844"/>
            <a:ext cx="8504657" cy="507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Short-Term Load Forecast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ED83FF-34DC-1C39-94BA-C08BB085A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06" y="862361"/>
            <a:ext cx="8626588" cy="51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STLF Error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D31777-13C8-CDEA-3C4C-135AA91A4F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567712" y="1329073"/>
            <a:ext cx="8008576" cy="419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67BC10-05B3-F3D2-66CA-3BEC61DF2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19" y="874554"/>
            <a:ext cx="8321761" cy="51088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705362-C7C2-DF66-3AC2-14BECEFB7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2600" y="4267200"/>
            <a:ext cx="2209800" cy="917275"/>
          </a:xfrm>
          <a:prstGeom prst="rect">
            <a:avLst/>
          </a:prstGeom>
          <a:ln>
            <a:solidFill>
              <a:srgbClr val="5B6770">
                <a:alpha val="27843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7D727B-5AAC-6F5C-22EE-E3C93B5B7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23" y="1334842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2446F7-840D-2299-9726-628CF7C3F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074" y="1438483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AAC127-55AF-268F-8AF9-63BA82383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857854"/>
            <a:ext cx="7934325" cy="514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Wind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37113E-7DFF-06DC-DBD8-A589BE0BBC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57" y="864394"/>
            <a:ext cx="7777686" cy="512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MAE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60DA91-12EB-2EDE-4D3A-EB5B7FD5B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" y="926961"/>
            <a:ext cx="7686675" cy="500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91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Solar Ramp Rate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C21C14-68D2-40FC-B085-3C1C92D6E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" y="901381"/>
            <a:ext cx="8062912" cy="505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57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CB9FE9-DB4D-D1F1-F6EA-83D814A8D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179" y="2508542"/>
            <a:ext cx="5809641" cy="184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Metrics to Measure 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85% for the number of  intervals where regulation deployment  was both up and down for peak 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Track the Regulation exhaustion rate for all hours (not to exceed 5%).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hours.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93038</TotalTime>
  <Words>1549</Words>
  <Application>Microsoft Office PowerPoint</Application>
  <PresentationFormat>On-screen Show (4:3)</PresentationFormat>
  <Paragraphs>207</Paragraphs>
  <Slides>39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Projected Solar Ramp Rate MAE</vt:lpstr>
      <vt:lpstr>Projected Solar Ramp Rate Error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Fabricant, Sam</cp:lastModifiedBy>
  <cp:revision>1002</cp:revision>
  <cp:lastPrinted>2016-01-21T20:53:15Z</cp:lastPrinted>
  <dcterms:created xsi:type="dcterms:W3CDTF">2016-01-21T15:20:31Z</dcterms:created>
  <dcterms:modified xsi:type="dcterms:W3CDTF">2024-01-24T20:03:32Z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2023-07-13T19:51:46Z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4a615b3d-c0eb-422d-be1f-3cd1f81db83b</vt:lpwstr>
  </property>
  <property fmtid="{D5CDD505-2E9C-101B-9397-08002B2CF9AE}" pid="9" name="MSIP_Label_7084cbda-52b8-46fb-a7b7-cb5bd465ed85_ContentBits">
    <vt:lpwstr>0</vt:lpwstr>
  </property>
</Properties>
</file>