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8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8014" autoAdjust="0"/>
  </p:normalViewPr>
  <p:slideViewPr>
    <p:cSldViewPr showGuides="1">
      <p:cViewPr>
        <p:scale>
          <a:sx n="100" d="100"/>
          <a:sy n="100" d="100"/>
        </p:scale>
        <p:origin x="1968" y="90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December 2022 and December 2023, overall the frequency profile is similar to the previous year.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December 2021 and December 2023, we see more instances of frequency hovering at or below the low deadband in December 2023, when compared to 2021.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12/1/2023: Wind ramped down 5GW &amp; load was over forecasted in the morning hours. Low frequency also occurred in the afternoon due to -900MW expected generation deviation.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12/2/2023: Over-frequency persisted for a few hours during an 8GW wind up ramp.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-463.0,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33,383,311</a:t>
            </a:r>
            <a:r>
              <a:rPr lang="en-US" sz="2800" dirty="0"/>
              <a:t>  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 </a:t>
            </a:r>
            <a:r>
              <a:rPr lang="en-US" sz="1800" b="0" dirty="0">
                <a:solidFill>
                  <a:schemeClr val="accent2"/>
                </a:solidFill>
              </a:rPr>
              <a:t>~ slightly lower than last year. 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9,330,245</a:t>
            </a:r>
            <a:r>
              <a:rPr lang="en-US" sz="2800" dirty="0"/>
              <a:t> </a:t>
            </a:r>
            <a:r>
              <a:rPr lang="en-US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 MWH ~ 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27.95%</a:t>
            </a:r>
            <a:r>
              <a:rPr lang="en-US" sz="2800" dirty="0"/>
              <a:t>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dirty="0">
                <a:solidFill>
                  <a:schemeClr val="accent2"/>
                </a:solidFill>
              </a:rPr>
              <a:t>2,246,189</a:t>
            </a:r>
            <a:r>
              <a:rPr lang="en-US" i="0" dirty="0"/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 MWh ~ </a:t>
            </a:r>
            <a:r>
              <a:rPr lang="en-US" sz="1200" b="0" i="0" dirty="0">
                <a:solidFill>
                  <a:schemeClr val="accent2"/>
                </a:solidFill>
              </a:rPr>
              <a:t>significant increase in solar from previous years. </a:t>
            </a:r>
            <a:endParaRPr lang="en-US" b="0" i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accent2"/>
                </a:solidFill>
              </a:rPr>
              <a:t>6.73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</a:t>
            </a:r>
          </a:p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energy was provided by solar generation, which is highest solar penetration level so far for December.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154,946 </a:t>
            </a:r>
            <a:r>
              <a:rPr lang="en-US" sz="1100" b="0" dirty="0">
                <a:solidFill>
                  <a:schemeClr val="accent2"/>
                </a:solidFill>
              </a:rPr>
              <a:t>MW*s </a:t>
            </a:r>
            <a:r>
              <a:rPr lang="en-US" baseline="0" dirty="0"/>
              <a:t>on 12/08/2023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204,183</a:t>
            </a:r>
            <a:r>
              <a:rPr lang="en-US" sz="2400" dirty="0"/>
              <a:t> </a:t>
            </a:r>
            <a:r>
              <a:rPr lang="en-US" sz="1600" b="1" baseline="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257,095</a:t>
            </a:r>
            <a:r>
              <a:rPr lang="en-US" sz="2400" dirty="0"/>
              <a:t> 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December 28th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154,946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December 8th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</a:t>
            </a:r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this year was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on April 18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Dec. CPS1 Score is 176.89%, there are no outliers below 100%.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CPS1 score is above 150% for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200" b="0" dirty="0">
                <a:solidFill>
                  <a:schemeClr val="accent2"/>
                </a:solidFill>
              </a:rPr>
              <a:t>175.21 </a:t>
            </a:r>
            <a:r>
              <a:rPr lang="en-US" dirty="0"/>
              <a:t>which is in line with expectations, and the CPS1 score for December is slightly higher than the last month.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slightly smaller overall compared with 2022.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14.88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11.76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24.40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14.36 </a:t>
            </a:r>
            <a:r>
              <a:rPr lang="en-US" sz="1600" dirty="0" err="1"/>
              <a:t>mHz</a:t>
            </a:r>
            <a:r>
              <a:rPr lang="en-US" sz="1600" dirty="0"/>
              <a:t> on avg for December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December 2023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January 25,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BF236-74A7-DECE-5F1F-65EAB213D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731874"/>
            <a:ext cx="7543800" cy="54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EDE1-6BEC-D636-786C-506C7D9C1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28" y="838200"/>
            <a:ext cx="7394744" cy="53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20164-99A2-F89C-3C28-D0CDD2E41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26" y="838200"/>
            <a:ext cx="7362548" cy="534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B1E9F-1F19-B29F-E8E7-2EF92CE1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1788" y="719101"/>
            <a:ext cx="7460421" cy="54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2022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1"/>
            <a:ext cx="8796337" cy="45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2022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A6EBA-7A17-CC69-1161-D63E175C8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04486"/>
            <a:ext cx="8686800" cy="12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December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tx2"/>
                </a:solidFill>
              </a:rPr>
              <a:t>176.89</a:t>
            </a:r>
            <a:r>
              <a:rPr lang="en-US" sz="1800" b="1" dirty="0">
                <a:solidFill>
                  <a:schemeClr val="accent2"/>
                </a:solidFill>
              </a:rPr>
              <a:t>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tx2"/>
                </a:solidFill>
              </a:rPr>
              <a:t>175.21</a:t>
            </a:r>
            <a:r>
              <a:rPr lang="en-US" sz="1800" b="1" dirty="0">
                <a:solidFill>
                  <a:schemeClr val="accent2"/>
                </a:solidFill>
              </a:rPr>
              <a:t>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2022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2022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-1060.40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2023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14.88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11.76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24.40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33,383,311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9,330,245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27.95%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2,246,189 MWh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6.73%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204,183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257,095</a:t>
            </a:r>
            <a:r>
              <a:rPr lang="en-US" sz="1600" dirty="0">
                <a:solidFill>
                  <a:schemeClr val="accent2"/>
                </a:solidFill>
              </a:rPr>
              <a:t> MW*s on December 28th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154,946</a:t>
            </a:r>
            <a:r>
              <a:rPr lang="en-US" sz="1600" dirty="0">
                <a:solidFill>
                  <a:schemeClr val="accent2"/>
                </a:solidFill>
              </a:rPr>
              <a:t> MW*s on December 8th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71972-92AD-9871-F78F-21FEE4134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62" y="914400"/>
            <a:ext cx="7402076" cy="53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244C2-AE5C-37F2-001B-05C6FDF8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71" y="990600"/>
            <a:ext cx="7050858" cy="512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75239-88E7-14E6-4CD3-B35DEED3C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04" y="990600"/>
            <a:ext cx="7171391" cy="52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B6D5-F2A2-1183-82EE-F3E75627D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838200"/>
            <a:ext cx="7391400" cy="5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874AA-5ABB-9925-4A70-D97202EBB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914400"/>
            <a:ext cx="7239000" cy="52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62955-1A50-8A3D-08F0-70866ADB9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6049" y="766793"/>
            <a:ext cx="7485412" cy="5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2013-2023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9027A-5E32-6332-E11A-F7A012C90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03" y="4343399"/>
            <a:ext cx="8791194" cy="190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7AED7D-84C9-D96D-88ED-18A23CD22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545842"/>
            <a:ext cx="8001000" cy="401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8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8078" y="729343"/>
            <a:ext cx="7601250" cy="5515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Dec-23 CPS1 (%):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176.89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December.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614" y="712096"/>
            <a:ext cx="7488771" cy="5433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4724400" y="1045748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Dec-23 CPS1 (%):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176.89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BDD1E9-E6CC-1B91-6DAA-386068338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315200" cy="5316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3810000" y="11430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175.21%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DDC66-E449-EC6C-32BD-9163ED51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6678" y="764088"/>
            <a:ext cx="7231524" cy="525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B85B0-F79D-13EB-5F4C-16D4BC189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03" y="762000"/>
            <a:ext cx="7505394" cy="54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96850</TotalTime>
  <Words>851</Words>
  <Application>Microsoft Office PowerPoint</Application>
  <PresentationFormat>On-screen Show (4:3)</PresentationFormat>
  <Paragraphs>159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1_Custom Design</vt:lpstr>
      <vt:lpstr>Office Theme</vt:lpstr>
      <vt:lpstr>Custom Design</vt:lpstr>
      <vt:lpstr>PowerPoint Presentation</vt:lpstr>
      <vt:lpstr>Summary of December 2023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2022 BAL-003 Selected Events – Update</vt:lpstr>
      <vt:lpstr>Op. Year 2022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2013-2023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Fabricant, Sam</cp:lastModifiedBy>
  <cp:revision>1553</cp:revision>
  <cp:lastPrinted>2016-01-21T20:53:15Z</cp:lastPrinted>
  <dcterms:created xsi:type="dcterms:W3CDTF">2016-01-21T15:20:31Z</dcterms:created>
  <dcterms:modified xsi:type="dcterms:W3CDTF">2024-01-24T19:40:15Z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