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6" r:id="rId4"/>
    <p:sldId id="1142" r:id="rId5"/>
    <p:sldId id="1144" r:id="rId6"/>
    <p:sldId id="1149" r:id="rId7"/>
    <p:sldId id="1145" r:id="rId8"/>
    <p:sldId id="1147" r:id="rId9"/>
    <p:sldId id="1146" r:id="rId10"/>
    <p:sldId id="1131" r:id="rId11"/>
    <p:sldId id="1148" r:id="rId12"/>
    <p:sldId id="1143" r:id="rId13"/>
    <p:sldId id="1150" r:id="rId14"/>
    <p:sldId id="256" r:id="rId15"/>
    <p:sldId id="1132" r:id="rId16"/>
    <p:sldId id="1133" r:id="rId17"/>
    <p:sldId id="114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rq/credit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Credit Finance Sub Group Update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24 January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Loretto Martin, NRG,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EAL Changes and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5025006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and Rainbow requested changes to the Estimated Aggregate Liability report that represents parameters defining the CP’s collateral obligation to ERCOT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expressed desire to have settlement from RT and DA combined in the calculation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forward adjustment factors apply separately to DA and RT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lookback period designed to protect against default mass transition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Varies but can reflect up to 40 days of invoices and financial market activity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Forward Adjustment Factors (FAFs), ratios of future and past prices scaling invoices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will continue to review EAL calculation methodology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Credit team is evaluating four scenarios and presenting these to CFSG in detail.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2 involves applying Forward Adjustment Factors against Real Time Liability and removing the “Max” function from the 40 day lookback period;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3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involves CP-level customized Forward Adjustment Factors based on a ratio of forward and settled prices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Reviewed Scenario 1 at Jan 19 meeting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7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4E6-843B-DBB0-1551-C0B32278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EAL Changes and Analysis // S1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21F0F-E53D-C276-0073-9EE5C522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Applying single Forward Adjustment Factor to Net Forward Liability </a:t>
            </a:r>
          </a:p>
          <a:p>
            <a:r>
              <a:rPr lang="en-US" dirty="0"/>
              <a:t>NLF = 1.5 x 7 most recent Operating days Real time estimates + 7 most recent DAM ODs day-ahead </a:t>
            </a:r>
          </a:p>
          <a:p>
            <a:pPr lvl="1"/>
            <a:r>
              <a:rPr lang="en-US" dirty="0"/>
              <a:t>If settled data is available use settled, else estimates (no price cap)</a:t>
            </a:r>
          </a:p>
          <a:p>
            <a:r>
              <a:rPr lang="en-US" dirty="0"/>
              <a:t>FAF = 21 future / most recent days 7 RTM Prices</a:t>
            </a:r>
          </a:p>
          <a:p>
            <a:pPr lvl="1"/>
            <a:r>
              <a:rPr lang="en-US" dirty="0"/>
              <a:t>Denominator reduced from 14 days</a:t>
            </a:r>
          </a:p>
          <a:p>
            <a:r>
              <a:rPr lang="en-US" dirty="0"/>
              <a:t>ULE = unbilled liability extrapolated (Last 14 days RTM Initial Statement Average + Last 14 days DAM Initial Statement Average based on RTM Initial OD) x M2</a:t>
            </a:r>
          </a:p>
          <a:p>
            <a:pPr lvl="1"/>
            <a:r>
              <a:rPr lang="en-US" dirty="0"/>
              <a:t>Use same RTM ODs for DAM as well </a:t>
            </a:r>
          </a:p>
        </p:txBody>
      </p:sp>
    </p:spTree>
    <p:extLst>
      <p:ext uri="{BB962C8B-B14F-4D97-AF65-F5344CB8AC3E}">
        <p14:creationId xmlns:p14="http://schemas.microsoft.com/office/powerpoint/2010/main" val="3999267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F0DE-2298-9E3B-6918-51394450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EAL Changes and Analysis // S1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30102-83E1-9A03-2706-E24CCE28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TPEA is driven mostly by Max NLE. </a:t>
            </a:r>
          </a:p>
          <a:p>
            <a:r>
              <a:rPr lang="en-US" dirty="0"/>
              <a:t>Scenario #1 avoids the “double top” and provides a gradual increase in TPE in both coming into the high volatility period as well as coming out. </a:t>
            </a:r>
          </a:p>
          <a:p>
            <a:r>
              <a:rPr lang="en-US" dirty="0"/>
              <a:t>The shape of the TPE graph is more gradual and does not have “up &amp; down” feature of the current TPE formula.</a:t>
            </a:r>
          </a:p>
          <a:p>
            <a:r>
              <a:rPr lang="en-US" dirty="0"/>
              <a:t>FAF is generally not as volatile as the existing RFAF.  Thus, when applied against NLF it doesn’t overtake Max NLE. </a:t>
            </a:r>
          </a:p>
          <a:p>
            <a:r>
              <a:rPr lang="en-US" dirty="0"/>
              <a:t>ERCOT credit staff will continue to investigate and CFSG will review and discuss</a:t>
            </a:r>
          </a:p>
        </p:txBody>
      </p:sp>
    </p:spTree>
    <p:extLst>
      <p:ext uri="{BB962C8B-B14F-4D97-AF65-F5344CB8AC3E}">
        <p14:creationId xmlns:p14="http://schemas.microsoft.com/office/powerpoint/2010/main" val="502487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M-A122123-01 Payment Processing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975"/>
            <a:ext cx="10515600" cy="4934211"/>
          </a:xfrm>
        </p:spPr>
        <p:txBody>
          <a:bodyPr>
            <a:normAutofit fontScale="70000" lnSpcReduction="20000"/>
          </a:bodyPr>
          <a:lstStyle/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January 26, 2024, ERCOT will implement an automated payment processing system.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Invoice Payment: Add the full invoice ID, alpha and numeric, in the remark/details of the wire.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Invoice Payment: Must be received by 10:00AM on the day after the invoice was issued in order for the outstanding invoice amount to be excluded from the intra-day TPEA that is calculated in the afternoon.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not pay WAN and ERO invoices into the Market Bank Account. Follow the instructions included on the WAN and ERO invoices.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Cash Collateral Deposit: Add the Counter-Party number in the remark/details of the wire.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Collateral Deposit for CRR auctions: Must be received by 3:00PM on the CRR lock date in order to be included in ACL for the CRR auction being initiated the same day.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will be making the following changes to its procedures: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Reminder emails for non-payment will be sent earlier in the day, and again in the afternoon, if required. 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 a reminder, per Protocol Section 9.7.1, any payment not received by 5:00PM on its due date will be considered late.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80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457" y="655639"/>
            <a:ext cx="9644543" cy="73501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+mn-lt"/>
                <a:cs typeface="Times New Roman" panose="02020603050405020304" pitchFamily="18" charset="0"/>
              </a:rPr>
              <a:t>Monthly Highlights November 2023 – December 2023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563417" y="1638300"/>
            <a:ext cx="11259127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Market-wide average Total Potential Exposure (TPE) increased from $1.29 billion in November 2023 to $1.33 billion in December 2023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TPE increased due to the higher forward adjustment factors in December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Average Discretionary Collateral decreased from $4.24 billion in November 2023 to $4.13 billion in December 2023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Available Credit by Type Compared to Total Potential Exposure (TPE) YTD Dec 2023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D6B223-F891-33DC-23CE-AD54CB95AE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5729" y="1931522"/>
            <a:ext cx="9760542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1325563"/>
          </a:xfrm>
        </p:spPr>
        <p:txBody>
          <a:bodyPr/>
          <a:lstStyle/>
          <a:p>
            <a:pPr algn="ctr"/>
            <a:r>
              <a:rPr lang="en-US" sz="4400" dirty="0">
                <a:cs typeface="Times New Roman" panose="02020603050405020304" pitchFamily="18" charset="0"/>
              </a:rPr>
              <a:t>Discretionary Collateral </a:t>
            </a:r>
            <a:r>
              <a:rPr lang="en-US" dirty="0">
                <a:cs typeface="Times New Roman" panose="02020603050405020304" pitchFamily="18" charset="0"/>
              </a:rPr>
              <a:t>Nov-Dec </a:t>
            </a:r>
            <a:r>
              <a:rPr lang="en-US" sz="4400" dirty="0">
                <a:cs typeface="Times New Roman" panose="02020603050405020304" pitchFamily="18" charset="0"/>
              </a:rPr>
              <a:t>2023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804FF0-C28F-39AA-9953-BCC63D698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700" y="1827881"/>
            <a:ext cx="9132600" cy="434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General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8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/>
              <a:t>19 January CFSG meeting</a:t>
            </a: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Voting matters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Operational NPRR’s without credit impacts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Change to CFSG charter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Endorsement of NPRR 1205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Officers (same as 2023): </a:t>
            </a:r>
          </a:p>
          <a:p>
            <a:pPr lvl="3">
              <a:spcBef>
                <a:spcPts val="0"/>
              </a:spcBef>
              <a:defRPr/>
            </a:pPr>
            <a:r>
              <a:rPr lang="en-US" sz="2600" dirty="0"/>
              <a:t>Chair: Brenden Sager // Austin Energy</a:t>
            </a:r>
          </a:p>
          <a:p>
            <a:pPr lvl="3">
              <a:spcBef>
                <a:spcPts val="0"/>
              </a:spcBef>
              <a:defRPr/>
            </a:pPr>
            <a:r>
              <a:rPr lang="en-US" sz="2600" dirty="0"/>
              <a:t>Vice Chair: Loretto Martin // NRG-Reliant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Discussion items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EAL Change Proposals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Letter of Credit Concentration limits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Regular credit exposure updates</a:t>
            </a: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NPRR1170, Capturing Natural Gas Delivery Information for Natural Gas Generation Resources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NPRR1179, Fuel Purchase Requirements for Resources Submitting RUC Fuel Costs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NPRR1195, Resource Entity Metering Facilities Maintenance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NPRR1206, Revisions to QSE Operations and Termination Requirements, and Elimination of Providing Certain Market Participant Principal Information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NPRR1208, Creation of Invoice Report (</a:t>
            </a:r>
            <a:r>
              <a:rPr lang="en-US" altLang="en-US" sz="2400" i="1" dirty="0">
                <a:solidFill>
                  <a:srgbClr val="000000"/>
                </a:solidFill>
                <a:cs typeface="Calibri" panose="020F0502020204030204" pitchFamily="34" charset="0"/>
              </a:rPr>
              <a:t>initiated at CFSG from Vice Chair Loretto Martin, NRG/Reliant; endorsed by PRS on today’s TAC ballot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NPRR1211, Move OBD to Section 22 – Methodology for Setting Maximum Shadow Prices for Network and Power Balance Constraints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NPRR1207, Incidental Disclosure of Protected Information and ECEII During ERCOT Control Room Tours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NPRR1213, Allow DGRs and DESRs on Circuits Subject to Load Shed to Provide ECRS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NPRR1210, Next Start Resource Test and Load-Carrying Test Frequency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Review as operational without credit impacts</a:t>
            </a:r>
            <a:endParaRPr lang="en-US" sz="24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CFSG Change to Group Charter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6364"/>
            <a:ext cx="10515600" cy="2424418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CFSG voted to remove the TAC annual review requirement of the CFSG charter.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Going forward, TAC will approve any changes to the CFSG charter but is no longer required to review it each year.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TAC is expected to vote on this change at the February meeting. </a:t>
            </a:r>
          </a:p>
        </p:txBody>
      </p:sp>
    </p:spTree>
    <p:extLst>
      <p:ext uri="{BB962C8B-B14F-4D97-AF65-F5344CB8AC3E}">
        <p14:creationId xmlns:p14="http://schemas.microsoft.com/office/powerpoint/2010/main" val="285058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EAB5-1FA0-B184-AAC3-B9FCAE87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Letter of Credit Discussion from November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66CD3F-9CEE-9865-9EC3-F3484E0CC4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7527" y="1782618"/>
            <a:ext cx="10356273" cy="359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8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21871-CD7D-45DF-49D1-CF6EAC08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CFSG January Discussion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2316CBF-E57D-494C-ADF2-51BFB20D4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880" y="1352050"/>
            <a:ext cx="8016089" cy="29423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7CD94D-A1E8-3033-F415-DCAA8B225A97}"/>
              </a:ext>
            </a:extLst>
          </p:cNvPr>
          <p:cNvSpPr txBox="1"/>
          <p:nvPr/>
        </p:nvSpPr>
        <p:spPr>
          <a:xfrm>
            <a:off x="774583" y="4294401"/>
            <a:ext cx="110538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ERCOT LC concentration limit report is published daily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https://www.ercot.com/services/rq/credit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As of 1/17/23, ERCOT has six banks currently in breach of Bank Issuer Credit Limits.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BBVA hit the 120 day mark on 11/17/23.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Overall, there are 38 banks with $13.3B total issuer limit, of which ERCOT received 321 LC’s with aggregate total amount of $7.7B. This leaves 42% of aggregate issuer limit available.  </a:t>
            </a:r>
          </a:p>
        </p:txBody>
      </p:sp>
    </p:spTree>
    <p:extLst>
      <p:ext uri="{BB962C8B-B14F-4D97-AF65-F5344CB8AC3E}">
        <p14:creationId xmlns:p14="http://schemas.microsoft.com/office/powerpoint/2010/main" val="175224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CFSG Endorses NPRR 1205 // LC’s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7"/>
            <a:ext cx="10515600" cy="5117285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Revisions to Credit Qualification Requirements of Banks and Insurance Companies submitted by ERCOT Credit in Oct 2023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Letters of credit must be issued by a bank or other financial institution that is acceptable to ERCOT, with a minimum rating of A- with S&amp;P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trike="sngStrike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Fitch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trike="sngStrike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A3 with Moody’s.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letters of credit will be accepted from banks which are rated below A-/A3 by one or more rating agencies.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there are split ratings amongst rating agencies, ERCOT will use the lowest of different ratings within the same rating agency and amongst different rating agencies.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ratings are defined as follows (if available): Long term issuer rating, Long term Senior Unsecured rating or Long Term Counterparty Risk Assessment (for Moody’s).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U.S. offices of foreign banks, U.S. branch/office must have an acceptable rating on its own by at least one of the rating agencies.</a:t>
            </a:r>
          </a:p>
        </p:txBody>
      </p:sp>
    </p:spTree>
    <p:extLst>
      <p:ext uri="{BB962C8B-B14F-4D97-AF65-F5344CB8AC3E}">
        <p14:creationId xmlns:p14="http://schemas.microsoft.com/office/powerpoint/2010/main" val="16036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CFSG Endorses NPRR 1205 // </a:t>
            </a:r>
            <a:br>
              <a:rPr lang="en-US" b="1" dirty="0"/>
            </a:br>
            <a:r>
              <a:rPr lang="en-US" b="1" dirty="0"/>
              <a:t>Luminant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BF9CF9B6-C7A8-28B7-F1F7-D85D65CCE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354619"/>
              </p:ext>
            </p:extLst>
          </p:nvPr>
        </p:nvGraphicFramePr>
        <p:xfrm>
          <a:off x="2076450" y="1781175"/>
          <a:ext cx="8820150" cy="4711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795">
                  <a:extLst>
                    <a:ext uri="{9D8B030D-6E8A-4147-A177-3AD203B41FA5}">
                      <a16:colId xmlns:a16="http://schemas.microsoft.com/office/drawing/2014/main" val="1858913967"/>
                    </a:ext>
                  </a:extLst>
                </a:gridCol>
                <a:gridCol w="2394160">
                  <a:extLst>
                    <a:ext uri="{9D8B030D-6E8A-4147-A177-3AD203B41FA5}">
                      <a16:colId xmlns:a16="http://schemas.microsoft.com/office/drawing/2014/main" val="1813058325"/>
                    </a:ext>
                  </a:extLst>
                </a:gridCol>
                <a:gridCol w="3882195">
                  <a:extLst>
                    <a:ext uri="{9D8B030D-6E8A-4147-A177-3AD203B41FA5}">
                      <a16:colId xmlns:a16="http://schemas.microsoft.com/office/drawing/2014/main" val="3895691126"/>
                    </a:ext>
                  </a:extLst>
                </a:gridCol>
              </a:tblGrid>
              <a:tr h="36243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If the issuing entity has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Then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4271905"/>
                  </a:ext>
                </a:extLst>
              </a:tr>
              <a:tr h="36243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Long-Term or Issuer Rating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Maximum letter of credit issuer limit as a percentage of Tangible Net Worth of issuer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5868664"/>
                  </a:ext>
                </a:extLst>
              </a:tr>
              <a:tr h="1087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S&amp;P or Fitch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Moody’s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751304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1.00</a:t>
                      </a:r>
                      <a:r>
                        <a:rPr lang="en-US" sz="2000" u="sng">
                          <a:effectLst/>
                        </a:rPr>
                        <a:t>2.00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6558869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AA+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0.95</a:t>
                      </a:r>
                      <a:r>
                        <a:rPr lang="en-US" sz="2000" u="sng">
                          <a:effectLst/>
                        </a:rPr>
                        <a:t>1.90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9925570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0.90</a:t>
                      </a:r>
                      <a:r>
                        <a:rPr lang="en-US" sz="2000" u="sng">
                          <a:effectLst/>
                        </a:rPr>
                        <a:t>1.80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818634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AA-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Aa3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0.85</a:t>
                      </a:r>
                      <a:r>
                        <a:rPr lang="en-US" sz="2000" u="sng">
                          <a:effectLst/>
                        </a:rPr>
                        <a:t>1.70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569110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A+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0.80</a:t>
                      </a:r>
                      <a:r>
                        <a:rPr lang="en-US" sz="2000" u="sng">
                          <a:effectLst/>
                        </a:rPr>
                        <a:t>1.60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6273763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0.75</a:t>
                      </a:r>
                      <a:r>
                        <a:rPr lang="en-US" sz="2000" u="sng">
                          <a:effectLst/>
                        </a:rPr>
                        <a:t>1.50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5036829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A-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A3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strike="sngStrike">
                          <a:effectLst/>
                        </a:rPr>
                        <a:t>0.70</a:t>
                      </a:r>
                      <a:r>
                        <a:rPr lang="en-US" sz="2000" u="sng">
                          <a:effectLst/>
                        </a:rPr>
                        <a:t>1.40</a:t>
                      </a:r>
                      <a:r>
                        <a:rPr lang="en-US" sz="2000">
                          <a:effectLst/>
                        </a:rPr>
                        <a:t>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1353425"/>
                  </a:ext>
                </a:extLst>
              </a:tr>
              <a:tr h="362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Below A-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Below A3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Not accepted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105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2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CFSG Endorses NPRR 1205 //</a:t>
            </a:r>
            <a:br>
              <a:rPr lang="en-US" b="1" dirty="0"/>
            </a:br>
            <a:r>
              <a:rPr lang="en-US" b="1" dirty="0"/>
              <a:t>Surety Bonds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2749"/>
            <a:ext cx="10515600" cy="4379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Includes same A-/A3 requirement for bond issuers as LC’s along with “lower of” language for split ratings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Surety bonds are subject to a limit of $10 million per Counter-Party per insurer and an overall limit of $100 million per insurer for all ERCOT Counter-Parties.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overall limit is aggregated for the entire corporate family in case of multiple insurance companies belonging to the same corporate family.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surety bond must be issued by an insurance company with a minimum financial size category of XII as determined by AM Best.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42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1417</Words>
  <Application>Microsoft Office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Credit Finance Sub Group Update to the Technical Advisory Committee</vt:lpstr>
      <vt:lpstr>General Update </vt:lpstr>
      <vt:lpstr>NPRR Reviewed</vt:lpstr>
      <vt:lpstr>CFSG Change to Group Charter</vt:lpstr>
      <vt:lpstr>Letter of Credit Discussion from November</vt:lpstr>
      <vt:lpstr>CFSG January Discussion</vt:lpstr>
      <vt:lpstr>CFSG Endorses NPRR 1205 // LC’s</vt:lpstr>
      <vt:lpstr>CFSG Endorses NPRR 1205 //  Luminant Comments</vt:lpstr>
      <vt:lpstr>CFSG Endorses NPRR 1205 // Surety Bonds</vt:lpstr>
      <vt:lpstr>EAL Changes and Analysis</vt:lpstr>
      <vt:lpstr>EAL Changes and Analysis // S1</vt:lpstr>
      <vt:lpstr>EAL Changes and Analysis // S1</vt:lpstr>
      <vt:lpstr>M-A122123-01 Payment Processing System</vt:lpstr>
      <vt:lpstr>Monthly Highlights November 2023 – December 2023</vt:lpstr>
      <vt:lpstr>Available Credit by Type Compared to Total Potential Exposure (TPE) YTD Dec 2023</vt:lpstr>
      <vt:lpstr>Discretionary Collateral Nov-Dec 2023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47</cp:revision>
  <dcterms:created xsi:type="dcterms:W3CDTF">2022-08-01T15:23:51Z</dcterms:created>
  <dcterms:modified xsi:type="dcterms:W3CDTF">2024-01-22T20:37:28Z</dcterms:modified>
</cp:coreProperties>
</file>