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00822-42CB-4161-BDA7-FCF2E94BE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AF31AD-0CE7-4B4D-B32E-068946EC7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12173-8D8E-4187-B393-A41DD33BC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AAB93-0C87-4935-96F4-6A332B002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27E1F-C038-40C4-9E21-765DA4E0A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399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A07C4-4D7C-4C5A-9FBF-CCB124336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50A3D-827B-49EF-A347-703C2CE63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E4C33-D637-4814-BEC7-4434B264A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AC785-A8F1-415A-8D19-C30524C7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2B0AF-F213-45C7-BE74-A594B8798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6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4E237A-57F2-4D65-A832-41DD2E6311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61204D-C2C0-4459-B8B9-99D0B9E2B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83844-8D4B-41DC-97AC-B8B7DA1B5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BC9B0-1104-468F-852C-F35FC3723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DBC6B-5017-458B-B74B-55A214378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5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3CB73-663C-48C8-8FCE-4F1E47F53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C12E8-5107-48B9-B388-B621FB6A2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A794E-5307-486A-B074-814BE132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A04B1-5751-4349-B352-5B20D452C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04C80-BAF9-4C92-8A77-D55D7A974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90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98E04-CED9-4E76-BF3D-542B8D752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BE42D-3049-4138-B543-5D835A4B9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22A05-73D6-4F72-A9FA-26AE4B9B0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72035-9D4D-4ED5-89BA-A390D1C02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3CB9E-2DC5-47FB-8B2B-7C149A584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21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1A2AD-A149-4568-9F41-F09996487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7CEDF-54F0-46E7-914A-44CD5E758C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9F258D-1B65-4966-813E-32EEC3FE0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9A03C1-08ED-47EB-82AD-45CFF2CC0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75CF1-B04F-487D-ABB0-E07F7E211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BF1DF-4856-4616-ABF4-CE62C609D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17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263C-DF24-4035-9677-1BFA9054F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715A6-02F2-475C-8753-C8AD03B3B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068A00-DF14-4457-B7B6-5F7426C55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274119-52CC-4D1A-8A1A-45A30F77AD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36EE01-A8DA-44A9-9A7F-88C09B2FA9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2344FA-90A0-442C-A164-A4D464E70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DA5145-645C-4B08-A047-551B3E3E2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0B16D8-F5C4-452A-8B9C-769013B53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8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C363D-644A-457E-9A85-528A3C92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37ACB0-A917-4F30-961B-3E095C877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B5F237-26CF-48CE-9CB4-71D871957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87EF72-5F2A-475C-B447-BFFB5A467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0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0B16A9-AC2D-479A-A14D-B15BB5C3D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ABB782-B8DC-468A-A492-B856C53F1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FDB07A-CD78-411F-8E72-F93AD7D18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4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C5BAD-D2BE-4617-862E-42830D612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1867B-EAF9-4302-B47C-BBA828608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2B6D06-9A5C-4A1F-BE7E-87169564A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F49D2-0645-4CC2-878B-8EDF1F949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61EC8E-7499-4103-803B-63CE8078D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173980-D8C9-4222-B93C-FCDBB1FAB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9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6C8CE-3B68-4280-8EF1-A1E2E9B27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22412A-2EB8-4DD0-BB56-F6B2B97017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89CFBC-02F5-4DDA-B6DB-FA7DB6FC16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467A4-0193-46C2-8CA1-807854F14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2E5A35-2F9B-4A6B-8D95-6156E2D39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35B87-49E4-4295-BB4E-6B8246CF8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D41DBA-4559-4D68-8E29-E4D4022EA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98458-F9B4-47BD-9AC2-668A81117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A2378-3E6D-43D7-B1D1-3F81954F28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A1249-E38B-4FA2-81ED-EF9774B791D0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29624-1AA2-4DEE-BEE0-D9A2A79DA3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CA2CD-7CC5-45C6-8F63-DC36B12F1A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8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0A387-0E70-4AD0-88D1-3B467F9B86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OTWG Updates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EAAF41-305D-45B8-B064-1D9A8B4044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Training and Task Force Updates</a:t>
            </a:r>
          </a:p>
        </p:txBody>
      </p:sp>
    </p:spTree>
    <p:extLst>
      <p:ext uri="{BB962C8B-B14F-4D97-AF65-F5344CB8AC3E}">
        <p14:creationId xmlns:p14="http://schemas.microsoft.com/office/powerpoint/2010/main" val="2549559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OTWG Officer Election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Voting took place on January 11</a:t>
            </a:r>
            <a:r>
              <a:rPr lang="en-US" baseline="30000" dirty="0"/>
              <a:t>th</a:t>
            </a:r>
            <a:r>
              <a:rPr lang="en-US" dirty="0"/>
              <a:t> during the open session meeting</a:t>
            </a:r>
          </a:p>
          <a:p>
            <a:r>
              <a:rPr lang="en-US" dirty="0"/>
              <a:t>Elected OTWG Chair: </a:t>
            </a:r>
          </a:p>
          <a:p>
            <a:pPr lvl="1"/>
            <a:r>
              <a:rPr lang="en-US" b="1" dirty="0"/>
              <a:t>Manuel Sanchez </a:t>
            </a:r>
            <a:r>
              <a:rPr lang="en-US" dirty="0"/>
              <a:t>from Oncor Electric Delivery</a:t>
            </a:r>
          </a:p>
          <a:p>
            <a:r>
              <a:rPr lang="en-US" dirty="0"/>
              <a:t>Elected OTWG Vice-Chair: </a:t>
            </a:r>
          </a:p>
          <a:p>
            <a:pPr lvl="1"/>
            <a:r>
              <a:rPr lang="en-US" b="1" dirty="0"/>
              <a:t>Benjamin Ray </a:t>
            </a:r>
            <a:r>
              <a:rPr lang="en-US" dirty="0"/>
              <a:t>from Austin Energy</a:t>
            </a:r>
          </a:p>
          <a:p>
            <a:r>
              <a:rPr lang="en-US" dirty="0"/>
              <a:t>ERCOT liaison: </a:t>
            </a:r>
            <a:r>
              <a:rPr lang="en-US" b="1" dirty="0"/>
              <a:t>James Ballard</a:t>
            </a:r>
            <a:endParaRPr lang="en-US" dirty="0"/>
          </a:p>
          <a:p>
            <a:r>
              <a:rPr lang="en-US" dirty="0"/>
              <a:t>The current officers will serve for a two year period</a:t>
            </a:r>
          </a:p>
          <a:p>
            <a:r>
              <a:rPr lang="en-US" dirty="0"/>
              <a:t>OTWG meetings will be held every second Thursday morning (typically after ROS and before OWG meetings)</a:t>
            </a:r>
          </a:p>
          <a:p>
            <a:r>
              <a:rPr lang="en-US" dirty="0"/>
              <a:t>Meeting dates are posted on the ERCOT OTWG website</a:t>
            </a:r>
          </a:p>
        </p:txBody>
      </p:sp>
    </p:spTree>
    <p:extLst>
      <p:ext uri="{BB962C8B-B14F-4D97-AF65-F5344CB8AC3E}">
        <p14:creationId xmlns:p14="http://schemas.microsoft.com/office/powerpoint/2010/main" val="3197548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Operator Certification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Chair: </a:t>
            </a:r>
            <a:r>
              <a:rPr lang="en-US" b="1" dirty="0"/>
              <a:t>Steve Rainwater </a:t>
            </a:r>
            <a:r>
              <a:rPr lang="en-US" dirty="0"/>
              <a:t>from ERCOT</a:t>
            </a:r>
          </a:p>
          <a:p>
            <a:r>
              <a:rPr lang="en-US" dirty="0"/>
              <a:t>Vice-Chair: </a:t>
            </a:r>
            <a:r>
              <a:rPr lang="en-US" b="1" dirty="0"/>
              <a:t>Dante’ Jackson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If there are problems with registration for the ERCOT Exam, contact and coordinate directly to PSI</a:t>
            </a:r>
          </a:p>
          <a:p>
            <a:r>
              <a:rPr lang="en-US" dirty="0"/>
              <a:t>Use direct PSI Candidate Support line at 855-746-8173 </a:t>
            </a:r>
          </a:p>
          <a:p>
            <a:r>
              <a:rPr lang="en-US" dirty="0"/>
              <a:t>ERCOT will perform item analysis from the data collected from previous exam results to evaluate the  effectiveness and passing rate of test takers</a:t>
            </a:r>
          </a:p>
        </p:txBody>
      </p:sp>
    </p:spTree>
    <p:extLst>
      <p:ext uri="{BB962C8B-B14F-4D97-AF65-F5344CB8AC3E}">
        <p14:creationId xmlns:p14="http://schemas.microsoft.com/office/powerpoint/2010/main" val="4114074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Black Start Training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Chair: </a:t>
            </a:r>
            <a:r>
              <a:rPr lang="en-US" b="1" dirty="0"/>
              <a:t>John Jarmon </a:t>
            </a:r>
            <a:r>
              <a:rPr lang="en-US" dirty="0"/>
              <a:t>from ERCOT</a:t>
            </a:r>
          </a:p>
          <a:p>
            <a:r>
              <a:rPr lang="en-US" dirty="0"/>
              <a:t>Vice-Chair: </a:t>
            </a:r>
            <a:r>
              <a:rPr lang="en-US" b="1" dirty="0"/>
              <a:t>Nate </a:t>
            </a:r>
            <a:r>
              <a:rPr lang="en-US" b="1" dirty="0" err="1"/>
              <a:t>Perio</a:t>
            </a:r>
            <a:r>
              <a:rPr lang="en-US" b="1" dirty="0"/>
              <a:t> </a:t>
            </a:r>
            <a:r>
              <a:rPr lang="en-US" dirty="0"/>
              <a:t>from Center Point Energy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On track to use Grid Geo as Training Simulator for this year’s seminar.</a:t>
            </a:r>
          </a:p>
          <a:p>
            <a:r>
              <a:rPr lang="en-US" dirty="0"/>
              <a:t>Dates for the weeks October 14</a:t>
            </a:r>
            <a:r>
              <a:rPr lang="en-US" baseline="30000" dirty="0"/>
              <a:t>th</a:t>
            </a:r>
            <a:r>
              <a:rPr lang="en-US" dirty="0"/>
              <a:t> – November 21</a:t>
            </a:r>
            <a:r>
              <a:rPr lang="en-US" baseline="30000" dirty="0"/>
              <a:t>st</a:t>
            </a:r>
            <a:r>
              <a:rPr lang="en-US" dirty="0"/>
              <a:t> are confirmed, agenda and details will be available at a later time.</a:t>
            </a:r>
          </a:p>
          <a:p>
            <a:r>
              <a:rPr lang="en-US" dirty="0"/>
              <a:t>Training will include a CBT portion before the in-person session.</a:t>
            </a:r>
          </a:p>
        </p:txBody>
      </p:sp>
    </p:spTree>
    <p:extLst>
      <p:ext uri="{BB962C8B-B14F-4D97-AF65-F5344CB8AC3E}">
        <p14:creationId xmlns:p14="http://schemas.microsoft.com/office/powerpoint/2010/main" val="1130213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Operations Training Seminar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Chair: </a:t>
            </a:r>
            <a:r>
              <a:rPr lang="en-US" b="1" dirty="0"/>
              <a:t>Manuel Sanchez </a:t>
            </a:r>
            <a:r>
              <a:rPr lang="en-US" dirty="0"/>
              <a:t>from Oncor Electric Delivery</a:t>
            </a:r>
          </a:p>
          <a:p>
            <a:r>
              <a:rPr lang="en-US" dirty="0"/>
              <a:t>Vice-Chair: </a:t>
            </a:r>
            <a:r>
              <a:rPr lang="en-US" b="1" dirty="0"/>
              <a:t>Aaron Ballew </a:t>
            </a:r>
            <a:r>
              <a:rPr lang="en-US" dirty="0"/>
              <a:t>from ERCOT</a:t>
            </a:r>
          </a:p>
          <a:p>
            <a:r>
              <a:rPr lang="en-US" dirty="0"/>
              <a:t>Market notification is planned to be sent the week of January 22</a:t>
            </a:r>
            <a:r>
              <a:rPr lang="en-US" baseline="30000" dirty="0"/>
              <a:t>nd</a:t>
            </a:r>
          </a:p>
          <a:p>
            <a:r>
              <a:rPr lang="en-US" dirty="0"/>
              <a:t>Training will be half-day Monday thru half-day Thursday every week</a:t>
            </a:r>
          </a:p>
          <a:p>
            <a:r>
              <a:rPr lang="en-US" dirty="0"/>
              <a:t>2024 ERCOT OTS Load shed will be onsite on the following weeks:</a:t>
            </a:r>
          </a:p>
          <a:p>
            <a:r>
              <a:rPr lang="en-US" dirty="0"/>
              <a:t>Week 1: 3/18 – 3/21</a:t>
            </a:r>
          </a:p>
          <a:p>
            <a:r>
              <a:rPr lang="en-US" dirty="0"/>
              <a:t>Week 2: 3/25 – 3/28</a:t>
            </a:r>
          </a:p>
          <a:p>
            <a:r>
              <a:rPr lang="en-US" dirty="0"/>
              <a:t>Week 3: 4/1 – 4/4</a:t>
            </a:r>
          </a:p>
          <a:p>
            <a:r>
              <a:rPr lang="en-US" dirty="0"/>
              <a:t>Week 4: 4/8 – 4/11</a:t>
            </a:r>
          </a:p>
          <a:p>
            <a:r>
              <a:rPr lang="en-US" dirty="0"/>
              <a:t>Week 5: 4/15 – 4/18</a:t>
            </a:r>
          </a:p>
          <a:p>
            <a:r>
              <a:rPr lang="en-US" dirty="0"/>
              <a:t>Week 6: 4/22 – 4/25</a:t>
            </a:r>
          </a:p>
        </p:txBody>
      </p:sp>
    </p:spTree>
    <p:extLst>
      <p:ext uri="{BB962C8B-B14F-4D97-AF65-F5344CB8AC3E}">
        <p14:creationId xmlns:p14="http://schemas.microsoft.com/office/powerpoint/2010/main" val="1524320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Operations Training Seminar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1.5 days (half-day Monday thru Tuesday) on Operation’s Topics for all market participants</a:t>
            </a:r>
          </a:p>
          <a:p>
            <a:pPr lvl="1"/>
            <a:r>
              <a:rPr lang="en-US" dirty="0"/>
              <a:t>1 Hour – CEO Update</a:t>
            </a:r>
          </a:p>
          <a:p>
            <a:pPr lvl="1"/>
            <a:r>
              <a:rPr lang="en-US" dirty="0"/>
              <a:t>1 Hour – Summer Weather Outlook</a:t>
            </a:r>
          </a:p>
          <a:p>
            <a:pPr lvl="1"/>
            <a:r>
              <a:rPr lang="en-US" dirty="0"/>
              <a:t>3 Hours – Power System Stability</a:t>
            </a:r>
          </a:p>
          <a:p>
            <a:pPr lvl="1"/>
            <a:r>
              <a:rPr lang="en-US" dirty="0"/>
              <a:t>2 Hours – New EEA Triggers and Capacity Monitoring</a:t>
            </a:r>
          </a:p>
          <a:p>
            <a:pPr lvl="1"/>
            <a:r>
              <a:rPr lang="en-US" dirty="0"/>
              <a:t>1 Hour requirement – System Restoration</a:t>
            </a:r>
          </a:p>
          <a:p>
            <a:pPr lvl="1"/>
            <a:r>
              <a:rPr lang="en-US" dirty="0"/>
              <a:t>1 Hour – Large Flexible Loads and Blockchain</a:t>
            </a:r>
          </a:p>
          <a:p>
            <a:pPr lvl="1"/>
            <a:r>
              <a:rPr lang="en-US" dirty="0"/>
              <a:t>1 Hour – FACTS – Fast acting A/C Transmission Systems</a:t>
            </a:r>
          </a:p>
          <a:p>
            <a:r>
              <a:rPr lang="en-US" dirty="0"/>
              <a:t>1.5 days (Wednesday thru half-day Thursday) on load shed drill and communications for Transmission Operators</a:t>
            </a:r>
          </a:p>
        </p:txBody>
      </p:sp>
    </p:spTree>
    <p:extLst>
      <p:ext uri="{BB962C8B-B14F-4D97-AF65-F5344CB8AC3E}">
        <p14:creationId xmlns:p14="http://schemas.microsoft.com/office/powerpoint/2010/main" val="1240902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7157e50-dfd0-4d95-ba22-a558b94dcf95">6ZWJJVXUU5RK-1360520385-8748</_dlc_DocId>
    <_dlc_DocIdUrl xmlns="67157e50-dfd0-4d95-ba22-a558b94dcf95">
      <Url>https://intranet.corp.oncor.com/sites/OTSTraining/_layouts/15/DocIdRedir.aspx?ID=6ZWJJVXUU5RK-1360520385-8748</Url>
      <Description>6ZWJJVXUU5RK-1360520385-8748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E38D1FB4660346A5512766940961DB" ma:contentTypeVersion="5" ma:contentTypeDescription="Create a new document." ma:contentTypeScope="" ma:versionID="d977738cda024ab594efd8a549379676">
  <xsd:schema xmlns:xsd="http://www.w3.org/2001/XMLSchema" xmlns:xs="http://www.w3.org/2001/XMLSchema" xmlns:p="http://schemas.microsoft.com/office/2006/metadata/properties" xmlns:ns2="67157e50-dfd0-4d95-ba22-a558b94dcf95" targetNamespace="http://schemas.microsoft.com/office/2006/metadata/properties" ma:root="true" ma:fieldsID="679b20cd92ec3553cae45d6f38c8e3f0" ns2:_="">
    <xsd:import namespace="67157e50-dfd0-4d95-ba22-a558b94dcf9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57e50-dfd0-4d95-ba22-a558b94dcf95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9AD5DB-6A10-4841-8149-B1FC525150E9}">
  <ds:schemaRefs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67157e50-dfd0-4d95-ba22-a558b94dcf95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33A8B62-0D15-4183-9AC1-69E724544A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38CC02-6BD6-4AF4-94CF-FB6148BCF8F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828CF71-512A-474F-BD36-DCDEA972C5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157e50-dfd0-4d95-ba22-a558b94dcf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396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OTWG Updates</vt:lpstr>
      <vt:lpstr>OTWG Officer Election Results</vt:lpstr>
      <vt:lpstr>ERCOT Operator Certification Task Force</vt:lpstr>
      <vt:lpstr>ERCOT Black Start Training Task Force</vt:lpstr>
      <vt:lpstr>ERCOT Operations Training Seminar Task Force</vt:lpstr>
      <vt:lpstr>ERCOT Operations Training Seminar Task Force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OTWG Updates</dc:title>
  <dc:creator>Manuel Sanchez</dc:creator>
  <cp:lastModifiedBy>Manuel Sanchez</cp:lastModifiedBy>
  <cp:revision>12</cp:revision>
  <dcterms:created xsi:type="dcterms:W3CDTF">2024-01-17T19:14:12Z</dcterms:created>
  <dcterms:modified xsi:type="dcterms:W3CDTF">2024-01-17T21:00:32Z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0x01010041E38D1FB4660346A5512766940961DB</vt:lpwstr>
  </property>
  <property fmtid="{D5CDD505-2E9C-101B-9397-08002B2CF9AE}" pid="3" name="_dlc_DocIdItemGuid">
    <vt:lpwstr>828fc6cd-3f73-4e29-b509-67d6971482bb</vt:lpwstr>
  </property>
</Properties>
</file>