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Officer Election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Voting took place on January 11</a:t>
            </a:r>
            <a:r>
              <a:rPr lang="en-US" baseline="30000" dirty="0"/>
              <a:t>th</a:t>
            </a:r>
            <a:r>
              <a:rPr lang="en-US" dirty="0"/>
              <a:t> during the open session meeting</a:t>
            </a:r>
          </a:p>
          <a:p>
            <a:r>
              <a:rPr lang="en-US" dirty="0"/>
              <a:t>Elected OTWG Chair: </a:t>
            </a:r>
          </a:p>
          <a:p>
            <a:pPr lvl="1"/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Elected OTWG Vice-Chair: </a:t>
            </a:r>
          </a:p>
          <a:p>
            <a:pPr lvl="1"/>
            <a:r>
              <a:rPr lang="en-US" b="1" dirty="0"/>
              <a:t>Benjamin Ray </a:t>
            </a:r>
            <a:r>
              <a:rPr lang="en-US" dirty="0"/>
              <a:t>from Austin Energy</a:t>
            </a:r>
          </a:p>
          <a:p>
            <a:r>
              <a:rPr lang="en-US" dirty="0"/>
              <a:t>ERCOT liaison: </a:t>
            </a:r>
            <a:r>
              <a:rPr lang="en-US" b="1" dirty="0"/>
              <a:t>James Ballard</a:t>
            </a:r>
            <a:endParaRPr lang="en-US" dirty="0"/>
          </a:p>
          <a:p>
            <a:r>
              <a:rPr lang="en-US" dirty="0"/>
              <a:t>The current officers will serve for a two year period</a:t>
            </a:r>
          </a:p>
          <a:p>
            <a:r>
              <a:rPr lang="en-US" dirty="0"/>
              <a:t>OTWG meetings will be held every second Thursday morning (typically after ROS and before OWG meetings)</a:t>
            </a:r>
          </a:p>
          <a:p>
            <a:r>
              <a:rPr lang="en-US" dirty="0"/>
              <a:t>Meeting dates are posted on the ERCOT OTWG website</a:t>
            </a:r>
          </a:p>
        </p:txBody>
      </p:sp>
    </p:spTree>
    <p:extLst>
      <p:ext uri="{BB962C8B-B14F-4D97-AF65-F5344CB8AC3E}">
        <p14:creationId xmlns:p14="http://schemas.microsoft.com/office/powerpoint/2010/main" val="319754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there are problems with registration for the ERCOT Exam, contact and coordinate directly to PSI</a:t>
            </a:r>
          </a:p>
          <a:p>
            <a:r>
              <a:rPr lang="en-US" dirty="0"/>
              <a:t>Use direct PSI Candidate Support line at 855-746-8173 </a:t>
            </a:r>
          </a:p>
          <a:p>
            <a:r>
              <a:rPr lang="en-US" dirty="0"/>
              <a:t>ERCOT will perform item analysis from the data collected from previous exam results to evaluate the  effectiveness and passing rate of test takers</a:t>
            </a:r>
          </a:p>
        </p:txBody>
      </p:sp>
    </p:spTree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track to use Grid Geo as Training Simulator for this year’s seminar.</a:t>
            </a:r>
          </a:p>
          <a:p>
            <a:r>
              <a:rPr lang="en-US" dirty="0"/>
              <a:t>Dates for the weeks October 14</a:t>
            </a:r>
            <a:r>
              <a:rPr lang="en-US" baseline="30000" dirty="0"/>
              <a:t>th</a:t>
            </a:r>
            <a:r>
              <a:rPr lang="en-US" dirty="0"/>
              <a:t> – November 21</a:t>
            </a:r>
            <a:r>
              <a:rPr lang="en-US" baseline="30000" dirty="0"/>
              <a:t>st</a:t>
            </a:r>
            <a:r>
              <a:rPr lang="en-US" dirty="0"/>
              <a:t> are confirmed, agenda and details will be available at a later time.</a:t>
            </a:r>
          </a:p>
          <a:p>
            <a:r>
              <a:rPr lang="en-US" dirty="0"/>
              <a:t>Training will include a CBT portion before the in-person session.</a:t>
            </a:r>
          </a:p>
        </p:txBody>
      </p:sp>
    </p:spTree>
    <p:extLst>
      <p:ext uri="{BB962C8B-B14F-4D97-AF65-F5344CB8AC3E}">
        <p14:creationId xmlns:p14="http://schemas.microsoft.com/office/powerpoint/2010/main" val="113021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Market notification is planned to be sent the week of January 22</a:t>
            </a:r>
            <a:r>
              <a:rPr lang="en-US" baseline="30000" dirty="0"/>
              <a:t>nd</a:t>
            </a:r>
          </a:p>
          <a:p>
            <a:r>
              <a:rPr lang="en-US" dirty="0"/>
              <a:t>Training will be half-day Monday thru half-day Thursday every week</a:t>
            </a:r>
          </a:p>
          <a:p>
            <a:r>
              <a:rPr lang="en-US" dirty="0"/>
              <a:t>2024 ERCOT OTS Load shed will be onsite on the following weeks:</a:t>
            </a:r>
          </a:p>
          <a:p>
            <a:r>
              <a:rPr lang="en-US" dirty="0"/>
              <a:t>Week 1: 3/18 – 3/21</a:t>
            </a:r>
          </a:p>
          <a:p>
            <a:r>
              <a:rPr lang="en-US" dirty="0"/>
              <a:t>Week 2: 3/25 – 3/28</a:t>
            </a:r>
          </a:p>
          <a:p>
            <a:r>
              <a:rPr lang="en-US" dirty="0"/>
              <a:t>Week 3: 4/1 – 4/4</a:t>
            </a:r>
          </a:p>
          <a:p>
            <a:r>
              <a:rPr lang="en-US" dirty="0"/>
              <a:t>Week 4: 4/8 – 4/11</a:t>
            </a:r>
          </a:p>
          <a:p>
            <a:r>
              <a:rPr lang="en-US" dirty="0"/>
              <a:t>Week 5: 4/15 – 4/18</a:t>
            </a:r>
          </a:p>
          <a:p>
            <a:r>
              <a:rPr lang="en-US" dirty="0"/>
              <a:t>Week 6: 4/22 – 4/25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1.5 days (half-day Monday thru Tuesday) on Operation’s Topics for all market participants</a:t>
            </a:r>
          </a:p>
          <a:p>
            <a:pPr lvl="1"/>
            <a:r>
              <a:rPr lang="en-US" dirty="0"/>
              <a:t>1 Hour – CEO Update</a:t>
            </a:r>
          </a:p>
          <a:p>
            <a:pPr lvl="1"/>
            <a:r>
              <a:rPr lang="en-US" dirty="0"/>
              <a:t>1 Hour – Summer Weather Outlook</a:t>
            </a:r>
          </a:p>
          <a:p>
            <a:pPr lvl="1"/>
            <a:r>
              <a:rPr lang="en-US" dirty="0"/>
              <a:t>3 Hours – Power System Stability</a:t>
            </a:r>
          </a:p>
          <a:p>
            <a:pPr lvl="1"/>
            <a:r>
              <a:rPr lang="en-US" dirty="0"/>
              <a:t>2 Hours – New EEA Triggers and Capacity Monitoring</a:t>
            </a:r>
          </a:p>
          <a:p>
            <a:pPr lvl="1"/>
            <a:r>
              <a:rPr lang="en-US" dirty="0"/>
              <a:t>1 Hour requirement – System Restoration</a:t>
            </a:r>
          </a:p>
          <a:p>
            <a:pPr lvl="1"/>
            <a:r>
              <a:rPr lang="en-US" dirty="0"/>
              <a:t>1 Hour – Large Flexible Loads and Blockchain</a:t>
            </a:r>
          </a:p>
          <a:p>
            <a:pPr lvl="1"/>
            <a:r>
              <a:rPr lang="en-US" dirty="0"/>
              <a:t>1 Hour – FACTS – Fast acting A/C Transmission Systems</a:t>
            </a:r>
          </a:p>
          <a:p>
            <a:r>
              <a:rPr lang="en-US" dirty="0"/>
              <a:t>1.5 days (Wednesday thru half-day Thursday) on load shed drill and communications for Transmission Operators</a:t>
            </a:r>
          </a:p>
        </p:txBody>
      </p:sp>
    </p:spTree>
    <p:extLst>
      <p:ext uri="{BB962C8B-B14F-4D97-AF65-F5344CB8AC3E}">
        <p14:creationId xmlns:p14="http://schemas.microsoft.com/office/powerpoint/2010/main" val="124090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6ZWJJVXUU5RK-1360520385-8748</_dlc_DocId>
    <_dlc_DocIdUrl xmlns="67157e50-dfd0-4d95-ba22-a558b94dcf95">
      <Url>https://intranet.corp.oncor.com/sites/OTSTraining/_layouts/15/DocIdRedir.aspx?ID=6ZWJJVXUU5RK-1360520385-8748</Url>
      <Description>6ZWJJVXUU5RK-1360520385-8748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9AD5DB-6A10-4841-8149-B1FC525150E9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67157e50-dfd0-4d95-ba22-a558b94dcf95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396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OTWG Updates</vt:lpstr>
      <vt:lpstr>OTWG Officer Election Results</vt:lpstr>
      <vt:lpstr>ERCOT Operator Certification Task Force</vt:lpstr>
      <vt:lpstr>ERCOT Black Start Training Task Force</vt:lpstr>
      <vt:lpstr>ERCOT Operations Training Seminar Task Force</vt:lpstr>
      <vt:lpstr>ERCOT Operations Training Seminar Task Force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Manuel Sanchez</cp:lastModifiedBy>
  <cp:revision>12</cp:revision>
  <dcterms:created xsi:type="dcterms:W3CDTF">2024-01-17T19:14:12Z</dcterms:created>
  <dcterms:modified xsi:type="dcterms:W3CDTF">2024-01-17T21:00:32Z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828fc6cd-3f73-4e29-b509-67d6971482bb</vt:lpwstr>
  </property>
</Properties>
</file>