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4"/>
  </p:notesMasterIdLst>
  <p:handoutMasterIdLst>
    <p:handoutMasterId r:id="rId25"/>
  </p:handoutMasterIdLst>
  <p:sldIdLst>
    <p:sldId id="260" r:id="rId6"/>
    <p:sldId id="257" r:id="rId7"/>
    <p:sldId id="285" r:id="rId8"/>
    <p:sldId id="261" r:id="rId9"/>
    <p:sldId id="300" r:id="rId10"/>
    <p:sldId id="299" r:id="rId11"/>
    <p:sldId id="296" r:id="rId12"/>
    <p:sldId id="297" r:id="rId13"/>
    <p:sldId id="276" r:id="rId14"/>
    <p:sldId id="287" r:id="rId15"/>
    <p:sldId id="283" r:id="rId16"/>
    <p:sldId id="298" r:id="rId17"/>
    <p:sldId id="289" r:id="rId18"/>
    <p:sldId id="302" r:id="rId19"/>
    <p:sldId id="293" r:id="rId20"/>
    <p:sldId id="292" r:id="rId21"/>
    <p:sldId id="281" r:id="rId22"/>
    <p:sldId id="282"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9F02122-73B8-7571-F3DE-0DC353D82440}" name="Carswell, Cory" initials="CC" userId="S::Cory.Carswell@ercot.com::c63747d5-e4be-47e4-a834-0d38b13ff3ae" providerId="AD"/>
  <p188:author id="{6B37E3C9-22D4-6B4E-DFF8-857158FA6333}" name="Carswell, Cory" initials="CC" userId="S::cory.carswell@ercot.com::c63747d5-e4be-47e4-a834-0d38b13ff3ae" providerId="AD"/>
  <p188:author id="{47B1B2D5-CBCE-C9A6-CDCE-5D057DF5C4EF}" name="Kersulis, Jonas" initials="KJ" userId="S::Jonas.Kersulis@ercot.com::38ec2a83-12fc-4093-8e16-3ee53b6e0485" providerId="AD"/>
  <p188:author id="{BDCE6EE9-1CA1-56CE-18BB-03C57A759C57}" name="Dave Maggio" initials="DJM" userId="Dave Maggio"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gio, Dave" initials="MD" lastIdx="4" clrIdx="0">
    <p:extLst>
      <p:ext uri="{19B8F6BF-5375-455C-9EA6-DF929625EA0E}">
        <p15:presenceInfo xmlns:p15="http://schemas.microsoft.com/office/powerpoint/2012/main" userId="S-1-5-21-639947351-343809578-3807592339-4753" providerId="AD"/>
      </p:ext>
    </p:extLst>
  </p:cmAuthor>
  <p:cmAuthor id="2" name="Townsend, Aaron" initials="TA" lastIdx="32" clrIdx="1">
    <p:extLst>
      <p:ext uri="{19B8F6BF-5375-455C-9EA6-DF929625EA0E}">
        <p15:presenceInfo xmlns:p15="http://schemas.microsoft.com/office/powerpoint/2012/main" userId="S-1-5-21-639947351-343809578-3807592339-53395" providerId="AD"/>
      </p:ext>
    </p:extLst>
  </p:cmAuthor>
  <p:cmAuthor id="3" name="Holt, Blake" initials="HB" lastIdx="30" clrIdx="2">
    <p:extLst>
      <p:ext uri="{19B8F6BF-5375-455C-9EA6-DF929625EA0E}">
        <p15:presenceInfo xmlns:p15="http://schemas.microsoft.com/office/powerpoint/2012/main" userId="S-1-5-21-639947351-343809578-3807592339-31793" providerId="AD"/>
      </p:ext>
    </p:extLst>
  </p:cmAuthor>
  <p:cmAuthor id="4" name="Kersulis, Jonas" initials="KJ" lastIdx="1" clrIdx="3">
    <p:extLst>
      <p:ext uri="{19B8F6BF-5375-455C-9EA6-DF929625EA0E}">
        <p15:presenceInfo xmlns:p15="http://schemas.microsoft.com/office/powerpoint/2012/main" userId="S::Jonas.Kersulis@ercot.com::38ec2a83-12fc-4093-8e16-3ee53b6e0485" providerId="AD"/>
      </p:ext>
    </p:extLst>
  </p:cmAuthor>
  <p:cmAuthor id="5" name="djm" initials="djm" lastIdx="1" clrIdx="4">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1498" y="6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1/23/2024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1/23/2024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866753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1352030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353530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035808-8499-89D9-F6EF-B15A4E9397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053936-54F0-F36D-3191-BBE1B161F9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53BD43-06D9-92F7-8318-4E091EAD5FA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7F93F28-BF2D-334B-8FD5-4EF630B66C12}"/>
              </a:ext>
            </a:extLst>
          </p:cNvPr>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812854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a:p>
        </p:txBody>
      </p:sp>
    </p:spTree>
    <p:extLst>
      <p:ext uri="{BB962C8B-B14F-4D97-AF65-F5344CB8AC3E}">
        <p14:creationId xmlns:p14="http://schemas.microsoft.com/office/powerpoint/2010/main" val="1807439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a:p>
        </p:txBody>
      </p:sp>
    </p:spTree>
    <p:extLst>
      <p:ext uri="{BB962C8B-B14F-4D97-AF65-F5344CB8AC3E}">
        <p14:creationId xmlns:p14="http://schemas.microsoft.com/office/powerpoint/2010/main" val="1217803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18</a:t>
            </a:fld>
            <a:endParaRPr lang="en-US"/>
          </a:p>
        </p:txBody>
      </p:sp>
    </p:spTree>
    <p:extLst>
      <p:ext uri="{BB962C8B-B14F-4D97-AF65-F5344CB8AC3E}">
        <p14:creationId xmlns:p14="http://schemas.microsoft.com/office/powerpoint/2010/main" val="2352308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381908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765838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966710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885139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391216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558441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34940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1828800"/>
            <a:ext cx="5181600" cy="3570208"/>
          </a:xfrm>
          <a:prstGeom prst="rect">
            <a:avLst/>
          </a:prstGeom>
          <a:noFill/>
        </p:spPr>
        <p:txBody>
          <a:bodyPr wrap="square" lIns="91440" tIns="45720" rIns="91440" bIns="45720" rtlCol="0" anchor="t">
            <a:spAutoFit/>
          </a:bodyPr>
          <a:lstStyle/>
          <a:p>
            <a:r>
              <a:rPr lang="en-US" sz="2000" b="1">
                <a:solidFill>
                  <a:schemeClr val="tx2"/>
                </a:solidFill>
              </a:rPr>
              <a:t>Annual Review of the Market Impacts of Reliability Unit Commitments</a:t>
            </a:r>
          </a:p>
          <a:p>
            <a:endParaRPr lang="en-US" sz="2000" b="1"/>
          </a:p>
          <a:p>
            <a:r>
              <a:rPr lang="en-US" sz="2000" b="1">
                <a:solidFill>
                  <a:schemeClr val="tx2"/>
                </a:solidFill>
              </a:rPr>
              <a:t>Analysis of 2023</a:t>
            </a:r>
            <a:endParaRPr lang="en-US" sz="2000" b="1">
              <a:solidFill>
                <a:schemeClr val="tx2"/>
              </a:solidFill>
              <a:cs typeface="Arial"/>
            </a:endParaRPr>
          </a:p>
          <a:p>
            <a:endParaRPr lang="en-US" sz="2000"/>
          </a:p>
          <a:p>
            <a:r>
              <a:rPr lang="en-US" i="1">
                <a:solidFill>
                  <a:schemeClr val="tx2"/>
                </a:solidFill>
              </a:rPr>
              <a:t>Ryan King</a:t>
            </a:r>
            <a:endParaRPr lang="en-US">
              <a:solidFill>
                <a:schemeClr val="tx2"/>
              </a:solidFill>
            </a:endParaRPr>
          </a:p>
          <a:p>
            <a:r>
              <a:rPr lang="en-US" i="1">
                <a:solidFill>
                  <a:schemeClr val="tx2"/>
                </a:solidFill>
                <a:cs typeface="Arial"/>
              </a:rPr>
              <a:t>Manager, Market Design</a:t>
            </a:r>
          </a:p>
          <a:p>
            <a:endParaRPr lang="en-US">
              <a:solidFill>
                <a:schemeClr val="tx2"/>
              </a:solidFill>
            </a:endParaRPr>
          </a:p>
          <a:p>
            <a:r>
              <a:rPr lang="en-US">
                <a:solidFill>
                  <a:schemeClr val="tx2"/>
                </a:solidFill>
              </a:rPr>
              <a:t>TAC</a:t>
            </a:r>
            <a:endParaRPr lang="en-US">
              <a:solidFill>
                <a:schemeClr val="tx2"/>
              </a:solidFill>
              <a:cs typeface="Arial"/>
            </a:endParaRPr>
          </a:p>
          <a:p>
            <a:r>
              <a:rPr lang="en-US">
                <a:solidFill>
                  <a:schemeClr val="tx2"/>
                </a:solidFill>
              </a:rPr>
              <a:t>January 24, 2024</a:t>
            </a:r>
            <a:endParaRPr lang="en-US">
              <a:solidFill>
                <a:schemeClr val="tx2"/>
              </a:solidFill>
              <a:cs typeface="Arial"/>
            </a:endParaRPr>
          </a:p>
          <a:p>
            <a:endParaRPr lang="en-US">
              <a:solidFill>
                <a:schemeClr val="tx2"/>
              </a:solidFill>
            </a:endParaRPr>
          </a:p>
          <a:p>
            <a:r>
              <a:rPr lang="en-US">
                <a:solidFill>
                  <a:schemeClr val="tx2"/>
                </a:solidFill>
              </a:rPr>
              <a:t>ERCOT Public</a:t>
            </a:r>
            <a:endParaRPr lang="en-US">
              <a:solidFill>
                <a:schemeClr val="tx2"/>
              </a:solidFill>
              <a:cs typeface="Arial"/>
            </a:endParaRP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Reliability Deployment Price Adder</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03584" y="3481730"/>
            <a:ext cx="5056324" cy="2528162"/>
          </a:xfrm>
          <a:prstGeom prst="rect">
            <a:avLst/>
          </a:prstGeom>
        </p:spPr>
      </p:pic>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33400" y="828292"/>
            <a:ext cx="5201414" cy="2600707"/>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893632924"/>
              </p:ext>
            </p:extLst>
          </p:nvPr>
        </p:nvGraphicFramePr>
        <p:xfrm>
          <a:off x="5867400" y="770021"/>
          <a:ext cx="3200400" cy="5229078"/>
        </p:xfrm>
        <a:graphic>
          <a:graphicData uri="http://schemas.openxmlformats.org/drawingml/2006/table">
            <a:tbl>
              <a:tblPr firstRow="1" bandRow="1">
                <a:tableStyleId>{5C22544A-7EE6-4342-B048-85BDC9FD1C3A}</a:tableStyleId>
              </a:tblPr>
              <a:tblGrid>
                <a:gridCol w="893135">
                  <a:extLst>
                    <a:ext uri="{9D8B030D-6E8A-4147-A177-3AD203B41FA5}">
                      <a16:colId xmlns:a16="http://schemas.microsoft.com/office/drawing/2014/main" val="20000"/>
                    </a:ext>
                  </a:extLst>
                </a:gridCol>
                <a:gridCol w="1041991">
                  <a:extLst>
                    <a:ext uri="{9D8B030D-6E8A-4147-A177-3AD203B41FA5}">
                      <a16:colId xmlns:a16="http://schemas.microsoft.com/office/drawing/2014/main" val="20001"/>
                    </a:ext>
                  </a:extLst>
                </a:gridCol>
                <a:gridCol w="1265274">
                  <a:extLst>
                    <a:ext uri="{9D8B030D-6E8A-4147-A177-3AD203B41FA5}">
                      <a16:colId xmlns:a16="http://schemas.microsoft.com/office/drawing/2014/main" val="20002"/>
                    </a:ext>
                  </a:extLst>
                </a:gridCol>
              </a:tblGrid>
              <a:tr h="1098966">
                <a:tc>
                  <a:txBody>
                    <a:bodyPr/>
                    <a:lstStyle/>
                    <a:p>
                      <a:pPr algn="ctr" fontAlgn="b"/>
                      <a:r>
                        <a:rPr lang="en-US" sz="1200" b="1" i="0" u="none" strike="noStrike">
                          <a:solidFill>
                            <a:schemeClr val="bg1"/>
                          </a:solidFill>
                          <a:effectLst/>
                          <a:latin typeface="+mn-lt"/>
                        </a:rPr>
                        <a:t>Month of 2023</a:t>
                      </a:r>
                    </a:p>
                  </a:txBody>
                  <a:tcPr marL="9525" marR="9525" marT="9525" marB="0" anchor="ctr"/>
                </a:tc>
                <a:tc>
                  <a:txBody>
                    <a:bodyPr/>
                    <a:lstStyle/>
                    <a:p>
                      <a:pPr marL="0" algn="ctr" defTabSz="914400" rtl="0" eaLnBrk="1" fontAlgn="b" latinLnBrk="0" hangingPunct="1"/>
                      <a:r>
                        <a:rPr lang="en-US" sz="1200" b="1" i="0" u="none" strike="noStrike" kern="1200">
                          <a:solidFill>
                            <a:schemeClr val="bg1"/>
                          </a:solidFill>
                          <a:effectLst/>
                          <a:latin typeface="+mn-lt"/>
                          <a:ea typeface="+mn-ea"/>
                          <a:cs typeface="+mn-cs"/>
                        </a:rPr>
                        <a:t>Total RTORDPA</a:t>
                      </a:r>
                      <a:r>
                        <a:rPr lang="en-US" sz="1200" b="1" i="0" u="none" strike="noStrike" kern="1200" baseline="0">
                          <a:solidFill>
                            <a:schemeClr val="bg1"/>
                          </a:solidFill>
                          <a:effectLst/>
                          <a:latin typeface="+mn-lt"/>
                          <a:ea typeface="+mn-ea"/>
                          <a:cs typeface="+mn-cs"/>
                        </a:rPr>
                        <a:t> Time (</a:t>
                      </a:r>
                      <a:r>
                        <a:rPr lang="en-US" sz="1200" b="1" i="0" u="none" strike="noStrike" kern="1200">
                          <a:solidFill>
                            <a:schemeClr val="bg1"/>
                          </a:solidFill>
                          <a:effectLst/>
                          <a:latin typeface="+mn-lt"/>
                          <a:ea typeface="+mn-ea"/>
                          <a:cs typeface="+mn-cs"/>
                        </a:rPr>
                        <a:t>Hours)</a:t>
                      </a:r>
                    </a:p>
                  </a:txBody>
                  <a:tcPr marL="9525" marR="9525" marT="9525" marB="0" anchor="ctr"/>
                </a:tc>
                <a:tc>
                  <a:txBody>
                    <a:bodyPr/>
                    <a:lstStyle/>
                    <a:p>
                      <a:pPr marL="0" algn="ctr" defTabSz="914400" rtl="0" eaLnBrk="1" fontAlgn="b" latinLnBrk="0" hangingPunct="1"/>
                      <a:r>
                        <a:rPr lang="en-US" sz="1200" b="1" i="0" u="none" strike="noStrike" kern="1200">
                          <a:solidFill>
                            <a:schemeClr val="bg1"/>
                          </a:solidFill>
                          <a:effectLst/>
                          <a:latin typeface="+mn-lt"/>
                          <a:ea typeface="+mn-ea"/>
                          <a:cs typeface="+mn-cs"/>
                        </a:rPr>
                        <a:t>Time-weighted Average RTORDPA ($/MWh)</a:t>
                      </a:r>
                    </a:p>
                  </a:txBody>
                  <a:tcPr marL="9525" marR="9525" marT="9525" marB="0" anchor="ctr"/>
                </a:tc>
                <a:extLst>
                  <a:ext uri="{0D108BD9-81ED-4DB2-BD59-A6C34878D82A}">
                    <a16:rowId xmlns:a16="http://schemas.microsoft.com/office/drawing/2014/main" val="10000"/>
                  </a:ext>
                </a:extLst>
              </a:tr>
              <a:tr h="344176">
                <a:tc>
                  <a:txBody>
                    <a:bodyPr/>
                    <a:lstStyle/>
                    <a:p>
                      <a:pPr algn="ctr" fontAlgn="b"/>
                      <a:r>
                        <a:rPr lang="en-US" sz="1200" b="0" i="0" u="none" strike="noStrike">
                          <a:solidFill>
                            <a:schemeClr val="tx2"/>
                          </a:solidFill>
                          <a:effectLst/>
                          <a:latin typeface="+mn-lt"/>
                        </a:rPr>
                        <a:t>Jan</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35.42</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0.46</a:t>
                      </a:r>
                    </a:p>
                  </a:txBody>
                  <a:tcPr marL="9525" marR="9525" marT="9525" marB="0" anchor="b"/>
                </a:tc>
                <a:extLst>
                  <a:ext uri="{0D108BD9-81ED-4DB2-BD59-A6C34878D82A}">
                    <a16:rowId xmlns:a16="http://schemas.microsoft.com/office/drawing/2014/main" val="10001"/>
                  </a:ext>
                </a:extLst>
              </a:tr>
              <a:tr h="344176">
                <a:tc>
                  <a:txBody>
                    <a:bodyPr/>
                    <a:lstStyle/>
                    <a:p>
                      <a:pPr algn="ctr" fontAlgn="b"/>
                      <a:r>
                        <a:rPr lang="en-US" sz="1200" b="0" i="0" u="none" strike="noStrike">
                          <a:solidFill>
                            <a:schemeClr val="tx2"/>
                          </a:solidFill>
                          <a:effectLst/>
                          <a:latin typeface="+mn-lt"/>
                        </a:rPr>
                        <a:t>Feb</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79.67</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1.35</a:t>
                      </a:r>
                    </a:p>
                  </a:txBody>
                  <a:tcPr marL="9525" marR="9525" marT="9525" marB="0" anchor="b"/>
                </a:tc>
                <a:extLst>
                  <a:ext uri="{0D108BD9-81ED-4DB2-BD59-A6C34878D82A}">
                    <a16:rowId xmlns:a16="http://schemas.microsoft.com/office/drawing/2014/main" val="10002"/>
                  </a:ext>
                </a:extLst>
              </a:tr>
              <a:tr h="344176">
                <a:tc>
                  <a:txBody>
                    <a:bodyPr/>
                    <a:lstStyle/>
                    <a:p>
                      <a:pPr algn="ctr" fontAlgn="b"/>
                      <a:r>
                        <a:rPr lang="en-US" sz="1200" b="0" i="0" u="none" strike="noStrike">
                          <a:solidFill>
                            <a:schemeClr val="tx2"/>
                          </a:solidFill>
                          <a:effectLst/>
                          <a:latin typeface="+mn-lt"/>
                        </a:rPr>
                        <a:t>Mar</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72.15</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1.84</a:t>
                      </a:r>
                    </a:p>
                  </a:txBody>
                  <a:tcPr marL="9525" marR="9525" marT="9525" marB="0" anchor="b"/>
                </a:tc>
                <a:extLst>
                  <a:ext uri="{0D108BD9-81ED-4DB2-BD59-A6C34878D82A}">
                    <a16:rowId xmlns:a16="http://schemas.microsoft.com/office/drawing/2014/main" val="10003"/>
                  </a:ext>
                </a:extLst>
              </a:tr>
              <a:tr h="344176">
                <a:tc>
                  <a:txBody>
                    <a:bodyPr/>
                    <a:lstStyle/>
                    <a:p>
                      <a:pPr algn="ctr" fontAlgn="b"/>
                      <a:r>
                        <a:rPr lang="en-US" sz="1200" b="0" i="0" u="none" strike="noStrike">
                          <a:solidFill>
                            <a:schemeClr val="tx2"/>
                          </a:solidFill>
                          <a:effectLst/>
                          <a:latin typeface="+mn-lt"/>
                        </a:rPr>
                        <a:t>Apr</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156.34</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0.80</a:t>
                      </a:r>
                    </a:p>
                  </a:txBody>
                  <a:tcPr marL="9525" marR="9525" marT="9525" marB="0" anchor="b"/>
                </a:tc>
                <a:extLst>
                  <a:ext uri="{0D108BD9-81ED-4DB2-BD59-A6C34878D82A}">
                    <a16:rowId xmlns:a16="http://schemas.microsoft.com/office/drawing/2014/main" val="10004"/>
                  </a:ext>
                </a:extLst>
              </a:tr>
              <a:tr h="344176">
                <a:tc>
                  <a:txBody>
                    <a:bodyPr/>
                    <a:lstStyle/>
                    <a:p>
                      <a:pPr algn="ctr" fontAlgn="b"/>
                      <a:r>
                        <a:rPr lang="en-US" sz="1200" b="0" i="0" u="none" strike="noStrike">
                          <a:solidFill>
                            <a:schemeClr val="tx2"/>
                          </a:solidFill>
                          <a:effectLst/>
                          <a:latin typeface="+mn-lt"/>
                        </a:rPr>
                        <a:t>May</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206.84</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2.21</a:t>
                      </a:r>
                    </a:p>
                  </a:txBody>
                  <a:tcPr marL="9525" marR="9525" marT="9525" marB="0" anchor="b"/>
                </a:tc>
                <a:extLst>
                  <a:ext uri="{0D108BD9-81ED-4DB2-BD59-A6C34878D82A}">
                    <a16:rowId xmlns:a16="http://schemas.microsoft.com/office/drawing/2014/main" val="10005"/>
                  </a:ext>
                </a:extLst>
              </a:tr>
              <a:tr h="344176">
                <a:tc>
                  <a:txBody>
                    <a:bodyPr/>
                    <a:lstStyle/>
                    <a:p>
                      <a:pPr algn="ctr" fontAlgn="b"/>
                      <a:r>
                        <a:rPr lang="en-US" sz="1200" b="0" i="0" u="none" strike="noStrike">
                          <a:solidFill>
                            <a:schemeClr val="tx2"/>
                          </a:solidFill>
                          <a:effectLst/>
                          <a:latin typeface="+mn-lt"/>
                        </a:rPr>
                        <a:t>Jun</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143.03</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0.81</a:t>
                      </a:r>
                    </a:p>
                  </a:txBody>
                  <a:tcPr marL="9525" marR="9525" marT="9525" marB="0" anchor="b"/>
                </a:tc>
                <a:extLst>
                  <a:ext uri="{0D108BD9-81ED-4DB2-BD59-A6C34878D82A}">
                    <a16:rowId xmlns:a16="http://schemas.microsoft.com/office/drawing/2014/main" val="10006"/>
                  </a:ext>
                </a:extLst>
              </a:tr>
              <a:tr h="344176">
                <a:tc>
                  <a:txBody>
                    <a:bodyPr/>
                    <a:lstStyle/>
                    <a:p>
                      <a:pPr algn="ctr" fontAlgn="b"/>
                      <a:r>
                        <a:rPr lang="en-US" sz="1200" b="0" i="0" u="none" strike="noStrike">
                          <a:solidFill>
                            <a:schemeClr val="tx2"/>
                          </a:solidFill>
                          <a:effectLst/>
                          <a:latin typeface="+mn-lt"/>
                        </a:rPr>
                        <a:t>Jul</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59.95</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0.59</a:t>
                      </a:r>
                    </a:p>
                  </a:txBody>
                  <a:tcPr marL="9525" marR="9525" marT="9525" marB="0" anchor="b"/>
                </a:tc>
                <a:extLst>
                  <a:ext uri="{0D108BD9-81ED-4DB2-BD59-A6C34878D82A}">
                    <a16:rowId xmlns:a16="http://schemas.microsoft.com/office/drawing/2014/main" val="10007"/>
                  </a:ext>
                </a:extLst>
              </a:tr>
              <a:tr h="344176">
                <a:tc>
                  <a:txBody>
                    <a:bodyPr/>
                    <a:lstStyle/>
                    <a:p>
                      <a:pPr algn="ctr" fontAlgn="b"/>
                      <a:r>
                        <a:rPr lang="en-US" sz="1200" b="0" i="0" u="none" strike="noStrike">
                          <a:solidFill>
                            <a:schemeClr val="tx2"/>
                          </a:solidFill>
                          <a:effectLst/>
                          <a:latin typeface="+mn-lt"/>
                        </a:rPr>
                        <a:t>Aug</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84.97</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14.68</a:t>
                      </a:r>
                    </a:p>
                  </a:txBody>
                  <a:tcPr marL="9525" marR="9525" marT="9525" marB="0" anchor="b"/>
                </a:tc>
                <a:extLst>
                  <a:ext uri="{0D108BD9-81ED-4DB2-BD59-A6C34878D82A}">
                    <a16:rowId xmlns:a16="http://schemas.microsoft.com/office/drawing/2014/main" val="10008"/>
                  </a:ext>
                </a:extLst>
              </a:tr>
              <a:tr h="344176">
                <a:tc>
                  <a:txBody>
                    <a:bodyPr/>
                    <a:lstStyle/>
                    <a:p>
                      <a:pPr algn="ctr" fontAlgn="b"/>
                      <a:r>
                        <a:rPr lang="en-US" sz="1200" b="0" i="0" u="none" strike="noStrike">
                          <a:solidFill>
                            <a:schemeClr val="tx2"/>
                          </a:solidFill>
                          <a:effectLst/>
                          <a:latin typeface="+mn-lt"/>
                        </a:rPr>
                        <a:t>Sep</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81.24</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4.27</a:t>
                      </a:r>
                    </a:p>
                  </a:txBody>
                  <a:tcPr marL="9525" marR="9525" marT="9525" marB="0" anchor="b"/>
                </a:tc>
                <a:extLst>
                  <a:ext uri="{0D108BD9-81ED-4DB2-BD59-A6C34878D82A}">
                    <a16:rowId xmlns:a16="http://schemas.microsoft.com/office/drawing/2014/main" val="10009"/>
                  </a:ext>
                </a:extLst>
              </a:tr>
              <a:tr h="344176">
                <a:tc>
                  <a:txBody>
                    <a:bodyPr/>
                    <a:lstStyle/>
                    <a:p>
                      <a:pPr algn="ctr" fontAlgn="b"/>
                      <a:r>
                        <a:rPr lang="en-US" sz="1200" b="0" i="0" u="none" strike="noStrike">
                          <a:solidFill>
                            <a:schemeClr val="tx2"/>
                          </a:solidFill>
                          <a:effectLst/>
                          <a:latin typeface="+mn-lt"/>
                        </a:rPr>
                        <a:t>Oct</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27.92</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0.52</a:t>
                      </a:r>
                    </a:p>
                  </a:txBody>
                  <a:tcPr marL="9525" marR="9525" marT="9525" marB="0" anchor="b"/>
                </a:tc>
                <a:extLst>
                  <a:ext uri="{0D108BD9-81ED-4DB2-BD59-A6C34878D82A}">
                    <a16:rowId xmlns:a16="http://schemas.microsoft.com/office/drawing/2014/main" val="10010"/>
                  </a:ext>
                </a:extLst>
              </a:tr>
              <a:tr h="344176">
                <a:tc>
                  <a:txBody>
                    <a:bodyPr/>
                    <a:lstStyle/>
                    <a:p>
                      <a:pPr algn="ctr" fontAlgn="b"/>
                      <a:r>
                        <a:rPr lang="en-US" sz="1200" b="0" i="0" u="none" strike="noStrike">
                          <a:solidFill>
                            <a:schemeClr val="tx2"/>
                          </a:solidFill>
                          <a:effectLst/>
                          <a:latin typeface="+mn-lt"/>
                        </a:rPr>
                        <a:t>Nov</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46.83</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0.61</a:t>
                      </a:r>
                    </a:p>
                  </a:txBody>
                  <a:tcPr marL="9525" marR="9525" marT="9525" marB="0" anchor="b"/>
                </a:tc>
                <a:extLst>
                  <a:ext uri="{0D108BD9-81ED-4DB2-BD59-A6C34878D82A}">
                    <a16:rowId xmlns:a16="http://schemas.microsoft.com/office/drawing/2014/main" val="10011"/>
                  </a:ext>
                </a:extLst>
              </a:tr>
              <a:tr h="344176">
                <a:tc>
                  <a:txBody>
                    <a:bodyPr/>
                    <a:lstStyle/>
                    <a:p>
                      <a:pPr algn="ctr" fontAlgn="b"/>
                      <a:r>
                        <a:rPr lang="en-US" sz="1200" b="0" i="0" u="none" strike="noStrike">
                          <a:solidFill>
                            <a:schemeClr val="tx2"/>
                          </a:solidFill>
                          <a:effectLst/>
                          <a:latin typeface="+mn-lt"/>
                        </a:rPr>
                        <a:t>Dec</a:t>
                      </a:r>
                    </a:p>
                  </a:txBody>
                  <a:tcPr marL="9525" marR="9525" marT="9525" marB="0" anchor="ctr"/>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7.00</a:t>
                      </a:r>
                    </a:p>
                  </a:txBody>
                  <a:tcPr marL="9525" marR="9525" marT="9525" marB="0" anchor="b"/>
                </a:tc>
                <a:tc>
                  <a:txBody>
                    <a:bodyPr/>
                    <a:lstStyle/>
                    <a:p>
                      <a:pPr marL="0" algn="ctr" defTabSz="914400" rtl="0" eaLnBrk="1" fontAlgn="b" latinLnBrk="0" hangingPunct="1"/>
                      <a:r>
                        <a:rPr lang="en-US" sz="1200" b="0" i="0" u="none" strike="noStrike" kern="1200">
                          <a:solidFill>
                            <a:schemeClr val="tx2"/>
                          </a:solidFill>
                          <a:effectLst/>
                          <a:latin typeface="+mn-lt"/>
                          <a:ea typeface="+mn-ea"/>
                          <a:cs typeface="+mn-cs"/>
                        </a:rPr>
                        <a:t>0.01</a:t>
                      </a:r>
                    </a:p>
                  </a:txBody>
                  <a:tcPr marL="9525" marR="9525" marT="9525" marB="0" anchor="b"/>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338195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2020 - 2023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5" name="TextBox 4"/>
          <p:cNvSpPr txBox="1"/>
          <p:nvPr/>
        </p:nvSpPr>
        <p:spPr>
          <a:xfrm>
            <a:off x="2019719" y="6096000"/>
            <a:ext cx="5215094" cy="415498"/>
          </a:xfrm>
          <a:prstGeom prst="rect">
            <a:avLst/>
          </a:prstGeom>
          <a:noFill/>
        </p:spPr>
        <p:txBody>
          <a:bodyPr wrap="square" rtlCol="0">
            <a:spAutoFit/>
          </a:bodyPr>
          <a:lstStyle/>
          <a:p>
            <a:pPr algn="ctr"/>
            <a:r>
              <a:rPr lang="en-US" sz="1050" dirty="0">
                <a:solidFill>
                  <a:schemeClr val="tx1">
                    <a:lumMod val="65000"/>
                    <a:lumOff val="35000"/>
                  </a:schemeClr>
                </a:solidFill>
              </a:rPr>
              <a:t>$3.67M in Make-Whole paid out over the year. Only $17.43 uplifted to Load.</a:t>
            </a:r>
            <a:br>
              <a:rPr lang="en-US" sz="1050" dirty="0">
                <a:solidFill>
                  <a:schemeClr val="tx1">
                    <a:lumMod val="65000"/>
                    <a:lumOff val="35000"/>
                  </a:schemeClr>
                </a:solidFill>
              </a:rPr>
            </a:br>
            <a:r>
              <a:rPr lang="en-US" sz="1050" dirty="0">
                <a:solidFill>
                  <a:schemeClr val="tx1">
                    <a:lumMod val="65000"/>
                    <a:lumOff val="35000"/>
                  </a:schemeClr>
                </a:solidFill>
              </a:rPr>
              <a:t>Settlement data retrieved 01/11/2024.</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88698" y="684379"/>
            <a:ext cx="8166603" cy="3430295"/>
          </a:xfrm>
          <a:prstGeom prst="rect">
            <a:avLst/>
          </a:prstGeom>
        </p:spPr>
      </p:pic>
      <p:pic>
        <p:nvPicPr>
          <p:cNvPr id="7" name="Picture 6">
            <a:extLst>
              <a:ext uri="{FF2B5EF4-FFF2-40B4-BE49-F238E27FC236}">
                <a16:creationId xmlns:a16="http://schemas.microsoft.com/office/drawing/2014/main" id="{E019534B-2CE7-4627-9D1A-B29F7E90EA7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44146" y="4038601"/>
            <a:ext cx="8433136" cy="2108283"/>
          </a:xfrm>
          <a:prstGeom prst="rect">
            <a:avLst/>
          </a:prstGeom>
        </p:spPr>
      </p:pic>
    </p:spTree>
    <p:extLst>
      <p:ext uri="{BB962C8B-B14F-4D97-AF65-F5344CB8AC3E}">
        <p14:creationId xmlns:p14="http://schemas.microsoft.com/office/powerpoint/2010/main" val="1077259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Exceptional Fuel Cost Submissions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
        <p:nvSpPr>
          <p:cNvPr id="3" name="Content Placeholder 2">
            <a:extLst>
              <a:ext uri="{FF2B5EF4-FFF2-40B4-BE49-F238E27FC236}">
                <a16:creationId xmlns:a16="http://schemas.microsoft.com/office/drawing/2014/main" id="{9C8EF4E1-9506-0E12-6E92-C3195C174FEF}"/>
              </a:ext>
            </a:extLst>
          </p:cNvPr>
          <p:cNvSpPr>
            <a:spLocks noGrp="1"/>
          </p:cNvSpPr>
          <p:nvPr>
            <p:ph idx="1"/>
          </p:nvPr>
        </p:nvSpPr>
        <p:spPr>
          <a:xfrm>
            <a:off x="371475" y="1143000"/>
            <a:ext cx="8315326" cy="4953000"/>
          </a:xfrm>
        </p:spPr>
        <p:txBody>
          <a:bodyPr lIns="91440" tIns="45720" rIns="91440" bIns="45720" anchor="t"/>
          <a:lstStyle/>
          <a:p>
            <a:r>
              <a:rPr lang="en-US" sz="1900">
                <a:solidFill>
                  <a:schemeClr val="tx2"/>
                </a:solidFill>
              </a:rPr>
              <a:t>No resources with RUC instructions reported exceptional fuel costs.</a:t>
            </a:r>
            <a:endParaRPr lang="en-US" sz="1600">
              <a:solidFill>
                <a:schemeClr val="tx2"/>
              </a:solidFill>
            </a:endParaRPr>
          </a:p>
        </p:txBody>
      </p:sp>
    </p:spTree>
    <p:extLst>
      <p:ext uri="{BB962C8B-B14F-4D97-AF65-F5344CB8AC3E}">
        <p14:creationId xmlns:p14="http://schemas.microsoft.com/office/powerpoint/2010/main" val="3026021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t"/>
          <a:lstStyle/>
          <a:p>
            <a:r>
              <a:rPr lang="en-US" sz="2400"/>
              <a:t>Additional Observations</a:t>
            </a:r>
          </a:p>
        </p:txBody>
      </p:sp>
      <p:sp>
        <p:nvSpPr>
          <p:cNvPr id="3" name="Content Placeholder 2"/>
          <p:cNvSpPr>
            <a:spLocks noGrp="1"/>
          </p:cNvSpPr>
          <p:nvPr>
            <p:ph idx="1"/>
          </p:nvPr>
        </p:nvSpPr>
        <p:spPr>
          <a:xfrm>
            <a:off x="409575" y="1219200"/>
            <a:ext cx="7848600" cy="4518821"/>
          </a:xfrm>
        </p:spPr>
        <p:txBody>
          <a:bodyPr/>
          <a:lstStyle/>
          <a:p>
            <a:r>
              <a:rPr lang="en-US" sz="2200" dirty="0">
                <a:solidFill>
                  <a:schemeClr val="tx2"/>
                </a:solidFill>
              </a:rPr>
              <a:t>In 2023, 2,726 instructed RUC Resource-hours resulted in 2,500.6 effective RUC Resource-hours.</a:t>
            </a:r>
          </a:p>
          <a:p>
            <a:pPr lvl="1"/>
            <a:r>
              <a:rPr lang="en-US" sz="2000" dirty="0">
                <a:solidFill>
                  <a:schemeClr val="tx2"/>
                </a:solidFill>
              </a:rPr>
              <a:t>As compared to 8,244.8 and 7,910.5 for 2022, respectively.</a:t>
            </a:r>
            <a:endParaRPr lang="en-US" sz="1800" dirty="0">
              <a:solidFill>
                <a:schemeClr val="tx2"/>
              </a:solidFill>
            </a:endParaRPr>
          </a:p>
          <a:p>
            <a:pPr lvl="1"/>
            <a:r>
              <a:rPr lang="en-US" sz="2000" dirty="0">
                <a:solidFill>
                  <a:schemeClr val="tx2"/>
                </a:solidFill>
              </a:rPr>
              <a:t>20.4% of effective resource-hours were bought back.</a:t>
            </a:r>
          </a:p>
          <a:p>
            <a:pPr marL="457200" lvl="1" indent="0">
              <a:buNone/>
            </a:pPr>
            <a:endParaRPr lang="en-US" sz="2200" dirty="0">
              <a:solidFill>
                <a:schemeClr val="tx2"/>
              </a:solidFill>
            </a:endParaRPr>
          </a:p>
          <a:p>
            <a:r>
              <a:rPr lang="en-US" sz="2200" dirty="0">
                <a:solidFill>
                  <a:schemeClr val="tx2"/>
                </a:solidFill>
              </a:rPr>
              <a:t>The total RUC make-whole amount was ~$3.672M.</a:t>
            </a:r>
          </a:p>
          <a:p>
            <a:pPr lvl="1"/>
            <a:r>
              <a:rPr lang="en-US" sz="2000" dirty="0">
                <a:solidFill>
                  <a:schemeClr val="tx2"/>
                </a:solidFill>
              </a:rPr>
              <a:t>Almost exclusively covered through capacity-short charges. </a:t>
            </a:r>
          </a:p>
          <a:p>
            <a:pPr lvl="1"/>
            <a:endParaRPr lang="en-US" sz="2000" dirty="0">
              <a:solidFill>
                <a:schemeClr val="tx2"/>
              </a:solidFill>
            </a:endParaRPr>
          </a:p>
          <a:p>
            <a:r>
              <a:rPr lang="en-US" sz="2200" dirty="0">
                <a:solidFill>
                  <a:schemeClr val="tx2"/>
                </a:solidFill>
              </a:rPr>
              <a:t>The total RUC claw back charge amount was ~$3.451M</a:t>
            </a:r>
            <a:r>
              <a:rPr lang="en-US" sz="2400" dirty="0">
                <a:solidFill>
                  <a:schemeClr val="tx2"/>
                </a:solidFill>
              </a:rPr>
              <a:t>.</a:t>
            </a:r>
          </a:p>
          <a:p>
            <a:pPr marL="0" indent="0">
              <a:buNone/>
            </a:pPr>
            <a:endParaRPr lang="en-US" sz="1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
        <p:nvSpPr>
          <p:cNvPr id="6" name="TextBox 5">
            <a:extLst>
              <a:ext uri="{FF2B5EF4-FFF2-40B4-BE49-F238E27FC236}">
                <a16:creationId xmlns:a16="http://schemas.microsoft.com/office/drawing/2014/main" id="{9D0ED324-B32F-4F68-8DAF-45C1FD3254C9}"/>
              </a:ext>
            </a:extLst>
          </p:cNvPr>
          <p:cNvSpPr txBox="1"/>
          <p:nvPr/>
        </p:nvSpPr>
        <p:spPr>
          <a:xfrm>
            <a:off x="6324600" y="6195221"/>
            <a:ext cx="2743200" cy="276999"/>
          </a:xfrm>
          <a:prstGeom prst="rect">
            <a:avLst/>
          </a:prstGeom>
          <a:noFill/>
        </p:spPr>
        <p:txBody>
          <a:bodyPr wrap="square">
            <a:spAutoFit/>
          </a:bodyPr>
          <a:lstStyle/>
          <a:p>
            <a:r>
              <a:rPr lang="en-US" sz="1200" dirty="0">
                <a:solidFill>
                  <a:schemeClr val="tx1">
                    <a:lumMod val="65000"/>
                    <a:lumOff val="35000"/>
                  </a:schemeClr>
                </a:solidFill>
              </a:rPr>
              <a:t>Settlement data retrieved 01/11/2024.</a:t>
            </a:r>
            <a:endParaRPr lang="en-US" sz="1200" dirty="0"/>
          </a:p>
        </p:txBody>
      </p:sp>
    </p:spTree>
    <p:extLst>
      <p:ext uri="{BB962C8B-B14F-4D97-AF65-F5344CB8AC3E}">
        <p14:creationId xmlns:p14="http://schemas.microsoft.com/office/powerpoint/2010/main" val="3003806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EA439-C18F-8AEF-CFEB-5798D40654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424C5A-685E-D3CD-4A03-2E5F7A0F4477}"/>
              </a:ext>
            </a:extLst>
          </p:cNvPr>
          <p:cNvSpPr>
            <a:spLocks noGrp="1"/>
          </p:cNvSpPr>
          <p:nvPr>
            <p:ph type="title"/>
          </p:nvPr>
        </p:nvSpPr>
        <p:spPr/>
        <p:txBody>
          <a:bodyPr lIns="91440" tIns="45720" rIns="91440" bIns="45720" anchor="t"/>
          <a:lstStyle/>
          <a:p>
            <a:r>
              <a:rPr lang="en-US" sz="2400"/>
              <a:t>Additional Observations</a:t>
            </a:r>
          </a:p>
        </p:txBody>
      </p:sp>
      <p:sp>
        <p:nvSpPr>
          <p:cNvPr id="3" name="Content Placeholder 2">
            <a:extLst>
              <a:ext uri="{FF2B5EF4-FFF2-40B4-BE49-F238E27FC236}">
                <a16:creationId xmlns:a16="http://schemas.microsoft.com/office/drawing/2014/main" id="{7D564F88-B3F5-2B3D-075C-716E3F68408F}"/>
              </a:ext>
            </a:extLst>
          </p:cNvPr>
          <p:cNvSpPr>
            <a:spLocks noGrp="1"/>
          </p:cNvSpPr>
          <p:nvPr>
            <p:ph idx="1"/>
          </p:nvPr>
        </p:nvSpPr>
        <p:spPr>
          <a:xfrm>
            <a:off x="427160" y="691667"/>
            <a:ext cx="7848600" cy="5310972"/>
          </a:xfrm>
        </p:spPr>
        <p:txBody>
          <a:bodyPr lIns="91440" tIns="45720" rIns="91440" bIns="45720" anchor="t"/>
          <a:lstStyle/>
          <a:p>
            <a:pPr>
              <a:spcBef>
                <a:spcPts val="600"/>
              </a:spcBef>
              <a:spcAft>
                <a:spcPts val="600"/>
              </a:spcAft>
            </a:pPr>
            <a:r>
              <a:rPr lang="en-US" sz="2000">
                <a:solidFill>
                  <a:schemeClr val="tx2"/>
                </a:solidFill>
                <a:cs typeface="Arial"/>
              </a:rPr>
              <a:t>Several factors may have contributed to the reduction in RUC observed in 2023 v. 2022</a:t>
            </a:r>
            <a:endParaRPr lang="en-US"/>
          </a:p>
          <a:p>
            <a:pPr lvl="1">
              <a:spcBef>
                <a:spcPts val="600"/>
              </a:spcBef>
              <a:spcAft>
                <a:spcPts val="600"/>
              </a:spcAft>
            </a:pPr>
            <a:r>
              <a:rPr lang="en-US" sz="1600">
                <a:solidFill>
                  <a:schemeClr val="tx2"/>
                </a:solidFill>
                <a:cs typeface="Arial"/>
              </a:rPr>
              <a:t>General changes in resource-owner real-time price expectations</a:t>
            </a:r>
          </a:p>
          <a:p>
            <a:pPr lvl="1">
              <a:spcBef>
                <a:spcPts val="600"/>
              </a:spcBef>
              <a:spcAft>
                <a:spcPts val="600"/>
              </a:spcAft>
            </a:pPr>
            <a:r>
              <a:rPr lang="en-US" sz="1600">
                <a:solidFill>
                  <a:schemeClr val="tx2"/>
                </a:solidFill>
                <a:cs typeface="Arial"/>
              </a:rPr>
              <a:t>Higher demand (both from overall population growth and from an increase in the number of extreme hot weather days particularly in August)</a:t>
            </a:r>
          </a:p>
          <a:p>
            <a:pPr lvl="1">
              <a:spcBef>
                <a:spcPts val="600"/>
              </a:spcBef>
              <a:spcAft>
                <a:spcPts val="600"/>
              </a:spcAft>
            </a:pPr>
            <a:r>
              <a:rPr lang="en-US" sz="1600">
                <a:solidFill>
                  <a:schemeClr val="tx2"/>
                </a:solidFill>
                <a:cs typeface="Arial"/>
              </a:rPr>
              <a:t>Introduction of ERCOT Contingency Reserve Service (ECRS)</a:t>
            </a:r>
          </a:p>
          <a:p>
            <a:pPr lvl="1">
              <a:spcBef>
                <a:spcPts val="600"/>
              </a:spcBef>
              <a:spcAft>
                <a:spcPts val="600"/>
              </a:spcAft>
            </a:pPr>
            <a:r>
              <a:rPr lang="en-US" sz="1600">
                <a:solidFill>
                  <a:schemeClr val="tx2"/>
                </a:solidFill>
                <a:cs typeface="Arial"/>
              </a:rPr>
              <a:t>Lower average natural gas prices compared to 2022</a:t>
            </a:r>
          </a:p>
          <a:p>
            <a:pPr>
              <a:spcBef>
                <a:spcPts val="600"/>
              </a:spcBef>
              <a:spcAft>
                <a:spcPts val="600"/>
              </a:spcAft>
            </a:pPr>
            <a:r>
              <a:rPr lang="en-US" sz="2000">
                <a:solidFill>
                  <a:schemeClr val="tx2"/>
                </a:solidFill>
                <a:cs typeface="Arial"/>
              </a:rPr>
              <a:t>Direct cause and effect of individual factors and their relative impacts on commitment decisions can be difficult to discern: </a:t>
            </a:r>
          </a:p>
          <a:p>
            <a:pPr lvl="1">
              <a:spcBef>
                <a:spcPts val="600"/>
              </a:spcBef>
              <a:spcAft>
                <a:spcPts val="600"/>
              </a:spcAft>
            </a:pPr>
            <a:r>
              <a:rPr lang="en-US" sz="1600">
                <a:solidFill>
                  <a:schemeClr val="tx2"/>
                </a:solidFill>
                <a:cs typeface="Arial"/>
              </a:rPr>
              <a:t>Some factors may have been present all of the time</a:t>
            </a:r>
          </a:p>
          <a:p>
            <a:pPr lvl="1">
              <a:spcBef>
                <a:spcPts val="600"/>
              </a:spcBef>
              <a:spcAft>
                <a:spcPts val="600"/>
              </a:spcAft>
            </a:pPr>
            <a:r>
              <a:rPr lang="en-US" sz="1600">
                <a:solidFill>
                  <a:schemeClr val="tx2"/>
                </a:solidFill>
                <a:cs typeface="Arial"/>
              </a:rPr>
              <a:t>All factors may have been present some of the time</a:t>
            </a:r>
          </a:p>
          <a:p>
            <a:pPr>
              <a:spcBef>
                <a:spcPts val="600"/>
              </a:spcBef>
              <a:spcAft>
                <a:spcPts val="600"/>
              </a:spcAft>
            </a:pPr>
            <a:r>
              <a:rPr lang="en-US" sz="2000">
                <a:solidFill>
                  <a:schemeClr val="tx2"/>
                </a:solidFill>
                <a:cs typeface="Arial"/>
              </a:rPr>
              <a:t>ERCOT will continue to monitor and report on observations and factors contributing to changes in commitment (including ORDC Price Floors introduced in November 2023 and changes to the opt out process under NPRR1092).</a:t>
            </a:r>
          </a:p>
          <a:p>
            <a:pPr lvl="1"/>
            <a:endParaRPr lang="en-US" sz="1800">
              <a:solidFill>
                <a:schemeClr val="tx2"/>
              </a:solidFill>
              <a:cs typeface="Arial"/>
            </a:endParaRPr>
          </a:p>
          <a:p>
            <a:pPr lvl="1"/>
            <a:endParaRPr lang="en-US" sz="1800">
              <a:solidFill>
                <a:srgbClr val="5B6770"/>
              </a:solidFill>
              <a:cs typeface="Arial"/>
            </a:endParaRPr>
          </a:p>
          <a:p>
            <a:endParaRPr lang="en-US">
              <a:cs typeface="Arial" panose="020B0604020202020204"/>
            </a:endParaRPr>
          </a:p>
        </p:txBody>
      </p:sp>
      <p:sp>
        <p:nvSpPr>
          <p:cNvPr id="4" name="Slide Number Placeholder 3">
            <a:extLst>
              <a:ext uri="{FF2B5EF4-FFF2-40B4-BE49-F238E27FC236}">
                <a16:creationId xmlns:a16="http://schemas.microsoft.com/office/drawing/2014/main" id="{C7296B54-D60F-021C-0E6E-25CD6AD6BF4E}"/>
              </a:ext>
            </a:extLst>
          </p:cNvPr>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2993005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95600"/>
            <a:ext cx="7772400" cy="1470025"/>
          </a:xfrm>
        </p:spPr>
        <p:txBody>
          <a:bodyPr/>
          <a:lstStyle/>
          <a:p>
            <a:r>
              <a:rPr lang="en-US">
                <a:solidFill>
                  <a:schemeClr val="tx2"/>
                </a:solidFill>
              </a:rPr>
              <a:t>Appendix</a:t>
            </a:r>
          </a:p>
        </p:txBody>
      </p:sp>
    </p:spTree>
    <p:extLst>
      <p:ext uri="{BB962C8B-B14F-4D97-AF65-F5344CB8AC3E}">
        <p14:creationId xmlns:p14="http://schemas.microsoft.com/office/powerpoint/2010/main" val="3920870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RUC-Instructed Effective Resource-Hours by Opt Out Status*</a:t>
            </a:r>
            <a:endParaRPr lang="en-US" sz="2400">
              <a:highlight>
                <a:srgbClr val="FFFF00"/>
              </a:highligh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095388965"/>
              </p:ext>
            </p:extLst>
          </p:nvPr>
        </p:nvGraphicFramePr>
        <p:xfrm>
          <a:off x="361462" y="1422950"/>
          <a:ext cx="3905739" cy="4518696"/>
        </p:xfrm>
        <a:graphic>
          <a:graphicData uri="http://schemas.openxmlformats.org/drawingml/2006/table">
            <a:tbl>
              <a:tblPr firstRow="1" bandRow="1">
                <a:tableStyleId>{5C22544A-7EE6-4342-B048-85BDC9FD1C3A}</a:tableStyleId>
              </a:tblPr>
              <a:tblGrid>
                <a:gridCol w="637043">
                  <a:extLst>
                    <a:ext uri="{9D8B030D-6E8A-4147-A177-3AD203B41FA5}">
                      <a16:colId xmlns:a16="http://schemas.microsoft.com/office/drawing/2014/main" val="20000"/>
                    </a:ext>
                  </a:extLst>
                </a:gridCol>
                <a:gridCol w="817174">
                  <a:extLst>
                    <a:ext uri="{9D8B030D-6E8A-4147-A177-3AD203B41FA5}">
                      <a16:colId xmlns:a16="http://schemas.microsoft.com/office/drawing/2014/main" val="20002"/>
                    </a:ext>
                  </a:extLst>
                </a:gridCol>
                <a:gridCol w="817174">
                  <a:extLst>
                    <a:ext uri="{9D8B030D-6E8A-4147-A177-3AD203B41FA5}">
                      <a16:colId xmlns:a16="http://schemas.microsoft.com/office/drawing/2014/main" val="20003"/>
                    </a:ext>
                  </a:extLst>
                </a:gridCol>
                <a:gridCol w="817174">
                  <a:extLst>
                    <a:ext uri="{9D8B030D-6E8A-4147-A177-3AD203B41FA5}">
                      <a16:colId xmlns:a16="http://schemas.microsoft.com/office/drawing/2014/main" val="20004"/>
                    </a:ext>
                  </a:extLst>
                </a:gridCol>
                <a:gridCol w="817174">
                  <a:extLst>
                    <a:ext uri="{9D8B030D-6E8A-4147-A177-3AD203B41FA5}">
                      <a16:colId xmlns:a16="http://schemas.microsoft.com/office/drawing/2014/main" val="3653169604"/>
                    </a:ext>
                  </a:extLst>
                </a:gridCol>
              </a:tblGrid>
              <a:tr h="347592">
                <a:tc>
                  <a:txBody>
                    <a:bodyPr/>
                    <a:lstStyle/>
                    <a:p>
                      <a:pPr algn="ctr" fontAlgn="ctr"/>
                      <a:r>
                        <a:rPr lang="en-US" sz="1400" u="none" strike="noStrike">
                          <a:effectLst/>
                        </a:rPr>
                        <a:t>Month</a:t>
                      </a:r>
                      <a:endParaRPr lang="en-US" sz="1400" b="1" i="0" u="none" strike="noStrike">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2021</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2022</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2023</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80</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167</a:t>
                      </a:r>
                    </a:p>
                  </a:txBody>
                  <a:tcPr marL="9525" marR="9525" marT="9525" marB="0" anchor="b"/>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Feb</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12</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930</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249</a:t>
                      </a:r>
                    </a:p>
                  </a:txBody>
                  <a:tcPr marL="9525" marR="9525" marT="9525" marB="0" anchor="b"/>
                </a:tc>
                <a:extLst>
                  <a:ext uri="{0D108BD9-81ED-4DB2-BD59-A6C34878D82A}">
                    <a16:rowId xmlns:a16="http://schemas.microsoft.com/office/drawing/2014/main" val="10002"/>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200</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147</a:t>
                      </a:r>
                    </a:p>
                  </a:txBody>
                  <a:tcPr marL="9525" marR="9525" marT="9525" marB="0" anchor="b"/>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328</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362</a:t>
                      </a:r>
                    </a:p>
                  </a:txBody>
                  <a:tcPr marL="9525" marR="9525" marT="9525" marB="0" anchor="b"/>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382</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445</a:t>
                      </a:r>
                    </a:p>
                  </a:txBody>
                  <a:tcPr marL="9525" marR="9525" marT="9525" marB="0" anchor="b"/>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248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511</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309</a:t>
                      </a:r>
                    </a:p>
                  </a:txBody>
                  <a:tcPr marL="9525" marR="9525" marT="9525" marB="0" anchor="b"/>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968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672</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114</a:t>
                      </a:r>
                    </a:p>
                  </a:txBody>
                  <a:tcPr marL="9525" marR="9525" marT="9525" marB="0" anchor="b"/>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151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378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870</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11</a:t>
                      </a:r>
                    </a:p>
                  </a:txBody>
                  <a:tcPr marL="9525" marR="9525" marT="9525" marB="0" anchor="b"/>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339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1,124</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74</a:t>
                      </a:r>
                    </a:p>
                  </a:txBody>
                  <a:tcPr marL="9525" marR="9525" marT="9525" marB="0" anchor="b"/>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573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305</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33</a:t>
                      </a:r>
                    </a:p>
                  </a:txBody>
                  <a:tcPr marL="9525" marR="9525" marT="9525" marB="0" anchor="b"/>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107</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517</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73</a:t>
                      </a:r>
                    </a:p>
                  </a:txBody>
                  <a:tcPr marL="9525" marR="9525" marT="9525" marB="0" anchor="b"/>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381</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a:t>
                      </a:r>
                    </a:p>
                  </a:txBody>
                  <a:tcPr marL="9525" marR="9525" marT="9525" marB="0" anchor="b"/>
                </a:tc>
                <a:extLst>
                  <a:ext uri="{0D108BD9-81ED-4DB2-BD59-A6C34878D82A}">
                    <a16:rowId xmlns:a16="http://schemas.microsoft.com/office/drawing/2014/main" val="1001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187282796"/>
              </p:ext>
            </p:extLst>
          </p:nvPr>
        </p:nvGraphicFramePr>
        <p:xfrm>
          <a:off x="4724401" y="1424904"/>
          <a:ext cx="3810000" cy="4518696"/>
        </p:xfrm>
        <a:graphic>
          <a:graphicData uri="http://schemas.openxmlformats.org/drawingml/2006/table">
            <a:tbl>
              <a:tblPr firstRow="1" bandRow="1">
                <a:tableStyleId>{5C22544A-7EE6-4342-B048-85BDC9FD1C3A}</a:tableStyleId>
              </a:tblPr>
              <a:tblGrid>
                <a:gridCol w="621428">
                  <a:extLst>
                    <a:ext uri="{9D8B030D-6E8A-4147-A177-3AD203B41FA5}">
                      <a16:colId xmlns:a16="http://schemas.microsoft.com/office/drawing/2014/main" val="20000"/>
                    </a:ext>
                  </a:extLst>
                </a:gridCol>
                <a:gridCol w="797143">
                  <a:extLst>
                    <a:ext uri="{9D8B030D-6E8A-4147-A177-3AD203B41FA5}">
                      <a16:colId xmlns:a16="http://schemas.microsoft.com/office/drawing/2014/main" val="20002"/>
                    </a:ext>
                  </a:extLst>
                </a:gridCol>
                <a:gridCol w="797143">
                  <a:extLst>
                    <a:ext uri="{9D8B030D-6E8A-4147-A177-3AD203B41FA5}">
                      <a16:colId xmlns:a16="http://schemas.microsoft.com/office/drawing/2014/main" val="20003"/>
                    </a:ext>
                  </a:extLst>
                </a:gridCol>
                <a:gridCol w="797143">
                  <a:extLst>
                    <a:ext uri="{9D8B030D-6E8A-4147-A177-3AD203B41FA5}">
                      <a16:colId xmlns:a16="http://schemas.microsoft.com/office/drawing/2014/main" val="20004"/>
                    </a:ext>
                  </a:extLst>
                </a:gridCol>
                <a:gridCol w="797143">
                  <a:extLst>
                    <a:ext uri="{9D8B030D-6E8A-4147-A177-3AD203B41FA5}">
                      <a16:colId xmlns:a16="http://schemas.microsoft.com/office/drawing/2014/main" val="1326402868"/>
                    </a:ext>
                  </a:extLst>
                </a:gridCol>
              </a:tblGrid>
              <a:tr h="347592">
                <a:tc>
                  <a:txBody>
                    <a:bodyPr/>
                    <a:lstStyle/>
                    <a:p>
                      <a:pPr algn="ctr" fontAlgn="ctr"/>
                      <a:r>
                        <a:rPr lang="en-US" sz="1400" u="none" strike="noStrike">
                          <a:effectLst/>
                        </a:rPr>
                        <a:t>Month</a:t>
                      </a:r>
                      <a:endParaRPr lang="en-US" sz="1400" b="1" i="0" u="none" strike="noStrike">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2021</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2022</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2023</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26</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99</a:t>
                      </a:r>
                    </a:p>
                  </a:txBody>
                  <a:tcPr marL="9525" marR="9525" marT="9525" marB="0" anchor="b"/>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Feb</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269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62</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b"/>
                </a:tc>
                <a:extLst>
                  <a:ext uri="{0D108BD9-81ED-4DB2-BD59-A6C34878D82A}">
                    <a16:rowId xmlns:a16="http://schemas.microsoft.com/office/drawing/2014/main" val="10002"/>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62</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38</a:t>
                      </a:r>
                    </a:p>
                  </a:txBody>
                  <a:tcPr marL="9525" marR="9525" marT="9525" marB="0" anchor="b"/>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163</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42</a:t>
                      </a:r>
                    </a:p>
                  </a:txBody>
                  <a:tcPr marL="9525" marR="9525" marT="9525" marB="0" anchor="b"/>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6</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219</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102</a:t>
                      </a:r>
                    </a:p>
                  </a:txBody>
                  <a:tcPr marL="9525" marR="9525" marT="9525" marB="0" anchor="b"/>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108</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31</a:t>
                      </a:r>
                    </a:p>
                  </a:txBody>
                  <a:tcPr marL="9525" marR="9525" marT="9525" marB="0" anchor="b"/>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229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236</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67</a:t>
                      </a:r>
                    </a:p>
                  </a:txBody>
                  <a:tcPr marL="9525" marR="9525" marT="9525" marB="0" anchor="b"/>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203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176</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a:t>
                      </a:r>
                    </a:p>
                  </a:txBody>
                  <a:tcPr marL="9525" marR="9525" marT="9525" marB="0" anchor="b"/>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139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225</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41</a:t>
                      </a:r>
                    </a:p>
                  </a:txBody>
                  <a:tcPr marL="9525" marR="9525" marT="9525" marB="0" anchor="b"/>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102</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106</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12</a:t>
                      </a:r>
                    </a:p>
                  </a:txBody>
                  <a:tcPr marL="9525" marR="9525" marT="9525" marB="0" anchor="b"/>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73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209</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76</a:t>
                      </a:r>
                    </a:p>
                  </a:txBody>
                  <a:tcPr marL="9525" marR="9525" marT="9525" marB="0" anchor="b"/>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19</a:t>
                      </a:r>
                    </a:p>
                  </a:txBody>
                  <a:tcPr marL="7620" marT="7620" marB="0" anchor="b"/>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b"/>
                </a:tc>
                <a:extLst>
                  <a:ext uri="{0D108BD9-81ED-4DB2-BD59-A6C34878D82A}">
                    <a16:rowId xmlns:a16="http://schemas.microsoft.com/office/drawing/2014/main" val="10012"/>
                  </a:ext>
                </a:extLst>
              </a:tr>
            </a:tbl>
          </a:graphicData>
        </a:graphic>
      </p:graphicFrame>
      <p:sp>
        <p:nvSpPr>
          <p:cNvPr id="3" name="TextBox 2"/>
          <p:cNvSpPr txBox="1"/>
          <p:nvPr/>
        </p:nvSpPr>
        <p:spPr>
          <a:xfrm>
            <a:off x="1504461" y="1097280"/>
            <a:ext cx="1828800" cy="369332"/>
          </a:xfrm>
          <a:prstGeom prst="rect">
            <a:avLst/>
          </a:prstGeom>
          <a:noFill/>
        </p:spPr>
        <p:txBody>
          <a:bodyPr wrap="square" rtlCol="0">
            <a:spAutoFit/>
          </a:bodyPr>
          <a:lstStyle/>
          <a:p>
            <a:pPr algn="ctr"/>
            <a:r>
              <a:rPr lang="en-US">
                <a:solidFill>
                  <a:schemeClr val="tx2"/>
                </a:solidFill>
              </a:rPr>
              <a:t>Did Not Opt Out</a:t>
            </a:r>
          </a:p>
        </p:txBody>
      </p:sp>
      <p:sp>
        <p:nvSpPr>
          <p:cNvPr id="8" name="TextBox 7"/>
          <p:cNvSpPr txBox="1"/>
          <p:nvPr/>
        </p:nvSpPr>
        <p:spPr>
          <a:xfrm>
            <a:off x="5867400" y="1096148"/>
            <a:ext cx="1828800" cy="369332"/>
          </a:xfrm>
          <a:prstGeom prst="rect">
            <a:avLst/>
          </a:prstGeom>
          <a:noFill/>
        </p:spPr>
        <p:txBody>
          <a:bodyPr wrap="square" rtlCol="0">
            <a:spAutoFit/>
          </a:bodyPr>
          <a:lstStyle/>
          <a:p>
            <a:pPr algn="ctr"/>
            <a:r>
              <a:rPr lang="en-US">
                <a:solidFill>
                  <a:schemeClr val="tx2"/>
                </a:solidFill>
              </a:rPr>
              <a:t>Opted Out</a:t>
            </a:r>
          </a:p>
        </p:txBody>
      </p:sp>
      <p:sp>
        <p:nvSpPr>
          <p:cNvPr id="9" name="TextBox 8"/>
          <p:cNvSpPr txBox="1"/>
          <p:nvPr/>
        </p:nvSpPr>
        <p:spPr>
          <a:xfrm>
            <a:off x="1409700" y="6140358"/>
            <a:ext cx="6400800" cy="253916"/>
          </a:xfrm>
          <a:prstGeom prst="rect">
            <a:avLst/>
          </a:prstGeom>
          <a:noFill/>
        </p:spPr>
        <p:txBody>
          <a:bodyPr wrap="square" rtlCol="0">
            <a:spAutoFit/>
          </a:bodyPr>
          <a:lstStyle/>
          <a:p>
            <a:pPr algn="ctr"/>
            <a:r>
              <a:rPr lang="en-US" sz="1050">
                <a:solidFill>
                  <a:schemeClr val="tx1">
                    <a:lumMod val="65000"/>
                    <a:lumOff val="35000"/>
                  </a:schemeClr>
                </a:solidFill>
              </a:rPr>
              <a:t>* Effective Resource-hours rounded to nearest whole number</a:t>
            </a:r>
          </a:p>
        </p:txBody>
      </p:sp>
    </p:spTree>
    <p:extLst>
      <p:ext uri="{BB962C8B-B14F-4D97-AF65-F5344CB8AC3E}">
        <p14:creationId xmlns:p14="http://schemas.microsoft.com/office/powerpoint/2010/main" val="2563229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2020-2021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40455401"/>
              </p:ext>
            </p:extLst>
          </p:nvPr>
        </p:nvGraphicFramePr>
        <p:xfrm>
          <a:off x="228600" y="914400"/>
          <a:ext cx="8610599" cy="5181601"/>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91334">
                  <a:extLst>
                    <a:ext uri="{9D8B030D-6E8A-4147-A177-3AD203B41FA5}">
                      <a16:colId xmlns:a16="http://schemas.microsoft.com/office/drawing/2014/main" val="20001"/>
                    </a:ext>
                  </a:extLst>
                </a:gridCol>
                <a:gridCol w="832666">
                  <a:extLst>
                    <a:ext uri="{9D8B030D-6E8A-4147-A177-3AD203B41FA5}">
                      <a16:colId xmlns:a16="http://schemas.microsoft.com/office/drawing/2014/main" val="20002"/>
                    </a:ext>
                  </a:extLst>
                </a:gridCol>
                <a:gridCol w="791704">
                  <a:extLst>
                    <a:ext uri="{9D8B030D-6E8A-4147-A177-3AD203B41FA5}">
                      <a16:colId xmlns:a16="http://schemas.microsoft.com/office/drawing/2014/main" val="20003"/>
                    </a:ext>
                  </a:extLst>
                </a:gridCol>
                <a:gridCol w="812185">
                  <a:extLst>
                    <a:ext uri="{9D8B030D-6E8A-4147-A177-3AD203B41FA5}">
                      <a16:colId xmlns:a16="http://schemas.microsoft.com/office/drawing/2014/main" val="20004"/>
                    </a:ext>
                  </a:extLst>
                </a:gridCol>
                <a:gridCol w="812185">
                  <a:extLst>
                    <a:ext uri="{9D8B030D-6E8A-4147-A177-3AD203B41FA5}">
                      <a16:colId xmlns:a16="http://schemas.microsoft.com/office/drawing/2014/main" val="20005"/>
                    </a:ext>
                  </a:extLst>
                </a:gridCol>
                <a:gridCol w="812185">
                  <a:extLst>
                    <a:ext uri="{9D8B030D-6E8A-4147-A177-3AD203B41FA5}">
                      <a16:colId xmlns:a16="http://schemas.microsoft.com/office/drawing/2014/main" val="20006"/>
                    </a:ext>
                  </a:extLst>
                </a:gridCol>
                <a:gridCol w="812185">
                  <a:extLst>
                    <a:ext uri="{9D8B030D-6E8A-4147-A177-3AD203B41FA5}">
                      <a16:colId xmlns:a16="http://schemas.microsoft.com/office/drawing/2014/main" val="20007"/>
                    </a:ext>
                  </a:extLst>
                </a:gridCol>
                <a:gridCol w="812185">
                  <a:extLst>
                    <a:ext uri="{9D8B030D-6E8A-4147-A177-3AD203B41FA5}">
                      <a16:colId xmlns:a16="http://schemas.microsoft.com/office/drawing/2014/main" val="20008"/>
                    </a:ext>
                  </a:extLst>
                </a:gridCol>
                <a:gridCol w="812185">
                  <a:extLst>
                    <a:ext uri="{9D8B030D-6E8A-4147-A177-3AD203B41FA5}">
                      <a16:colId xmlns:a16="http://schemas.microsoft.com/office/drawing/2014/main" val="20009"/>
                    </a:ext>
                  </a:extLst>
                </a:gridCol>
                <a:gridCol w="812185">
                  <a:extLst>
                    <a:ext uri="{9D8B030D-6E8A-4147-A177-3AD203B41FA5}">
                      <a16:colId xmlns:a16="http://schemas.microsoft.com/office/drawing/2014/main" val="20010"/>
                    </a:ext>
                  </a:extLst>
                </a:gridCol>
              </a:tblGrid>
              <a:tr h="662905">
                <a:tc rowSpan="2">
                  <a:txBody>
                    <a:bodyPr/>
                    <a:lstStyle/>
                    <a:p>
                      <a:pPr algn="ctr" fontAlgn="ctr"/>
                      <a:r>
                        <a:rPr lang="en-US" sz="1400" u="none" strike="noStrike">
                          <a:effectLst/>
                        </a:rPr>
                        <a:t>Month</a:t>
                      </a:r>
                      <a:endParaRPr lang="en-US" sz="1400" b="1" i="0" u="none" strike="noStrike">
                        <a:solidFill>
                          <a:srgbClr val="000000"/>
                        </a:solidFill>
                        <a:effectLst/>
                        <a:latin typeface="Calibri" panose="020F0502020204030204" pitchFamily="34" charset="0"/>
                      </a:endParaRPr>
                    </a:p>
                  </a:txBody>
                  <a:tcPr marL="6565" marR="6565" marT="6565" marB="0" anchor="ctr"/>
                </a:tc>
                <a:tc gridSpan="2">
                  <a:txBody>
                    <a:bodyPr/>
                    <a:lstStyle/>
                    <a:p>
                      <a:pPr algn="ctr" fontAlgn="ctr"/>
                      <a:r>
                        <a:rPr lang="en-US" sz="1400" u="none" strike="noStrike">
                          <a:effectLst/>
                        </a:rPr>
                        <a:t>RUC Make-Whole Amount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Capacity-Short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Uplift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Claw</a:t>
                      </a:r>
                      <a:r>
                        <a:rPr lang="en-US" sz="1400" u="none" strike="noStrike" baseline="0">
                          <a:effectLst/>
                        </a:rPr>
                        <a:t> </a:t>
                      </a:r>
                      <a:r>
                        <a:rPr lang="en-US" sz="1400" u="none" strike="noStrike">
                          <a:effectLst/>
                        </a:rPr>
                        <a:t>Back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Shortfall Total (</a:t>
                      </a:r>
                      <a:r>
                        <a:rPr lang="en-US" sz="1400" u="none" strike="noStrike" err="1">
                          <a:effectLst/>
                        </a:rPr>
                        <a:t>MWh</a:t>
                      </a:r>
                      <a:r>
                        <a:rPr lang="en-US" sz="1400" u="none" strike="noStrike">
                          <a:effectLst/>
                        </a:rPr>
                        <a:t> in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extLst>
                  <a:ext uri="{0D108BD9-81ED-4DB2-BD59-A6C34878D82A}">
                    <a16:rowId xmlns:a16="http://schemas.microsoft.com/office/drawing/2014/main" val="10000"/>
                  </a:ext>
                </a:extLst>
              </a:tr>
              <a:tr h="347592">
                <a:tc vMerge="1">
                  <a:txBody>
                    <a:bodyPr/>
                    <a:lstStyle/>
                    <a:p>
                      <a:endParaRPr lang="en-US"/>
                    </a:p>
                  </a:txBody>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2021</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2021</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2021</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2021</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2021</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5</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a:solidFill>
                            <a:schemeClr val="tx2"/>
                          </a:solidFill>
                          <a:effectLst/>
                        </a:rPr>
                        <a:t>Feb</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168</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1,256</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394</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9</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19</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239</a:t>
                      </a:r>
                    </a:p>
                  </a:txBody>
                  <a:tcPr marL="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19</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263</a:t>
                      </a:r>
                    </a:p>
                  </a:txBody>
                  <a:tcPr marL="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-466</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466</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91</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7,004</a:t>
                      </a:r>
                    </a:p>
                  </a:txBody>
                  <a:tcPr marL="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-40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-2,045</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40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2,045</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82</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637</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148</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17,404</a:t>
                      </a:r>
                    </a:p>
                  </a:txBody>
                  <a:tcPr marL="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-356</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-865</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356</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865</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210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2197</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12,626</a:t>
                      </a:r>
                    </a:p>
                  </a:txBody>
                  <a:tcPr marL="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-833</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833</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54</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11,812</a:t>
                      </a:r>
                    </a:p>
                  </a:txBody>
                  <a:tcPr marL="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-862</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862</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918</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9,766</a:t>
                      </a:r>
                    </a:p>
                  </a:txBody>
                  <a:tcPr marL="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-8</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-61</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8</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61</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140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1,312</a:t>
                      </a:r>
                    </a:p>
                  </a:txBody>
                  <a:tcPr marL="9525" marT="9525" marB="0" anchor="ctr"/>
                </a:tc>
                <a:extLst>
                  <a:ext uri="{0D108BD9-81ED-4DB2-BD59-A6C34878D82A}">
                    <a16:rowId xmlns:a16="http://schemas.microsoft.com/office/drawing/2014/main" val="10012"/>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-86</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86</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1,102</a:t>
                      </a:r>
                    </a:p>
                  </a:txBody>
                  <a:tcPr marL="9525" marT="9525" marB="0" anchor="ctr"/>
                </a:tc>
                <a:extLst>
                  <a:ext uri="{0D108BD9-81ED-4DB2-BD59-A6C34878D82A}">
                    <a16:rowId xmlns:a16="http://schemas.microsoft.com/office/drawing/2014/main" val="10013"/>
                  </a:ext>
                </a:extLst>
              </a:tr>
            </a:tbl>
          </a:graphicData>
        </a:graphic>
      </p:graphicFrame>
      <p:sp>
        <p:nvSpPr>
          <p:cNvPr id="5" name="TextBox 4"/>
          <p:cNvSpPr txBox="1"/>
          <p:nvPr/>
        </p:nvSpPr>
        <p:spPr>
          <a:xfrm>
            <a:off x="1676400" y="6156788"/>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Amounts rounded to nearest thousand. Settlement data retrieved on 01/11/2024.</a:t>
            </a:r>
          </a:p>
        </p:txBody>
      </p:sp>
    </p:spTree>
    <p:extLst>
      <p:ext uri="{BB962C8B-B14F-4D97-AF65-F5344CB8AC3E}">
        <p14:creationId xmlns:p14="http://schemas.microsoft.com/office/powerpoint/2010/main" val="3292822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2022-2023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117404375"/>
              </p:ext>
            </p:extLst>
          </p:nvPr>
        </p:nvGraphicFramePr>
        <p:xfrm>
          <a:off x="228600" y="914400"/>
          <a:ext cx="8610599" cy="5181601"/>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91334">
                  <a:extLst>
                    <a:ext uri="{9D8B030D-6E8A-4147-A177-3AD203B41FA5}">
                      <a16:colId xmlns:a16="http://schemas.microsoft.com/office/drawing/2014/main" val="20001"/>
                    </a:ext>
                  </a:extLst>
                </a:gridCol>
                <a:gridCol w="832666">
                  <a:extLst>
                    <a:ext uri="{9D8B030D-6E8A-4147-A177-3AD203B41FA5}">
                      <a16:colId xmlns:a16="http://schemas.microsoft.com/office/drawing/2014/main" val="20002"/>
                    </a:ext>
                  </a:extLst>
                </a:gridCol>
                <a:gridCol w="791704">
                  <a:extLst>
                    <a:ext uri="{9D8B030D-6E8A-4147-A177-3AD203B41FA5}">
                      <a16:colId xmlns:a16="http://schemas.microsoft.com/office/drawing/2014/main" val="20003"/>
                    </a:ext>
                  </a:extLst>
                </a:gridCol>
                <a:gridCol w="812185">
                  <a:extLst>
                    <a:ext uri="{9D8B030D-6E8A-4147-A177-3AD203B41FA5}">
                      <a16:colId xmlns:a16="http://schemas.microsoft.com/office/drawing/2014/main" val="20004"/>
                    </a:ext>
                  </a:extLst>
                </a:gridCol>
                <a:gridCol w="812185">
                  <a:extLst>
                    <a:ext uri="{9D8B030D-6E8A-4147-A177-3AD203B41FA5}">
                      <a16:colId xmlns:a16="http://schemas.microsoft.com/office/drawing/2014/main" val="20005"/>
                    </a:ext>
                  </a:extLst>
                </a:gridCol>
                <a:gridCol w="812185">
                  <a:extLst>
                    <a:ext uri="{9D8B030D-6E8A-4147-A177-3AD203B41FA5}">
                      <a16:colId xmlns:a16="http://schemas.microsoft.com/office/drawing/2014/main" val="20006"/>
                    </a:ext>
                  </a:extLst>
                </a:gridCol>
                <a:gridCol w="812185">
                  <a:extLst>
                    <a:ext uri="{9D8B030D-6E8A-4147-A177-3AD203B41FA5}">
                      <a16:colId xmlns:a16="http://schemas.microsoft.com/office/drawing/2014/main" val="20007"/>
                    </a:ext>
                  </a:extLst>
                </a:gridCol>
                <a:gridCol w="812185">
                  <a:extLst>
                    <a:ext uri="{9D8B030D-6E8A-4147-A177-3AD203B41FA5}">
                      <a16:colId xmlns:a16="http://schemas.microsoft.com/office/drawing/2014/main" val="20008"/>
                    </a:ext>
                  </a:extLst>
                </a:gridCol>
                <a:gridCol w="812185">
                  <a:extLst>
                    <a:ext uri="{9D8B030D-6E8A-4147-A177-3AD203B41FA5}">
                      <a16:colId xmlns:a16="http://schemas.microsoft.com/office/drawing/2014/main" val="20009"/>
                    </a:ext>
                  </a:extLst>
                </a:gridCol>
                <a:gridCol w="812185">
                  <a:extLst>
                    <a:ext uri="{9D8B030D-6E8A-4147-A177-3AD203B41FA5}">
                      <a16:colId xmlns:a16="http://schemas.microsoft.com/office/drawing/2014/main" val="20010"/>
                    </a:ext>
                  </a:extLst>
                </a:gridCol>
              </a:tblGrid>
              <a:tr h="662905">
                <a:tc rowSpan="2">
                  <a:txBody>
                    <a:bodyPr/>
                    <a:lstStyle/>
                    <a:p>
                      <a:pPr algn="ctr" fontAlgn="ctr"/>
                      <a:r>
                        <a:rPr lang="en-US" sz="1400" u="none" strike="noStrike">
                          <a:effectLst/>
                        </a:rPr>
                        <a:t>Month</a:t>
                      </a:r>
                      <a:endParaRPr lang="en-US" sz="1400" b="1" i="0" u="none" strike="noStrike">
                        <a:solidFill>
                          <a:srgbClr val="000000"/>
                        </a:solidFill>
                        <a:effectLst/>
                        <a:latin typeface="Calibri" panose="020F0502020204030204" pitchFamily="34" charset="0"/>
                      </a:endParaRPr>
                    </a:p>
                  </a:txBody>
                  <a:tcPr marL="6565" marR="6565" marT="6565" marB="0" anchor="ctr"/>
                </a:tc>
                <a:tc gridSpan="2">
                  <a:txBody>
                    <a:bodyPr/>
                    <a:lstStyle/>
                    <a:p>
                      <a:pPr algn="ctr" fontAlgn="ctr"/>
                      <a:r>
                        <a:rPr lang="en-US" sz="1400" u="none" strike="noStrike">
                          <a:effectLst/>
                        </a:rPr>
                        <a:t>RUC Make-Whole Amount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Capacity-Short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Uplift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Claw</a:t>
                      </a:r>
                      <a:r>
                        <a:rPr lang="en-US" sz="1400" u="none" strike="noStrike" baseline="0">
                          <a:effectLst/>
                        </a:rPr>
                        <a:t> </a:t>
                      </a:r>
                      <a:r>
                        <a:rPr lang="en-US" sz="1400" u="none" strike="noStrike">
                          <a:effectLst/>
                        </a:rPr>
                        <a:t>Back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Shortfall Total (</a:t>
                      </a:r>
                      <a:r>
                        <a:rPr lang="en-US" sz="1400" u="none" strike="noStrike" err="1">
                          <a:effectLst/>
                        </a:rPr>
                        <a:t>MWh</a:t>
                      </a:r>
                      <a:r>
                        <a:rPr lang="en-US" sz="1400" u="none" strike="noStrike">
                          <a:effectLst/>
                        </a:rPr>
                        <a:t> in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extLst>
                  <a:ext uri="{0D108BD9-81ED-4DB2-BD59-A6C34878D82A}">
                    <a16:rowId xmlns:a16="http://schemas.microsoft.com/office/drawing/2014/main" val="10000"/>
                  </a:ext>
                </a:extLst>
              </a:tr>
              <a:tr h="347592">
                <a:tc vMerge="1">
                  <a:txBody>
                    <a:bodyPr/>
                    <a:lstStyle/>
                    <a:p>
                      <a:endParaRPr lang="en-US"/>
                    </a:p>
                  </a:txBody>
                  <a:tcPr/>
                </a:tc>
                <a:tc>
                  <a:txBody>
                    <a:bodyPr/>
                    <a:lstStyle/>
                    <a:p>
                      <a:pPr marL="0" algn="ctr" defTabSz="914400" rtl="0" eaLnBrk="1" fontAlgn="ctr" latinLnBrk="0" hangingPunct="1"/>
                      <a:r>
                        <a:rPr lang="en-US" sz="1400" b="1" u="none" strike="noStrike" kern="1200">
                          <a:solidFill>
                            <a:schemeClr val="lt1"/>
                          </a:solidFill>
                          <a:effectLst/>
                        </a:rPr>
                        <a:t>2022</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1" u="none" strike="noStrike" kern="1200">
                          <a:solidFill>
                            <a:schemeClr val="lt1"/>
                          </a:solidFill>
                          <a:effectLst/>
                        </a:rPr>
                        <a:t>2023</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2022</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2023</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2022</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2023</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2022</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2023</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2022</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rPr>
                        <a:t>2023</a:t>
                      </a:r>
                      <a:endParaRPr lang="en-US" sz="1400" b="1" u="none" strike="noStrike" kern="1200">
                        <a:solidFill>
                          <a:schemeClr val="lt1"/>
                        </a:solidFill>
                        <a:effectLst/>
                        <a:latin typeface="+mn-lt"/>
                        <a:ea typeface="+mn-ea"/>
                        <a:cs typeface="+mn-cs"/>
                      </a:endParaRPr>
                    </a:p>
                  </a:txBody>
                  <a:tcPr marL="6565" marR="6565" marT="6565" marB="0" anchor="ctr">
                    <a:solidFill>
                      <a:schemeClr val="accent1"/>
                    </a:solidFill>
                  </a:tcPr>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-320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-301</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320</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301</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38</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822</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3,760</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1886</a:t>
                      </a:r>
                    </a:p>
                  </a:txBody>
                  <a:tcPr marL="9525" marR="9525" marT="9525" marB="0" anchor="b"/>
                </a:tc>
                <a:extLst>
                  <a:ext uri="{0D108BD9-81ED-4DB2-BD59-A6C34878D82A}">
                    <a16:rowId xmlns:a16="http://schemas.microsoft.com/office/drawing/2014/main" val="10002"/>
                  </a:ext>
                </a:extLst>
              </a:tr>
              <a:tr h="347592">
                <a:tc>
                  <a:txBody>
                    <a:bodyPr/>
                    <a:lstStyle/>
                    <a:p>
                      <a:pPr algn="ctr" fontAlgn="ctr"/>
                      <a:r>
                        <a:rPr lang="en-US" sz="1400" u="none" strike="noStrike">
                          <a:solidFill>
                            <a:schemeClr val="tx2"/>
                          </a:solidFill>
                          <a:effectLst/>
                        </a:rPr>
                        <a:t>Feb</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-6,970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-327</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6,970</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327</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7,628</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157</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7,519</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3045</a:t>
                      </a:r>
                    </a:p>
                  </a:txBody>
                  <a:tcPr marL="9525" marR="9525" marT="9525" marB="0" anchor="b"/>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-749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-441</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749</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441</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102</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180</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6,203</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5695</a:t>
                      </a:r>
                    </a:p>
                  </a:txBody>
                  <a:tcPr marL="9525" marR="9525" marT="9525" marB="0" anchor="b"/>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-742</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-914</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742</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914</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1,285</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50</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7,138</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11694</a:t>
                      </a:r>
                    </a:p>
                  </a:txBody>
                  <a:tcPr marL="9525" marR="9525" marT="9525" marB="0" anchor="b"/>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-3,302</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-470</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3,302</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470</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7,293</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364</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10,604</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8601</a:t>
                      </a:r>
                    </a:p>
                  </a:txBody>
                  <a:tcPr marL="9525" marR="9525" marT="9525" marB="0" anchor="b"/>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-6,014</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-687</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6,014</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687</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12</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149</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17,784</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8007</a:t>
                      </a:r>
                    </a:p>
                  </a:txBody>
                  <a:tcPr marL="9525" marR="9525" marT="9525" marB="0" anchor="b"/>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-4,702</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-168</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4,702</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168</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5,509</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158</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17,815</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5137</a:t>
                      </a:r>
                    </a:p>
                  </a:txBody>
                  <a:tcPr marL="9525" marR="9525" marT="9525" marB="0" anchor="b"/>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-3,464</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-12</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3,464</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12</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986</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352</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14,129</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321</a:t>
                      </a:r>
                    </a:p>
                  </a:txBody>
                  <a:tcPr marL="9525" marR="9525" marT="9525" marB="0" anchor="b"/>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-4,666</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-35</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4,666</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35</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365</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998</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20,059</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561</a:t>
                      </a:r>
                    </a:p>
                  </a:txBody>
                  <a:tcPr marL="9525" marR="9525" marT="9525" marB="0" anchor="b"/>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-889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-116</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889</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116</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528</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191</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7,153</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758</a:t>
                      </a:r>
                    </a:p>
                  </a:txBody>
                  <a:tcPr marL="9525" marR="9525" marT="9525" marB="0" anchor="b"/>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-809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-195</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809</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195</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952</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30</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8,361</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2556</a:t>
                      </a:r>
                    </a:p>
                  </a:txBody>
                  <a:tcPr marL="9525" marR="9525" marT="9525" marB="0" anchor="b"/>
                </a:tc>
                <a:extLst>
                  <a:ext uri="{0D108BD9-81ED-4DB2-BD59-A6C34878D82A}">
                    <a16:rowId xmlns:a16="http://schemas.microsoft.com/office/drawing/2014/main" val="10012"/>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-1,479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1,479</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148</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R="9525" marT="9525"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6,437</a:t>
                      </a:r>
                    </a:p>
                  </a:txBody>
                  <a:tcPr marL="7620" marT="7620" marB="0" anchor="b"/>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305</a:t>
                      </a:r>
                    </a:p>
                  </a:txBody>
                  <a:tcPr marL="9525" marR="9525" marT="9525" marB="0" anchor="b"/>
                </a:tc>
                <a:extLst>
                  <a:ext uri="{0D108BD9-81ED-4DB2-BD59-A6C34878D82A}">
                    <a16:rowId xmlns:a16="http://schemas.microsoft.com/office/drawing/2014/main" val="10013"/>
                  </a:ext>
                </a:extLst>
              </a:tr>
            </a:tbl>
          </a:graphicData>
        </a:graphic>
      </p:graphicFrame>
      <p:sp>
        <p:nvSpPr>
          <p:cNvPr id="5" name="TextBox 4"/>
          <p:cNvSpPr txBox="1"/>
          <p:nvPr/>
        </p:nvSpPr>
        <p:spPr>
          <a:xfrm>
            <a:off x="1828800" y="6156788"/>
            <a:ext cx="6705600" cy="253916"/>
          </a:xfrm>
          <a:prstGeom prst="rect">
            <a:avLst/>
          </a:prstGeom>
          <a:noFill/>
        </p:spPr>
        <p:txBody>
          <a:bodyPr wrap="square" rtlCol="0">
            <a:spAutoFit/>
          </a:bodyPr>
          <a:lstStyle/>
          <a:p>
            <a:pPr algn="ctr"/>
            <a:r>
              <a:rPr lang="en-US" sz="1050">
                <a:solidFill>
                  <a:schemeClr val="tx1">
                    <a:lumMod val="65000"/>
                    <a:lumOff val="35000"/>
                  </a:schemeClr>
                </a:solidFill>
              </a:rPr>
              <a:t>Amounts rounded to nearest thousand. Settlement data retrieved on 01/11/2024.</a:t>
            </a:r>
          </a:p>
        </p:txBody>
      </p:sp>
    </p:spTree>
    <p:extLst>
      <p:ext uri="{BB962C8B-B14F-4D97-AF65-F5344CB8AC3E}">
        <p14:creationId xmlns:p14="http://schemas.microsoft.com/office/powerpoint/2010/main" val="157376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Protocol Language</a:t>
            </a:r>
            <a:endParaRPr lang="en-US" sz="2400" b="1">
              <a:solidFill>
                <a:schemeClr val="accent1"/>
              </a:solidFill>
            </a:endParaRPr>
          </a:p>
        </p:txBody>
      </p:sp>
      <p:sp>
        <p:nvSpPr>
          <p:cNvPr id="3" name="Content Placeholder 2"/>
          <p:cNvSpPr>
            <a:spLocks noGrp="1"/>
          </p:cNvSpPr>
          <p:nvPr>
            <p:ph idx="1"/>
          </p:nvPr>
        </p:nvSpPr>
        <p:spPr>
          <a:xfrm>
            <a:off x="381000" y="914400"/>
            <a:ext cx="8534400" cy="4876800"/>
          </a:xfrm>
        </p:spPr>
        <p:txBody>
          <a:bodyPr/>
          <a:lstStyle/>
          <a:p>
            <a:pPr marL="0" marR="0" indent="0">
              <a:spcBef>
                <a:spcPts val="1200"/>
              </a:spcBef>
              <a:spcAft>
                <a:spcPts val="1200"/>
              </a:spcAft>
              <a:buNone/>
              <a:tabLst>
                <a:tab pos="571500" algn="l"/>
              </a:tabLst>
            </a:pPr>
            <a:r>
              <a:rPr lang="en-US" sz="1600" b="1">
                <a:solidFill>
                  <a:schemeClr val="accent2"/>
                </a:solidFill>
                <a:ea typeface="Times New Roman" panose="02020603050405020304" pitchFamily="18" charset="0"/>
              </a:rPr>
              <a:t>5.8	Annual RUC Reporting Requirement</a:t>
            </a:r>
          </a:p>
          <a:p>
            <a:pPr marL="0" marR="0" indent="-457200" defTabSz="460375">
              <a:spcBef>
                <a:spcPts val="0"/>
              </a:spcBef>
              <a:spcAft>
                <a:spcPts val="1200"/>
              </a:spcAft>
              <a:buNone/>
            </a:pPr>
            <a:r>
              <a:rPr lang="en-US" sz="1400">
                <a:solidFill>
                  <a:schemeClr val="accent2"/>
                </a:solidFill>
                <a:ea typeface="Times New Roman" panose="02020603050405020304" pitchFamily="18" charset="0"/>
              </a:rPr>
              <a:t>(1)	ERCOT shall report to the Technical Advisory Committee (TAC), each January, an assessment of 	market impacts and Settlements for the aggregate Reliability Unit Commitment (RUC) activity, 	delineated by type of RUC instruction as follows:</a:t>
            </a:r>
          </a:p>
          <a:p>
            <a:pPr marL="800100" marR="0" defTabSz="460375">
              <a:spcBef>
                <a:spcPts val="0"/>
              </a:spcBef>
              <a:spcAft>
                <a:spcPts val="1200"/>
              </a:spcAft>
              <a:buAutoNum type="alphaLcParenBoth"/>
            </a:pPr>
            <a:r>
              <a:rPr lang="en-US" sz="1400">
                <a:solidFill>
                  <a:schemeClr val="accent2"/>
                </a:solidFill>
                <a:ea typeface="Times New Roman" panose="02020603050405020304" pitchFamily="18" charset="0"/>
              </a:rPr>
              <a:t>RUC instructions issued for Ancillary Service shortages (failure to sufficiently procure one or more Ancillary Service markets in the Day-Ahead Market (DAM) or subsequent Supplemental Ancillary Service Markets (SASMs));</a:t>
            </a:r>
          </a:p>
          <a:p>
            <a:pPr marL="800100" marR="0" defTabSz="460375">
              <a:spcBef>
                <a:spcPts val="0"/>
              </a:spcBef>
              <a:spcAft>
                <a:spcPts val="1200"/>
              </a:spcAft>
              <a:buAutoNum type="alphaLcParenBoth"/>
            </a:pPr>
            <a:r>
              <a:rPr lang="en-US" sz="1400">
                <a:solidFill>
                  <a:schemeClr val="accent2"/>
                </a:solidFill>
                <a:ea typeface="Times New Roman" panose="02020603050405020304" pitchFamily="18" charset="0"/>
              </a:rPr>
              <a:t>RUC instructions issued for irresolvable transmission system constraints;</a:t>
            </a:r>
          </a:p>
          <a:p>
            <a:pPr marL="800100" defTabSz="460375">
              <a:spcBef>
                <a:spcPts val="0"/>
              </a:spcBef>
              <a:spcAft>
                <a:spcPts val="1200"/>
              </a:spcAft>
              <a:buFont typeface="Arial" panose="020B0604020202020204" pitchFamily="34" charset="0"/>
              <a:buAutoNum type="alphaLcParenBoth"/>
            </a:pPr>
            <a:r>
              <a:rPr lang="en-US" sz="1400">
                <a:solidFill>
                  <a:schemeClr val="accent2"/>
                </a:solidFill>
                <a:ea typeface="Times New Roman" panose="02020603050405020304" pitchFamily="18" charset="0"/>
              </a:rPr>
              <a:t>RUC instructions issued in anticipation of extreme cold weather/startup failures;</a:t>
            </a:r>
          </a:p>
          <a:p>
            <a:pPr marL="800100" defTabSz="460375">
              <a:spcBef>
                <a:spcPts val="0"/>
              </a:spcBef>
              <a:spcAft>
                <a:spcPts val="1200"/>
              </a:spcAft>
              <a:buFont typeface="Arial" panose="020B0604020202020204" pitchFamily="34" charset="0"/>
              <a:buAutoNum type="alphaLcParenBoth"/>
            </a:pPr>
            <a:r>
              <a:rPr lang="en-US" sz="1400">
                <a:solidFill>
                  <a:schemeClr val="accent2"/>
                </a:solidFill>
                <a:ea typeface="Times New Roman" panose="02020603050405020304" pitchFamily="18" charset="0"/>
              </a:rPr>
              <a:t>RUC instructions issued for capacity;</a:t>
            </a:r>
          </a:p>
          <a:p>
            <a:pPr marL="800100" defTabSz="460375">
              <a:spcBef>
                <a:spcPts val="0"/>
              </a:spcBef>
              <a:spcAft>
                <a:spcPts val="1200"/>
              </a:spcAft>
              <a:buFont typeface="Arial" panose="020B0604020202020204" pitchFamily="34" charset="0"/>
              <a:buAutoNum type="alphaLcParenBoth"/>
            </a:pPr>
            <a:r>
              <a:rPr lang="en-US" sz="1400">
                <a:solidFill>
                  <a:schemeClr val="accent2"/>
                </a:solidFill>
                <a:ea typeface="Times New Roman" panose="02020603050405020304" pitchFamily="18" charset="0"/>
              </a:rPr>
              <a:t>RUC instructions issued for system inertia; and</a:t>
            </a:r>
          </a:p>
          <a:p>
            <a:pPr marL="800100" marR="0" defTabSz="460375">
              <a:spcBef>
                <a:spcPts val="0"/>
              </a:spcBef>
              <a:spcAft>
                <a:spcPts val="1200"/>
              </a:spcAft>
              <a:buAutoNum type="alphaLcParenBoth"/>
            </a:pPr>
            <a:r>
              <a:rPr lang="en-US" sz="1400">
                <a:solidFill>
                  <a:schemeClr val="accent2"/>
                </a:solidFill>
                <a:ea typeface="Times New Roman" panose="02020603050405020304" pitchFamily="18" charset="0"/>
              </a:rPr>
              <a:t>A summary of RUC Settlements;</a:t>
            </a:r>
          </a:p>
          <a:p>
            <a:pPr marL="114300" marR="0" indent="0" defTabSz="460375">
              <a:spcBef>
                <a:spcPts val="0"/>
              </a:spcBef>
              <a:spcAft>
                <a:spcPts val="1200"/>
              </a:spcAft>
              <a:buNone/>
            </a:pPr>
            <a:r>
              <a:rPr lang="en-US" sz="1400">
                <a:solidFill>
                  <a:schemeClr val="accent2"/>
                </a:solidFill>
                <a:ea typeface="Times New Roman" panose="02020603050405020304" pitchFamily="18" charset="0"/>
              </a:rPr>
              <a:t>		(</a:t>
            </a:r>
            <a:r>
              <a:rPr lang="en-US" sz="1400" err="1">
                <a:solidFill>
                  <a:schemeClr val="accent2"/>
                </a:solidFill>
                <a:ea typeface="Times New Roman" panose="02020603050405020304" pitchFamily="18" charset="0"/>
              </a:rPr>
              <a:t>i</a:t>
            </a:r>
            <a:r>
              <a:rPr lang="en-US" sz="1400">
                <a:solidFill>
                  <a:schemeClr val="accent2"/>
                </a:solidFill>
                <a:ea typeface="Times New Roman" panose="02020603050405020304" pitchFamily="18" charset="0"/>
              </a:rPr>
              <a:t>)	RUC charges associated with RUC Make-Whole Amount Total per RUC, as 						defined in Section 5.7.4.1, RUC Capacity-Short Charge; and</a:t>
            </a:r>
          </a:p>
          <a:p>
            <a:pPr marL="0" indent="0" defTabSz="460375">
              <a:buNone/>
            </a:pPr>
            <a:r>
              <a:rPr lang="en-US" sz="1400">
                <a:solidFill>
                  <a:schemeClr val="accent2"/>
                </a:solidFill>
                <a:ea typeface="Times New Roman" panose="02020603050405020304" pitchFamily="18" charset="0"/>
              </a:rPr>
              <a:t>		(ii)	RUC Shortfall Total, as defined in Section 5.7.4.1.1, Capacity Shortfall Ratio 					Share.</a:t>
            </a:r>
          </a:p>
          <a:p>
            <a:pPr marL="0" marR="0" indent="0">
              <a:spcBef>
                <a:spcPts val="1200"/>
              </a:spcBef>
              <a:spcAft>
                <a:spcPts val="1200"/>
              </a:spcAft>
              <a:buNone/>
              <a:tabLst>
                <a:tab pos="571500" algn="l"/>
              </a:tabLst>
            </a:pPr>
            <a:endParaRPr lang="en-US" sz="1400">
              <a:solidFill>
                <a:schemeClr val="accent2"/>
              </a:solidFill>
              <a:ea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RUC-Instructed Resource-Hours in 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p:cNvSpPr/>
          <p:nvPr/>
        </p:nvSpPr>
        <p:spPr>
          <a:xfrm>
            <a:off x="723900" y="4800600"/>
            <a:ext cx="7696200" cy="830997"/>
          </a:xfrm>
          <a:prstGeom prst="rect">
            <a:avLst/>
          </a:prstGeom>
        </p:spPr>
        <p:txBody>
          <a:bodyPr wrap="square">
            <a:spAutoFit/>
          </a:bodyPr>
          <a:lstStyle/>
          <a:p>
            <a:pPr>
              <a:defRPr/>
            </a:pPr>
            <a:r>
              <a:rPr lang="en-US" sz="1600">
                <a:solidFill>
                  <a:schemeClr val="accent2"/>
                </a:solidFill>
                <a:cs typeface="Book Antiqua"/>
              </a:rPr>
              <a:t>* The difference between “Instructed” and “Effective” values is a result of Resources starting up, shutting down, partial hour instructions, or otherwise not dispatchable by SCED.</a:t>
            </a:r>
            <a:endParaRPr lang="en-US" sz="4000">
              <a:solidFill>
                <a:schemeClr val="accent2"/>
              </a:solidFill>
              <a:cs typeface="Book Antiqua"/>
            </a:endParaRPr>
          </a:p>
        </p:txBody>
      </p:sp>
      <p:graphicFrame>
        <p:nvGraphicFramePr>
          <p:cNvPr id="6" name="Table 5"/>
          <p:cNvGraphicFramePr>
            <a:graphicFrameLocks noGrp="1"/>
          </p:cNvGraphicFramePr>
          <p:nvPr>
            <p:extLst>
              <p:ext uri="{D42A27DB-BD31-4B8C-83A1-F6EECF244321}">
                <p14:modId xmlns:p14="http://schemas.microsoft.com/office/powerpoint/2010/main" val="4095301558"/>
              </p:ext>
            </p:extLst>
          </p:nvPr>
        </p:nvGraphicFramePr>
        <p:xfrm>
          <a:off x="1280160" y="927100"/>
          <a:ext cx="6583680" cy="3556000"/>
        </p:xfrm>
        <a:graphic>
          <a:graphicData uri="http://schemas.openxmlformats.org/drawingml/2006/table">
            <a:tbl>
              <a:tblPr firstRow="1" bandRow="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tblGrid>
              <a:tr h="370840">
                <a:tc>
                  <a:txBody>
                    <a:bodyPr/>
                    <a:lstStyle/>
                    <a:p>
                      <a:pPr algn="ctr" fontAlgn="b"/>
                      <a:endParaRPr lang="en-US" sz="1800" b="0" i="0" u="none" strike="noStrike">
                        <a:solidFill>
                          <a:schemeClr val="accent2"/>
                        </a:solidFill>
                        <a:effectLst/>
                        <a:latin typeface="Arial" panose="020B0604020202020204" pitchFamily="34" charset="0"/>
                      </a:endParaRPr>
                    </a:p>
                  </a:txBody>
                  <a:tcPr marL="0" marR="0" marT="0" marB="0" anchor="ctr"/>
                </a:tc>
                <a:tc>
                  <a:txBody>
                    <a:bodyPr/>
                    <a:lstStyle/>
                    <a:p>
                      <a:pPr marL="0" lvl="1" algn="ctr" fontAlgn="b"/>
                      <a:r>
                        <a:rPr lang="en-US" sz="1800" b="1" i="0" u="none" strike="noStrike">
                          <a:solidFill>
                            <a:schemeClr val="bg1"/>
                          </a:solidFill>
                          <a:effectLst/>
                          <a:latin typeface="Arial" panose="020B0604020202020204" pitchFamily="34" charset="0"/>
                        </a:rPr>
                        <a:t>Total</a:t>
                      </a:r>
                    </a:p>
                  </a:txBody>
                  <a:tcPr anchor="ctr"/>
                </a:tc>
                <a:tc>
                  <a:txBody>
                    <a:bodyPr/>
                    <a:lstStyle/>
                    <a:p>
                      <a:pPr marL="0" lvl="1" algn="ctr" fontAlgn="b"/>
                      <a:r>
                        <a:rPr lang="en-US" sz="1800" b="1" i="0" u="none" strike="noStrike">
                          <a:solidFill>
                            <a:schemeClr val="bg1"/>
                          </a:solidFill>
                          <a:effectLst/>
                          <a:latin typeface="Arial" panose="020B0604020202020204" pitchFamily="34" charset="0"/>
                        </a:rPr>
                        <a:t>Opt-Out</a:t>
                      </a:r>
                    </a:p>
                  </a:txBody>
                  <a:tcPr anchor="ctr"/>
                </a:tc>
                <a:tc>
                  <a:txBody>
                    <a:bodyPr/>
                    <a:lstStyle/>
                    <a:p>
                      <a:pPr marL="0" lvl="1" algn="ctr" fontAlgn="b"/>
                      <a:r>
                        <a:rPr lang="en-US" sz="1800" b="1" i="0" u="none" strike="noStrike">
                          <a:solidFill>
                            <a:schemeClr val="bg1"/>
                          </a:solidFill>
                          <a:effectLst/>
                          <a:latin typeface="Arial" panose="020B0604020202020204" pitchFamily="34" charset="0"/>
                        </a:rPr>
                        <a:t>Non-Opt-Out</a:t>
                      </a:r>
                    </a:p>
                  </a:txBody>
                  <a:tcPr anchor="ctr"/>
                </a:tc>
                <a:extLst>
                  <a:ext uri="{0D108BD9-81ED-4DB2-BD59-A6C34878D82A}">
                    <a16:rowId xmlns:a16="http://schemas.microsoft.com/office/drawing/2014/main" val="10000"/>
                  </a:ext>
                </a:extLst>
              </a:tr>
              <a:tr h="454660">
                <a:tc gridSpan="4">
                  <a:txBody>
                    <a:bodyPr/>
                    <a:lstStyle/>
                    <a:p>
                      <a:pPr algn="ctr" fontAlgn="b"/>
                      <a:r>
                        <a:rPr lang="en-US" sz="1800" b="1" i="0" u="none" strike="noStrike">
                          <a:solidFill>
                            <a:schemeClr val="accent2"/>
                          </a:solidFill>
                          <a:effectLst/>
                          <a:latin typeface="Arial" panose="020B0604020202020204" pitchFamily="34" charset="0"/>
                        </a:rPr>
                        <a:t>Instructed Resource-Hours</a:t>
                      </a:r>
                    </a:p>
                  </a:txBody>
                  <a:tcPr marL="182880" marR="0" marT="0" marB="0"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a:solidFill>
                          <a:srgbClr val="000000"/>
                        </a:solidFill>
                        <a:effectLst/>
                        <a:latin typeface="Arial" panose="020B0604020202020204" pitchFamily="34" charset="0"/>
                      </a:endParaRPr>
                    </a:p>
                  </a:txBody>
                  <a:tcPr marL="0" marR="457200" marT="0" marB="0" anchor="ctr"/>
                </a:tc>
                <a:extLst>
                  <a:ext uri="{0D108BD9-81ED-4DB2-BD59-A6C34878D82A}">
                    <a16:rowId xmlns:a16="http://schemas.microsoft.com/office/drawing/2014/main" val="10001"/>
                  </a:ext>
                </a:extLst>
              </a:tr>
              <a:tr h="370840">
                <a:tc>
                  <a:txBody>
                    <a:bodyPr/>
                    <a:lstStyle/>
                    <a:p>
                      <a:pPr algn="l" fontAlgn="b"/>
                      <a:r>
                        <a:rPr lang="en-US" sz="1600" b="0" i="0" u="none" strike="noStrike">
                          <a:solidFill>
                            <a:schemeClr val="accent2"/>
                          </a:solidFill>
                          <a:effectLst/>
                          <a:latin typeface="Arial" panose="020B0604020202020204" pitchFamily="34" charset="0"/>
                        </a:rPr>
                        <a:t>Total Count</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2,726</a:t>
                      </a:r>
                    </a:p>
                  </a:txBody>
                  <a:tcPr marR="548640" anchor="ctr"/>
                </a:tc>
                <a:tc>
                  <a:txBody>
                    <a:bodyPr/>
                    <a:lstStyle/>
                    <a:p>
                      <a:pPr marL="0" lvl="1" algn="r" fontAlgn="b"/>
                      <a:r>
                        <a:rPr lang="en-US" sz="1600" b="0" i="0" u="none" strike="noStrike">
                          <a:solidFill>
                            <a:schemeClr val="accent2"/>
                          </a:solidFill>
                          <a:effectLst/>
                          <a:latin typeface="Arial" panose="020B0604020202020204" pitchFamily="34" charset="0"/>
                        </a:rPr>
                        <a:t>527</a:t>
                      </a:r>
                    </a:p>
                  </a:txBody>
                  <a:tcPr marR="548640" anchor="ctr"/>
                </a:tc>
                <a:tc>
                  <a:txBody>
                    <a:bodyPr/>
                    <a:lstStyle/>
                    <a:p>
                      <a:pPr marL="0" lvl="1" algn="r" fontAlgn="b"/>
                      <a:r>
                        <a:rPr lang="en-US" sz="1600" b="0" i="0" u="none" strike="noStrike">
                          <a:solidFill>
                            <a:schemeClr val="accent2"/>
                          </a:solidFill>
                          <a:effectLst/>
                          <a:latin typeface="Arial" panose="020B0604020202020204" pitchFamily="34" charset="0"/>
                        </a:rPr>
                        <a:t>2,199</a:t>
                      </a:r>
                    </a:p>
                  </a:txBody>
                  <a:tcPr marR="548640" anchor="ctr"/>
                </a:tc>
                <a:extLst>
                  <a:ext uri="{0D108BD9-81ED-4DB2-BD59-A6C34878D82A}">
                    <a16:rowId xmlns:a16="http://schemas.microsoft.com/office/drawing/2014/main" val="10002"/>
                  </a:ext>
                </a:extLst>
              </a:tr>
              <a:tr h="505460">
                <a:tc gridSpan="4">
                  <a:txBody>
                    <a:bodyPr/>
                    <a:lstStyle/>
                    <a:p>
                      <a:pPr algn="ctr" fontAlgn="b"/>
                      <a:r>
                        <a:rPr lang="en-US" sz="1800" b="1" i="0" u="none" strike="noStrike">
                          <a:solidFill>
                            <a:schemeClr val="accent2"/>
                          </a:solidFill>
                          <a:effectLst/>
                          <a:latin typeface="Arial" panose="020B0604020202020204" pitchFamily="34" charset="0"/>
                        </a:rPr>
                        <a:t>Effective Resource-Hours*</a:t>
                      </a:r>
                      <a:endParaRPr lang="en-US" sz="1800" b="1" i="0" u="none" strike="noStrike" baseline="30000">
                        <a:solidFill>
                          <a:schemeClr val="accent2"/>
                        </a:solidFill>
                        <a:effectLst/>
                        <a:latin typeface="Arial" panose="020B0604020202020204" pitchFamily="34" charset="0"/>
                      </a:endParaRPr>
                    </a:p>
                  </a:txBody>
                  <a:tcPr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a:solidFill>
                          <a:srgbClr val="000000"/>
                        </a:solidFill>
                        <a:effectLst/>
                        <a:latin typeface="Arial" panose="020B0604020202020204" pitchFamily="34" charset="0"/>
                      </a:endParaRPr>
                    </a:p>
                  </a:txBody>
                  <a:tcPr marL="0" marR="457200" marT="0" marB="0" anchor="ctr"/>
                </a:tc>
                <a:extLst>
                  <a:ext uri="{0D108BD9-81ED-4DB2-BD59-A6C34878D82A}">
                    <a16:rowId xmlns:a16="http://schemas.microsoft.com/office/drawing/2014/main" val="10004"/>
                  </a:ext>
                </a:extLst>
              </a:tr>
              <a:tr h="370840">
                <a:tc>
                  <a:txBody>
                    <a:bodyPr/>
                    <a:lstStyle/>
                    <a:p>
                      <a:pPr algn="l" fontAlgn="b"/>
                      <a:r>
                        <a:rPr lang="en-US" sz="1600" b="0" i="0" u="none" strike="noStrike">
                          <a:solidFill>
                            <a:schemeClr val="accent2"/>
                          </a:solidFill>
                          <a:effectLst/>
                          <a:latin typeface="Arial" panose="020B0604020202020204" pitchFamily="34" charset="0"/>
                        </a:rPr>
                        <a:t>Total</a:t>
                      </a:r>
                      <a:r>
                        <a:rPr lang="en-US" sz="1600" b="0" i="0" u="none" strike="noStrike" baseline="0">
                          <a:solidFill>
                            <a:schemeClr val="accent2"/>
                          </a:solidFill>
                          <a:effectLst/>
                          <a:latin typeface="Arial" panose="020B0604020202020204" pitchFamily="34" charset="0"/>
                        </a:rPr>
                        <a:t> Count</a:t>
                      </a:r>
                      <a:endParaRPr lang="en-US" sz="1600" b="0" i="0" u="none" strike="noStrike">
                        <a:solidFill>
                          <a:schemeClr val="accent2"/>
                        </a:solidFill>
                        <a:effectLst/>
                        <a:latin typeface="Arial" panose="020B0604020202020204" pitchFamily="34" charset="0"/>
                      </a:endParaRPr>
                    </a:p>
                  </a:txBody>
                  <a:tcPr marL="182880" marR="0" marT="0" marB="0" anchor="ctr"/>
                </a:tc>
                <a:tc>
                  <a:txBody>
                    <a:bodyPr/>
                    <a:lstStyle/>
                    <a:p>
                      <a:pPr marL="0" lvl="1" algn="r" fontAlgn="b">
                        <a:tabLst>
                          <a:tab pos="457200" algn="dec"/>
                          <a:tab pos="914400" algn="dec"/>
                        </a:tabLst>
                      </a:pPr>
                      <a:r>
                        <a:rPr lang="en-US" sz="1600" b="0" i="0" u="none" strike="noStrike">
                          <a:solidFill>
                            <a:schemeClr val="accent2"/>
                          </a:solidFill>
                          <a:effectLst/>
                          <a:latin typeface="Arial" panose="020B0604020202020204" pitchFamily="34" charset="0"/>
                        </a:rPr>
                        <a:t>2,500.6</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a:solidFill>
                            <a:schemeClr val="accent2"/>
                          </a:solidFill>
                          <a:effectLst/>
                          <a:latin typeface="Arial" panose="020B0604020202020204" pitchFamily="34" charset="0"/>
                        </a:rPr>
                        <a:t>509.5</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a:solidFill>
                            <a:schemeClr val="accent2"/>
                          </a:solidFill>
                          <a:effectLst/>
                          <a:latin typeface="Arial" panose="020B0604020202020204" pitchFamily="34" charset="0"/>
                        </a:rPr>
                        <a:t>1,991.1</a:t>
                      </a:r>
                    </a:p>
                  </a:txBody>
                  <a:tcPr marR="548640" anchor="ctr"/>
                </a:tc>
                <a:extLst>
                  <a:ext uri="{0D108BD9-81ED-4DB2-BD59-A6C34878D82A}">
                    <a16:rowId xmlns:a16="http://schemas.microsoft.com/office/drawing/2014/main" val="10005"/>
                  </a:ext>
                </a:extLst>
              </a:tr>
              <a:tr h="370840">
                <a:tc>
                  <a:txBody>
                    <a:bodyPr/>
                    <a:lstStyle/>
                    <a:p>
                      <a:pPr algn="l" fontAlgn="b"/>
                      <a:r>
                        <a:rPr lang="en-US" sz="1600" b="0" i="0" u="none" strike="noStrike">
                          <a:solidFill>
                            <a:schemeClr val="accent2"/>
                          </a:solidFill>
                          <a:effectLst/>
                          <a:latin typeface="Arial" panose="020B0604020202020204" pitchFamily="34" charset="0"/>
                        </a:rPr>
                        <a:t>Average LSL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62.1</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69.7</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60.2</a:t>
                      </a:r>
                    </a:p>
                  </a:txBody>
                  <a:tcPr marR="548640" anchor="ctr"/>
                </a:tc>
                <a:extLst>
                  <a:ext uri="{0D108BD9-81ED-4DB2-BD59-A6C34878D82A}">
                    <a16:rowId xmlns:a16="http://schemas.microsoft.com/office/drawing/2014/main" val="10006"/>
                  </a:ext>
                </a:extLst>
              </a:tr>
              <a:tr h="370840">
                <a:tc>
                  <a:txBody>
                    <a:bodyPr/>
                    <a:lstStyle/>
                    <a:p>
                      <a:pPr algn="l" fontAlgn="b"/>
                      <a:r>
                        <a:rPr lang="en-US" sz="1600" b="0" i="0" u="none" strike="noStrike">
                          <a:solidFill>
                            <a:schemeClr val="accent2"/>
                          </a:solidFill>
                          <a:effectLst/>
                          <a:latin typeface="Arial" panose="020B0604020202020204" pitchFamily="34" charset="0"/>
                        </a:rPr>
                        <a:t>Average LDL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76.2</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a:solidFill>
                            <a:schemeClr val="accent2"/>
                          </a:solidFill>
                          <a:effectLst/>
                          <a:latin typeface="Arial" panose="020B0604020202020204" pitchFamily="34" charset="0"/>
                          <a:ea typeface="+mn-ea"/>
                          <a:cs typeface="+mn-cs"/>
                        </a:rPr>
                        <a:t>123.8</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63.8</a:t>
                      </a:r>
                    </a:p>
                  </a:txBody>
                  <a:tcPr marR="548640" anchor="ctr"/>
                </a:tc>
                <a:extLst>
                  <a:ext uri="{0D108BD9-81ED-4DB2-BD59-A6C34878D82A}">
                    <a16:rowId xmlns:a16="http://schemas.microsoft.com/office/drawing/2014/main" val="10007"/>
                  </a:ext>
                </a:extLst>
              </a:tr>
              <a:tr h="370840">
                <a:tc>
                  <a:txBody>
                    <a:bodyPr/>
                    <a:lstStyle/>
                    <a:p>
                      <a:pPr algn="l" fontAlgn="b"/>
                      <a:r>
                        <a:rPr lang="en-US" sz="1600" b="0" i="0" u="none" strike="noStrike">
                          <a:solidFill>
                            <a:schemeClr val="accent2"/>
                          </a:solidFill>
                          <a:effectLst/>
                          <a:latin typeface="Arial" panose="020B0604020202020204" pitchFamily="34" charset="0"/>
                        </a:rPr>
                        <a:t>Average BP</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81.0</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a:solidFill>
                            <a:schemeClr val="accent2"/>
                          </a:solidFill>
                          <a:effectLst/>
                          <a:latin typeface="Arial" panose="020B0604020202020204" pitchFamily="34" charset="0"/>
                          <a:ea typeface="+mn-ea"/>
                          <a:cs typeface="+mn-cs"/>
                        </a:rPr>
                        <a:t>140.3</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65.7</a:t>
                      </a:r>
                    </a:p>
                  </a:txBody>
                  <a:tcPr marR="548640" anchor="ctr"/>
                </a:tc>
                <a:extLst>
                  <a:ext uri="{0D108BD9-81ED-4DB2-BD59-A6C34878D82A}">
                    <a16:rowId xmlns:a16="http://schemas.microsoft.com/office/drawing/2014/main" val="10008"/>
                  </a:ext>
                </a:extLst>
              </a:tr>
              <a:tr h="370840">
                <a:tc>
                  <a:txBody>
                    <a:bodyPr/>
                    <a:lstStyle/>
                    <a:p>
                      <a:pPr algn="l" fontAlgn="b"/>
                      <a:r>
                        <a:rPr lang="en-US" sz="1600" b="0" i="0" u="none" strike="noStrike">
                          <a:solidFill>
                            <a:schemeClr val="accent2"/>
                          </a:solidFill>
                          <a:effectLst/>
                          <a:latin typeface="Arial" panose="020B0604020202020204" pitchFamily="34" charset="0"/>
                        </a:rPr>
                        <a:t>Average HSL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208.9</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a:solidFill>
                            <a:schemeClr val="accent2"/>
                          </a:solidFill>
                          <a:effectLst/>
                          <a:latin typeface="Arial" panose="020B0604020202020204" pitchFamily="34" charset="0"/>
                          <a:ea typeface="+mn-ea"/>
                          <a:cs typeface="+mn-cs"/>
                        </a:rPr>
                        <a:t>237.8</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201.4</a:t>
                      </a:r>
                    </a:p>
                  </a:txBody>
                  <a:tcPr marR="54864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221364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RUC Instruction Reasons</a:t>
            </a:r>
            <a:endParaRPr lang="en-US" sz="2400" b="1">
              <a:solidFill>
                <a:schemeClr val="accent1"/>
              </a:solidFill>
            </a:endParaRPr>
          </a:p>
        </p:txBody>
      </p:sp>
      <p:sp>
        <p:nvSpPr>
          <p:cNvPr id="3" name="Content Placeholder 2"/>
          <p:cNvSpPr>
            <a:spLocks noGrp="1"/>
          </p:cNvSpPr>
          <p:nvPr>
            <p:ph idx="1"/>
          </p:nvPr>
        </p:nvSpPr>
        <p:spPr>
          <a:xfrm>
            <a:off x="309513" y="990600"/>
            <a:ext cx="8534400" cy="5334000"/>
          </a:xfrm>
        </p:spPr>
        <p:txBody>
          <a:bodyPr/>
          <a:lstStyle/>
          <a:p>
            <a:r>
              <a:rPr lang="en-US" sz="1800" b="0" i="0" u="none" strike="noStrike">
                <a:solidFill>
                  <a:schemeClr val="accent2"/>
                </a:solidFill>
                <a:effectLst/>
                <a:latin typeface="Arial" panose="020B0604020202020204" pitchFamily="34" charset="0"/>
              </a:rPr>
              <a:t>2,500.6</a:t>
            </a:r>
            <a:r>
              <a:rPr lang="en-US" sz="1800">
                <a:solidFill>
                  <a:schemeClr val="tx2"/>
                </a:solidFill>
              </a:rPr>
              <a:t> effective RUC Resource-hours in 2023.</a:t>
            </a:r>
          </a:p>
          <a:p>
            <a:pPr lvl="1"/>
            <a:r>
              <a:rPr lang="en-US" sz="1800">
                <a:solidFill>
                  <a:schemeClr val="tx2"/>
                </a:solidFill>
              </a:rPr>
              <a:t>80.6 Resource-hours (3.2%) for local thermal congestion or voltage concerns.</a:t>
            </a:r>
          </a:p>
          <a:p>
            <a:pPr lvl="1"/>
            <a:r>
              <a:rPr lang="en-US" sz="1800">
                <a:solidFill>
                  <a:schemeClr val="tx2"/>
                </a:solidFill>
              </a:rPr>
              <a:t>2,420.0 Resource-hours (96.8%) for capacity concerns.</a:t>
            </a:r>
            <a:endParaRPr lang="en-US" sz="1600">
              <a:solidFill>
                <a:schemeClr val="tx2"/>
              </a:solidFill>
            </a:endParaRPr>
          </a:p>
          <a:p>
            <a:pPr lvl="2"/>
            <a:endParaRPr lang="en-US" sz="1400">
              <a:solidFill>
                <a:schemeClr val="tx2"/>
              </a:solidFill>
            </a:endParaRPr>
          </a:p>
          <a:p>
            <a:r>
              <a:rPr lang="en-US" sz="1800">
                <a:solidFill>
                  <a:schemeClr val="tx2"/>
                </a:solidFill>
              </a:rPr>
              <a:t>There were no Resource-hours committed for Ancillary Service shortages, system inertia, or startup failures.</a:t>
            </a:r>
          </a:p>
          <a:p>
            <a:endParaRPr lang="en-US" sz="1800">
              <a:solidFill>
                <a:schemeClr val="tx2"/>
              </a:solidFill>
            </a:endParaRPr>
          </a:p>
          <a:p>
            <a:r>
              <a:rPr lang="en-US" sz="1800">
                <a:solidFill>
                  <a:schemeClr val="tx2"/>
                </a:solidFill>
              </a:rPr>
              <a:t>509.5 effective Resource-hours (20.4%) were successfully bought back.</a:t>
            </a:r>
          </a:p>
          <a:p>
            <a:pPr lvl="1"/>
            <a:r>
              <a:rPr lang="en-US" sz="1800">
                <a:solidFill>
                  <a:schemeClr val="tx2"/>
                </a:solidFill>
              </a:rPr>
              <a:t>This value is equal to last year (20.4% bought back in 2022).</a:t>
            </a:r>
          </a:p>
          <a:p>
            <a:pPr lvl="1"/>
            <a:r>
              <a:rPr lang="en-US" sz="1800">
                <a:solidFill>
                  <a:schemeClr val="tx2"/>
                </a:solidFill>
              </a:rPr>
              <a:t>Included in this value are 27.0 effective Resource-hours (1.1% of total) where the Resource was DAM-committed.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324424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RUC-Instructed Effective Resource-Hours, 2020 - 2023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78178" y="914400"/>
            <a:ext cx="8156222" cy="4999534"/>
          </a:xfrm>
          <a:prstGeom prst="rect">
            <a:avLst/>
          </a:prstGeom>
        </p:spPr>
      </p:pic>
    </p:spTree>
    <p:extLst>
      <p:ext uri="{BB962C8B-B14F-4D97-AF65-F5344CB8AC3E}">
        <p14:creationId xmlns:p14="http://schemas.microsoft.com/office/powerpoint/2010/main" val="877700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RUC-Instructed Effective Resource-MWh, 2020 - 2023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3" name="TextBox 2">
            <a:extLst>
              <a:ext uri="{FF2B5EF4-FFF2-40B4-BE49-F238E27FC236}">
                <a16:creationId xmlns:a16="http://schemas.microsoft.com/office/drawing/2014/main" id="{ED036A31-AEE2-4749-B9C9-663AB4669F1E}"/>
              </a:ext>
            </a:extLst>
          </p:cNvPr>
          <p:cNvSpPr txBox="1"/>
          <p:nvPr/>
        </p:nvSpPr>
        <p:spPr>
          <a:xfrm>
            <a:off x="249661" y="2983793"/>
            <a:ext cx="2514600" cy="1384995"/>
          </a:xfrm>
          <a:prstGeom prst="rect">
            <a:avLst/>
          </a:prstGeom>
          <a:noFill/>
        </p:spPr>
        <p:txBody>
          <a:bodyPr wrap="square" rtlCol="0">
            <a:spAutoFit/>
          </a:bodyPr>
          <a:lstStyle/>
          <a:p>
            <a:r>
              <a:rPr lang="en-US" sz="1400">
                <a:solidFill>
                  <a:schemeClr val="tx2"/>
                </a:solidFill>
              </a:rPr>
              <a:t>Top: Duration multiplied by Resource’s Base Point (BP).</a:t>
            </a:r>
          </a:p>
          <a:p>
            <a:endParaRPr lang="en-US" sz="1400">
              <a:solidFill>
                <a:schemeClr val="tx2"/>
              </a:solidFill>
            </a:endParaRPr>
          </a:p>
          <a:p>
            <a:r>
              <a:rPr lang="en-US" sz="1400">
                <a:solidFill>
                  <a:schemeClr val="tx2"/>
                </a:solidFill>
              </a:rPr>
              <a:t>Bottom: Duration multiplied by Resource’s High Sustained Limit (HSL).</a:t>
            </a:r>
          </a:p>
        </p:txBody>
      </p:sp>
      <p:pic>
        <p:nvPicPr>
          <p:cNvPr id="7" name="Picture 6">
            <a:extLst>
              <a:ext uri="{FF2B5EF4-FFF2-40B4-BE49-F238E27FC236}">
                <a16:creationId xmlns:a16="http://schemas.microsoft.com/office/drawing/2014/main" id="{591A3E0B-085A-455A-8542-CC7033ACB717}"/>
              </a:ext>
            </a:extLst>
          </p:cNvPr>
          <p:cNvPicPr>
            <a:picLocks noChangeAspect="1"/>
          </p:cNvPicPr>
          <p:nvPr/>
        </p:nvPicPr>
        <p:blipFill>
          <a:blip r:embed="rId3"/>
          <a:srcRect/>
          <a:stretch/>
        </p:blipFill>
        <p:spPr>
          <a:xfrm>
            <a:off x="2564796" y="596269"/>
            <a:ext cx="5879967" cy="2939983"/>
          </a:xfrm>
          <a:prstGeom prst="rect">
            <a:avLst/>
          </a:prstGeom>
        </p:spPr>
      </p:pic>
      <p:pic>
        <p:nvPicPr>
          <p:cNvPr id="8" name="Picture 7">
            <a:extLst>
              <a:ext uri="{FF2B5EF4-FFF2-40B4-BE49-F238E27FC236}">
                <a16:creationId xmlns:a16="http://schemas.microsoft.com/office/drawing/2014/main" id="{E94C1297-9CC3-498E-828D-88CCF13E691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716503" y="3549518"/>
            <a:ext cx="5728260" cy="2864130"/>
          </a:xfrm>
          <a:prstGeom prst="rect">
            <a:avLst/>
          </a:prstGeom>
        </p:spPr>
      </p:pic>
    </p:spTree>
    <p:extLst>
      <p:ext uri="{BB962C8B-B14F-4D97-AF65-F5344CB8AC3E}">
        <p14:creationId xmlns:p14="http://schemas.microsoft.com/office/powerpoint/2010/main" val="3880448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Average Age of Effective Resource-Hours, 2020 - 2023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pic>
        <p:nvPicPr>
          <p:cNvPr id="7" name="Picture 6">
            <a:extLst>
              <a:ext uri="{FF2B5EF4-FFF2-40B4-BE49-F238E27FC236}">
                <a16:creationId xmlns:a16="http://schemas.microsoft.com/office/drawing/2014/main" id="{F8F3DC05-25BF-4B7B-868C-4FC92487971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56417" y="1066800"/>
            <a:ext cx="7813234" cy="3992877"/>
          </a:xfrm>
          <a:prstGeom prst="rect">
            <a:avLst/>
          </a:prstGeom>
        </p:spPr>
      </p:pic>
      <p:sp>
        <p:nvSpPr>
          <p:cNvPr id="5" name="TextBox 4">
            <a:extLst>
              <a:ext uri="{FF2B5EF4-FFF2-40B4-BE49-F238E27FC236}">
                <a16:creationId xmlns:a16="http://schemas.microsoft.com/office/drawing/2014/main" id="{C9085316-2FF1-4BD5-AB07-3906E0EE3D65}"/>
              </a:ext>
            </a:extLst>
          </p:cNvPr>
          <p:cNvSpPr txBox="1"/>
          <p:nvPr/>
        </p:nvSpPr>
        <p:spPr>
          <a:xfrm>
            <a:off x="2514600" y="5256795"/>
            <a:ext cx="4648200" cy="523220"/>
          </a:xfrm>
          <a:prstGeom prst="rect">
            <a:avLst/>
          </a:prstGeom>
          <a:noFill/>
        </p:spPr>
        <p:txBody>
          <a:bodyPr wrap="square" rtlCol="0">
            <a:spAutoFit/>
          </a:bodyPr>
          <a:lstStyle/>
          <a:p>
            <a:r>
              <a:rPr lang="en-US" sz="1400">
                <a:solidFill>
                  <a:schemeClr val="tx2"/>
                </a:solidFill>
              </a:rPr>
              <a:t>In the case of Resources with multiple physical generators, the age of the oldest generator is used.</a:t>
            </a:r>
          </a:p>
        </p:txBody>
      </p:sp>
    </p:spTree>
    <p:extLst>
      <p:ext uri="{BB962C8B-B14F-4D97-AF65-F5344CB8AC3E}">
        <p14:creationId xmlns:p14="http://schemas.microsoft.com/office/powerpoint/2010/main" val="1756044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77CD2E-B8D2-4832-B17C-EC4A3BA1416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1000" y="1045880"/>
            <a:ext cx="8001000" cy="2490841"/>
          </a:xfrm>
          <a:prstGeom prst="rect">
            <a:avLst/>
          </a:prstGeom>
        </p:spPr>
      </p:pic>
      <p:sp>
        <p:nvSpPr>
          <p:cNvPr id="2" name="Title 1"/>
          <p:cNvSpPr>
            <a:spLocks noGrp="1"/>
          </p:cNvSpPr>
          <p:nvPr>
            <p:ph type="title"/>
          </p:nvPr>
        </p:nvSpPr>
        <p:spPr>
          <a:xfrm>
            <a:off x="381000" y="243682"/>
            <a:ext cx="8458200" cy="746918"/>
          </a:xfrm>
        </p:spPr>
        <p:txBody>
          <a:bodyPr/>
          <a:lstStyle/>
          <a:p>
            <a:r>
              <a:rPr lang="en-US" sz="2400"/>
              <a:t>RUC-Instructed Effective Resource-Hours by Resource Age, 2020 - 2023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pic>
        <p:nvPicPr>
          <p:cNvPr id="5" name="Picture 4">
            <a:extLst>
              <a:ext uri="{FF2B5EF4-FFF2-40B4-BE49-F238E27FC236}">
                <a16:creationId xmlns:a16="http://schemas.microsoft.com/office/drawing/2014/main" id="{135963CD-516A-4A6F-AB27-6228C535D5E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80999" y="3733800"/>
            <a:ext cx="8001001" cy="2490841"/>
          </a:xfrm>
          <a:prstGeom prst="rect">
            <a:avLst/>
          </a:prstGeom>
        </p:spPr>
      </p:pic>
      <p:sp>
        <p:nvSpPr>
          <p:cNvPr id="7" name="TextBox 6">
            <a:extLst>
              <a:ext uri="{FF2B5EF4-FFF2-40B4-BE49-F238E27FC236}">
                <a16:creationId xmlns:a16="http://schemas.microsoft.com/office/drawing/2014/main" id="{259C8F87-39A7-4E77-B01A-BFE5616552CF}"/>
              </a:ext>
            </a:extLst>
          </p:cNvPr>
          <p:cNvSpPr txBox="1"/>
          <p:nvPr/>
        </p:nvSpPr>
        <p:spPr>
          <a:xfrm>
            <a:off x="3962400" y="3584507"/>
            <a:ext cx="1741714" cy="738664"/>
          </a:xfrm>
          <a:prstGeom prst="rect">
            <a:avLst/>
          </a:prstGeom>
          <a:noFill/>
        </p:spPr>
        <p:txBody>
          <a:bodyPr wrap="square" rtlCol="0">
            <a:spAutoFit/>
          </a:bodyPr>
          <a:lstStyle/>
          <a:p>
            <a:r>
              <a:rPr lang="en-US" sz="1400">
                <a:solidFill>
                  <a:schemeClr val="tx2"/>
                </a:solidFill>
              </a:rPr>
              <a:t>OPT-OUT</a:t>
            </a:r>
          </a:p>
          <a:p>
            <a:endParaRPr lang="en-US" sz="1400">
              <a:solidFill>
                <a:schemeClr val="tx2"/>
              </a:solidFill>
            </a:endParaRPr>
          </a:p>
          <a:p>
            <a:r>
              <a:rPr lang="en-US" sz="1400">
                <a:solidFill>
                  <a:schemeClr val="tx2"/>
                </a:solidFill>
              </a:rPr>
              <a:t>.</a:t>
            </a:r>
          </a:p>
        </p:txBody>
      </p:sp>
      <p:sp>
        <p:nvSpPr>
          <p:cNvPr id="3" name="TextBox 2">
            <a:extLst>
              <a:ext uri="{FF2B5EF4-FFF2-40B4-BE49-F238E27FC236}">
                <a16:creationId xmlns:a16="http://schemas.microsoft.com/office/drawing/2014/main" id="{EF656F99-6DFA-2ED0-BFDA-EAD459A7B894}"/>
              </a:ext>
            </a:extLst>
          </p:cNvPr>
          <p:cNvSpPr txBox="1"/>
          <p:nvPr/>
        </p:nvSpPr>
        <p:spPr>
          <a:xfrm>
            <a:off x="3739243" y="872907"/>
            <a:ext cx="1741714" cy="738664"/>
          </a:xfrm>
          <a:prstGeom prst="rect">
            <a:avLst/>
          </a:prstGeom>
          <a:noFill/>
        </p:spPr>
        <p:txBody>
          <a:bodyPr wrap="square" rtlCol="0">
            <a:spAutoFit/>
          </a:bodyPr>
          <a:lstStyle/>
          <a:p>
            <a:r>
              <a:rPr lang="en-US" sz="1400">
                <a:solidFill>
                  <a:schemeClr val="tx2"/>
                </a:solidFill>
              </a:rPr>
              <a:t>NON-OPT-OUT</a:t>
            </a:r>
          </a:p>
          <a:p>
            <a:endParaRPr lang="en-US" sz="1400">
              <a:solidFill>
                <a:schemeClr val="tx2"/>
              </a:solidFill>
            </a:endParaRPr>
          </a:p>
          <a:p>
            <a:endParaRPr lang="en-US" sz="1400">
              <a:solidFill>
                <a:schemeClr val="tx2"/>
              </a:solidFill>
            </a:endParaRPr>
          </a:p>
        </p:txBody>
      </p:sp>
    </p:spTree>
    <p:extLst>
      <p:ext uri="{BB962C8B-B14F-4D97-AF65-F5344CB8AC3E}">
        <p14:creationId xmlns:p14="http://schemas.microsoft.com/office/powerpoint/2010/main" val="2309081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RUC-Instructed Resource Dispatch above LDL</a:t>
            </a:r>
            <a:endParaRPr lang="en-US" sz="2400" b="1">
              <a:solidFill>
                <a:schemeClr val="accent1"/>
              </a:solidFill>
            </a:endParaRPr>
          </a:p>
        </p:txBody>
      </p:sp>
      <p:sp>
        <p:nvSpPr>
          <p:cNvPr id="3" name="Content Placeholder 2"/>
          <p:cNvSpPr>
            <a:spLocks noGrp="1"/>
          </p:cNvSpPr>
          <p:nvPr>
            <p:ph idx="1"/>
          </p:nvPr>
        </p:nvSpPr>
        <p:spPr>
          <a:xfrm>
            <a:off x="371475" y="1143000"/>
            <a:ext cx="8315326" cy="4953000"/>
          </a:xfrm>
        </p:spPr>
        <p:txBody>
          <a:bodyPr/>
          <a:lstStyle/>
          <a:p>
            <a:r>
              <a:rPr lang="en-US" sz="1900">
                <a:solidFill>
                  <a:schemeClr val="tx2"/>
                </a:solidFill>
              </a:rPr>
              <a:t>When Resources did not successfully opt out, there were 92.7 Resource-hours when the Resource was dispatched above its LDL.</a:t>
            </a:r>
          </a:p>
          <a:p>
            <a:pPr lvl="1"/>
            <a:r>
              <a:rPr lang="en-US" sz="1700">
                <a:solidFill>
                  <a:schemeClr val="tx2"/>
                </a:solidFill>
              </a:rPr>
              <a:t>For 38.7 of these Resource-hours, the LMP for the RUC-instructed Resource was above the RUC offer floor.</a:t>
            </a:r>
          </a:p>
          <a:p>
            <a:pPr lvl="1"/>
            <a:endParaRPr lang="en-US" sz="1700">
              <a:solidFill>
                <a:schemeClr val="tx2"/>
              </a:solidFill>
            </a:endParaRPr>
          </a:p>
          <a:p>
            <a:pPr lvl="1"/>
            <a:r>
              <a:rPr lang="en-US" sz="1700">
                <a:solidFill>
                  <a:schemeClr val="tx2"/>
                </a:solidFill>
              </a:rPr>
              <a:t>For 54.0 of these Resource-hours, the LMP for the RUC-instructed Resource was below the RUC offer floor.</a:t>
            </a:r>
          </a:p>
          <a:p>
            <a:pPr lvl="2"/>
            <a:r>
              <a:rPr lang="en-US" sz="1600">
                <a:solidFill>
                  <a:schemeClr val="tx2"/>
                </a:solidFill>
              </a:rPr>
              <a:t>For 54.0 of these Resource-hours, the RUC-instructed Resource was mitigated.</a:t>
            </a:r>
          </a:p>
          <a:p>
            <a:pPr lvl="2"/>
            <a:r>
              <a:rPr lang="en-US" sz="1600">
                <a:solidFill>
                  <a:schemeClr val="tx2"/>
                </a:solidFill>
              </a:rPr>
              <a:t>There were no Resource-hours associated with a RUC for additional capacity.</a:t>
            </a:r>
          </a:p>
          <a:p>
            <a:pPr lvl="2"/>
            <a:r>
              <a:rPr lang="en-US" sz="1600">
                <a:solidFill>
                  <a:schemeClr val="tx2"/>
                </a:solidFill>
              </a:rPr>
              <a:t>There were no Resource-hours for which a non-mitigated RUC-instructed Resource was DAM-committed. (Hours meeting these criteria are treated as a RUC opt out.)</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32942105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f8c9251-373f-4ee3-86cf-d97122226a81" xsi:nil="true"/>
    <lcf76f155ced4ddcb4097134ff3c332f xmlns="5f527160-b6a2-448e-b210-55bbe2178a9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F51A5998F0944EA03AB587B5B58FD3" ma:contentTypeVersion="13" ma:contentTypeDescription="Create a new document." ma:contentTypeScope="" ma:versionID="0c9e02d0f3bdc28565e6e2256c44ee13">
  <xsd:schema xmlns:xsd="http://www.w3.org/2001/XMLSchema" xmlns:xs="http://www.w3.org/2001/XMLSchema" xmlns:p="http://schemas.microsoft.com/office/2006/metadata/properties" xmlns:ns2="5f527160-b6a2-448e-b210-55bbe2178a90" xmlns:ns3="cf8c9251-373f-4ee3-86cf-d97122226a81" targetNamespace="http://schemas.microsoft.com/office/2006/metadata/properties" ma:root="true" ma:fieldsID="c4db62f1a7d5e41b0af64ab67416ce8e" ns2:_="" ns3:_="">
    <xsd:import namespace="5f527160-b6a2-448e-b210-55bbe2178a90"/>
    <xsd:import namespace="cf8c9251-373f-4ee3-86cf-d97122226a8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527160-b6a2-448e-b210-55bbe2178a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f8c9251-373f-4ee3-86cf-d97122226a8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7bce286-be28-47de-b9f7-94a506e34291}" ma:internalName="TaxCatchAll" ma:showField="CatchAllData" ma:web="cf8c9251-373f-4ee3-86cf-d97122226a81">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5f527160-b6a2-448e-b210-55bbe2178a90"/>
    <ds:schemaRef ds:uri="cf8c9251-373f-4ee3-86cf-d97122226a8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DCFD858-8A09-40D8-A8E9-F857C7C9F703}">
  <ds:schemaRefs>
    <ds:schemaRef ds:uri="5f527160-b6a2-448e-b210-55bbe2178a90"/>
    <ds:schemaRef ds:uri="cf8c9251-373f-4ee3-86cf-d97122226a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TotalTime>
  <Words>1497</Words>
  <Application>Microsoft Office PowerPoint</Application>
  <PresentationFormat>On-screen Show (4:3)</PresentationFormat>
  <Paragraphs>615</Paragraphs>
  <Slides>18</Slides>
  <Notes>16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18</vt:i4>
      </vt:variant>
    </vt:vector>
  </HeadingPairs>
  <TitlesOfParts>
    <vt:vector size="22" baseType="lpstr">
      <vt:lpstr>Arial</vt:lpstr>
      <vt:lpstr>Calibri</vt:lpstr>
      <vt:lpstr>1_Custom Design</vt:lpstr>
      <vt:lpstr>Office Theme</vt:lpstr>
      <vt:lpstr>PowerPoint Presentation</vt:lpstr>
      <vt:lpstr>Protocol Language</vt:lpstr>
      <vt:lpstr>RUC-Instructed Resource-Hours in 2023</vt:lpstr>
      <vt:lpstr>RUC Instruction Reasons</vt:lpstr>
      <vt:lpstr>RUC-Instructed Effective Resource-Hours, 2020 - 2023</vt:lpstr>
      <vt:lpstr>RUC-Instructed Effective Resource-MWh, 2020 - 2023</vt:lpstr>
      <vt:lpstr>Average Age of Effective Resource-Hours, 2020 - 2023</vt:lpstr>
      <vt:lpstr>RUC-Instructed Effective Resource-Hours by Resource Age, 2020 - 2023</vt:lpstr>
      <vt:lpstr>RUC-Instructed Resource Dispatch above LDL</vt:lpstr>
      <vt:lpstr>Reliability Deployment Price Adder</vt:lpstr>
      <vt:lpstr>RUC Make-Whole and Claw Back, 2020 - 2023</vt:lpstr>
      <vt:lpstr>Exceptional Fuel Cost Submissions</vt:lpstr>
      <vt:lpstr>Additional Observations</vt:lpstr>
      <vt:lpstr>Additional Observations</vt:lpstr>
      <vt:lpstr>Appendix</vt:lpstr>
      <vt:lpstr>RUC-Instructed Effective Resource-Hours by Opt Out Status*</vt:lpstr>
      <vt:lpstr>RUC Make-Whole and Claw Back, 2020-2021</vt:lpstr>
      <vt:lpstr>RUC Make-Whole and Claw Back, 2022-2023</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King, Ryan</cp:lastModifiedBy>
  <cp:revision>5</cp:revision>
  <cp:lastPrinted>2016-01-21T20:53:15Z</cp:lastPrinted>
  <dcterms:created xsi:type="dcterms:W3CDTF">2016-01-21T15:20:31Z</dcterms:created>
  <dcterms:modified xsi:type="dcterms:W3CDTF">2024-01-23T20:30:28Z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0x0101009AF51A5998F0944EA03AB587B5B58FD3</vt:lpwstr>
  </property>
  <property fmtid="{D5CDD505-2E9C-101B-9397-08002B2CF9AE}" pid="3" name="MSIP_Label_7084cbda-52b8-46fb-a7b7-cb5bd465ed85_Enabled">
    <vt:lpwstr>true</vt:lpwstr>
  </property>
  <property fmtid="{D5CDD505-2E9C-101B-9397-08002B2CF9AE}" pid="4" name="MSIP_Label_7084cbda-52b8-46fb-a7b7-cb5bd465ed85_SetDate">
    <vt:lpwstr>2024-01-10T23:34:05Z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e36e8405-d152-4431-9922-a7ecb5f2158e</vt:lpwstr>
  </property>
  <property fmtid="{D5CDD505-2E9C-101B-9397-08002B2CF9AE}" pid="9" name="MSIP_Label_7084cbda-52b8-46fb-a7b7-cb5bd465ed85_ContentBits">
    <vt:lpwstr>0</vt:lpwstr>
  </property>
  <property fmtid="{D5CDD505-2E9C-101B-9397-08002B2CF9AE}" pid="10" name="MediaServiceImageTags">
    <vt:lpwstr/>
  </property>
</Properties>
</file>