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1"/>
  </p:notesMasterIdLst>
  <p:handoutMasterIdLst>
    <p:handoutMasterId r:id="rId12"/>
  </p:handoutMasterIdLst>
  <p:sldIdLst>
    <p:sldId id="542" r:id="rId7"/>
    <p:sldId id="545" r:id="rId8"/>
    <p:sldId id="551" r:id="rId9"/>
    <p:sldId id="55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32405B-7B88-2487-EA65-511F9D1B124B}" name="Berlin, Anna" initials="BA" userId="S::Anna.Berlin@ercot.com::f7c8a3ba-8fb0-4300-86a7-e8ce10760c0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00AEC7"/>
    <a:srgbClr val="E6EBF0"/>
    <a:srgbClr val="98C3FA"/>
    <a:srgbClr val="70CDD9"/>
    <a:srgbClr val="8DC3E5"/>
    <a:srgbClr val="A9E5EA"/>
    <a:srgbClr val="5B6770"/>
    <a:srgbClr val="26D07C"/>
    <a:srgbClr val="00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2047CF-1BBC-40F2-86B4-3BE0BA6CB12B}" v="12" dt="2024-01-17T19:07:28.835"/>
    <p1510:client id="{8B8D1DB7-5053-4E4A-9644-6059D68C831F}" v="4" dt="2024-01-17T19:21:08.548"/>
    <p1510:client id="{DA1E234B-19B6-4AB4-41F1-8B8E9CD503E1}" v="6" dt="2024-01-17T18:58:42.412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93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vine, Jonathan" userId="88c5617f-9b93-40bc-9828-e1150229ca93" providerId="ADAL" clId="{8B8D1DB7-5053-4E4A-9644-6059D68C831F}"/>
    <pc:docChg chg="modSld">
      <pc:chgData name="Levine, Jonathan" userId="88c5617f-9b93-40bc-9828-e1150229ca93" providerId="ADAL" clId="{8B8D1DB7-5053-4E4A-9644-6059D68C831F}" dt="2024-01-17T19:21:49.036" v="16"/>
      <pc:docMkLst>
        <pc:docMk/>
      </pc:docMkLst>
      <pc:sldChg chg="delCm">
        <pc:chgData name="Levine, Jonathan" userId="88c5617f-9b93-40bc-9828-e1150229ca93" providerId="ADAL" clId="{8B8D1DB7-5053-4E4A-9644-6059D68C831F}" dt="2024-01-17T19:21:49.036" v="16"/>
        <pc:sldMkLst>
          <pc:docMk/>
          <pc:sldMk cId="1850676767" sldId="542"/>
        </pc:sldMkLst>
      </pc:sldChg>
      <pc:sldChg chg="modSp mod delCm">
        <pc:chgData name="Levine, Jonathan" userId="88c5617f-9b93-40bc-9828-e1150229ca93" providerId="ADAL" clId="{8B8D1DB7-5053-4E4A-9644-6059D68C831F}" dt="2024-01-17T19:21:42.665" v="15" actId="20577"/>
        <pc:sldMkLst>
          <pc:docMk/>
          <pc:sldMk cId="1378656485" sldId="552"/>
        </pc:sldMkLst>
        <pc:spChg chg="mod">
          <ac:chgData name="Levine, Jonathan" userId="88c5617f-9b93-40bc-9828-e1150229ca93" providerId="ADAL" clId="{8B8D1DB7-5053-4E4A-9644-6059D68C831F}" dt="2024-01-17T19:21:42.665" v="15" actId="20577"/>
          <ac:spMkLst>
            <pc:docMk/>
            <pc:sldMk cId="1378656485" sldId="552"/>
            <ac:spMk id="13" creationId="{7C85342E-55D7-3D65-B024-0A12D215E27B}"/>
          </ac:spMkLst>
        </pc:spChg>
      </pc:sldChg>
    </pc:docChg>
  </pc:docChgLst>
  <pc:docChgLst>
    <pc:chgData name="Berlin, Anna" userId="S::anna.berlin@ercot.com::f7c8a3ba-8fb0-4300-86a7-e8ce10760c03" providerId="AD" clId="Web-{DA1E234B-19B6-4AB4-41F1-8B8E9CD503E1}"/>
    <pc:docChg chg="modSld">
      <pc:chgData name="Berlin, Anna" userId="S::anna.berlin@ercot.com::f7c8a3ba-8fb0-4300-86a7-e8ce10760c03" providerId="AD" clId="Web-{DA1E234B-19B6-4AB4-41F1-8B8E9CD503E1}" dt="2024-01-17T18:58:42.412" v="2" actId="20577"/>
      <pc:docMkLst>
        <pc:docMk/>
      </pc:docMkLst>
      <pc:sldChg chg="modSp">
        <pc:chgData name="Berlin, Anna" userId="S::anna.berlin@ercot.com::f7c8a3ba-8fb0-4300-86a7-e8ce10760c03" providerId="AD" clId="Web-{DA1E234B-19B6-4AB4-41F1-8B8E9CD503E1}" dt="2024-01-17T18:58:42.412" v="2" actId="20577"/>
        <pc:sldMkLst>
          <pc:docMk/>
          <pc:sldMk cId="1850676767" sldId="542"/>
        </pc:sldMkLst>
        <pc:spChg chg="mod">
          <ac:chgData name="Berlin, Anna" userId="S::anna.berlin@ercot.com::f7c8a3ba-8fb0-4300-86a7-e8ce10760c03" providerId="AD" clId="Web-{DA1E234B-19B6-4AB4-41F1-8B8E9CD503E1}" dt="2024-01-17T18:58:42.412" v="2" actId="20577"/>
          <ac:spMkLst>
            <pc:docMk/>
            <pc:sldMk cId="1850676767" sldId="542"/>
            <ac:spMk id="4" creationId="{71B380C9-83F4-13B7-773B-9880F0F13E5F}"/>
          </ac:spMkLst>
        </pc:spChg>
      </pc:sldChg>
    </pc:docChg>
  </pc:docChgLst>
  <pc:docChgLst>
    <pc:chgData name="Berlin, Anna" userId="f7c8a3ba-8fb0-4300-86a7-e8ce10760c03" providerId="ADAL" clId="{882047CF-1BBC-40F2-86B4-3BE0BA6CB12B}"/>
    <pc:docChg chg="modSld">
      <pc:chgData name="Berlin, Anna" userId="f7c8a3ba-8fb0-4300-86a7-e8ce10760c03" providerId="ADAL" clId="{882047CF-1BBC-40F2-86B4-3BE0BA6CB12B}" dt="2024-01-17T19:07:28.835" v="7"/>
      <pc:docMkLst>
        <pc:docMk/>
      </pc:docMkLst>
      <pc:sldChg chg="modSp mod addCm modCm">
        <pc:chgData name="Berlin, Anna" userId="f7c8a3ba-8fb0-4300-86a7-e8ce10760c03" providerId="ADAL" clId="{882047CF-1BBC-40F2-86B4-3BE0BA6CB12B}" dt="2024-01-17T19:07:28.835" v="7"/>
        <pc:sldMkLst>
          <pc:docMk/>
          <pc:sldMk cId="1850676767" sldId="542"/>
        </pc:sldMkLst>
        <pc:spChg chg="mod">
          <ac:chgData name="Berlin, Anna" userId="f7c8a3ba-8fb0-4300-86a7-e8ce10760c03" providerId="ADAL" clId="{882047CF-1BBC-40F2-86B4-3BE0BA6CB12B}" dt="2024-01-17T18:59:48.779" v="1" actId="20577"/>
          <ac:spMkLst>
            <pc:docMk/>
            <pc:sldMk cId="1850676767" sldId="542"/>
            <ac:spMk id="4" creationId="{71B380C9-83F4-13B7-773B-9880F0F13E5F}"/>
          </ac:spMkLst>
        </pc:spChg>
      </pc:sldChg>
      <pc:sldChg chg="modSp mod addCm delCm">
        <pc:chgData name="Berlin, Anna" userId="f7c8a3ba-8fb0-4300-86a7-e8ce10760c03" providerId="ADAL" clId="{882047CF-1BBC-40F2-86B4-3BE0BA6CB12B}" dt="2024-01-17T19:07:14" v="6"/>
        <pc:sldMkLst>
          <pc:docMk/>
          <pc:sldMk cId="1378656485" sldId="552"/>
        </pc:sldMkLst>
        <pc:spChg chg="mod">
          <ac:chgData name="Berlin, Anna" userId="f7c8a3ba-8fb0-4300-86a7-e8ce10760c03" providerId="ADAL" clId="{882047CF-1BBC-40F2-86B4-3BE0BA6CB12B}" dt="2024-01-17T19:02:15.970" v="3" actId="20577"/>
          <ac:spMkLst>
            <pc:docMk/>
            <pc:sldMk cId="1378656485" sldId="552"/>
            <ac:spMk id="13" creationId="{7C85342E-55D7-3D65-B024-0A12D215E27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10883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</a:rPr>
              <a:t>ERCOT 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43896"/>
            <a:ext cx="5181600" cy="320087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/>
              <a:t>Proposed NPRR – Market Restart Approval Process Modifications</a:t>
            </a:r>
            <a:endParaRPr lang="en-US" dirty="0"/>
          </a:p>
          <a:p>
            <a:endParaRPr lang="en-US" dirty="0"/>
          </a:p>
          <a:p>
            <a:r>
              <a:rPr lang="en-US" dirty="0"/>
              <a:t>Jonathan Levine</a:t>
            </a:r>
          </a:p>
          <a:p>
            <a:r>
              <a:rPr lang="en-US" i="1" dirty="0"/>
              <a:t>Assistant General Counsel</a:t>
            </a:r>
          </a:p>
          <a:p>
            <a:endParaRPr lang="en-US" sz="1000" dirty="0"/>
          </a:p>
          <a:p>
            <a:r>
              <a:rPr lang="en-US" dirty="0"/>
              <a:t>Anna Berlin</a:t>
            </a:r>
          </a:p>
          <a:p>
            <a:r>
              <a:rPr lang="en-US" i="1" dirty="0"/>
              <a:t>Assistant Corporate Counsel</a:t>
            </a:r>
          </a:p>
          <a:p>
            <a:endParaRPr lang="en-US" dirty="0"/>
          </a:p>
          <a:p>
            <a:r>
              <a:rPr lang="en-US" dirty="0"/>
              <a:t>Technical Advisory Committee Meeting</a:t>
            </a:r>
          </a:p>
          <a:p>
            <a:r>
              <a:rPr lang="en-US" dirty="0"/>
              <a:t>January 24, </a:t>
            </a:r>
            <a:r>
              <a:rPr lang="en-US"/>
              <a:t>2024</a:t>
            </a:r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1EF2BA-1C85-D4ED-FD17-AA9C9A81C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229602" cy="5410200"/>
          </a:xfrm>
        </p:spPr>
        <p:txBody>
          <a:bodyPr/>
          <a:lstStyle/>
          <a:p>
            <a:r>
              <a:rPr lang="en-US" sz="2400" dirty="0"/>
              <a:t>To reach a resolution regarding Protocol Section 25.3(6), Market Restart Process, which sets forth how ERCOT shall not restart the Real-Time Market (RTM) or the Day-Ahead Market (DAM) until either the ERCOT Board of Directors has approved the restart, or the CEO or General Counsel has approved the restart after receiving agreement in writing from a majority of Market Segment Directors or Segment Alternates.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Statement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1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Protocol Language – Section 25.3(6)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E198A7-F290-C5BA-99D0-C38D9E679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6492240" cy="52150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C8DCC53-61E6-D0AA-232A-ED6205758CD5}"/>
              </a:ext>
            </a:extLst>
          </p:cNvPr>
          <p:cNvSpPr/>
          <p:nvPr/>
        </p:nvSpPr>
        <p:spPr>
          <a:xfrm>
            <a:off x="1143000" y="1524000"/>
            <a:ext cx="5501640" cy="5120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921861-64D0-9DDA-7C8F-69E1881AB90D}"/>
              </a:ext>
            </a:extLst>
          </p:cNvPr>
          <p:cNvSpPr/>
          <p:nvPr/>
        </p:nvSpPr>
        <p:spPr>
          <a:xfrm>
            <a:off x="1600200" y="3352800"/>
            <a:ext cx="5044440" cy="27766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7413CB-FA6F-8AFE-3CA1-8026FF8D1624}"/>
              </a:ext>
            </a:extLst>
          </p:cNvPr>
          <p:cNvSpPr txBox="1"/>
          <p:nvPr/>
        </p:nvSpPr>
        <p:spPr>
          <a:xfrm>
            <a:off x="6781800" y="838200"/>
            <a:ext cx="2209800" cy="2031325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Because Market Segments are not represented on the Board, Board approval no longer signifies market readiness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B0D05C-1C4F-64A6-8124-A6239B8DDC9A}"/>
              </a:ext>
            </a:extLst>
          </p:cNvPr>
          <p:cNvSpPr txBox="1"/>
          <p:nvPr/>
        </p:nvSpPr>
        <p:spPr>
          <a:xfrm>
            <a:off x="6781800" y="3467953"/>
            <a:ext cx="2209800" cy="2585323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Alternative to Board approval can no longer be accomplished through Market Segment Directors or Segment Alternatives (which no longer exist)</a:t>
            </a:r>
          </a:p>
        </p:txBody>
      </p:sp>
    </p:spTree>
    <p:extLst>
      <p:ext uri="{BB962C8B-B14F-4D97-AF65-F5344CB8AC3E}">
        <p14:creationId xmlns:p14="http://schemas.microsoft.com/office/powerpoint/2010/main" val="3545947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81889F4-42B8-2634-9BE7-ECE540241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C85342E-55D7-3D65-B024-0A12D215E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r>
              <a:rPr lang="en-US" b="1" dirty="0"/>
              <a:t>Both TAC </a:t>
            </a:r>
            <a:r>
              <a:rPr lang="en-US" b="1" u="sng" dirty="0"/>
              <a:t>and</a:t>
            </a:r>
            <a:r>
              <a:rPr lang="en-US" b="1" dirty="0"/>
              <a:t> Board approval required before a Market Restart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If it is not reasonably practical for TAC to meet to take action, approval can be obtained via email vote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Board is not permitted to take action without meeting, so an alternative to Board approval is still appropriate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Alternative to Board approval still allows CEO (or General Counsel if delegated) to approve restart if both of the following approve in writing:</a:t>
            </a:r>
          </a:p>
          <a:p>
            <a:pPr lvl="1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(A) The ERCOT Board Chair, or the ERCOT Board Vice Chair in the case the ERCOT Board Chair position is vacant or the ERCOT Board Chair is unavailable; and</a:t>
            </a:r>
          </a:p>
          <a:p>
            <a:pPr lvl="1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(B) Either the Reliability and Markets Committee Chair or the Technology and Security Committee Chair.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ERCOT would be required to issue a Market Notice stating that it has obtained the necessary approvals before any Market Restart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D81725-2E76-132D-7F84-B11AC2CF77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5648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FA47D5823C5B448AF49A6499B966AF" ma:contentTypeVersion="16" ma:contentTypeDescription="Create a new document." ma:contentTypeScope="" ma:versionID="b8852c1ce0bbe388312d50d73dc215dd">
  <xsd:schema xmlns:xsd="http://www.w3.org/2001/XMLSchema" xmlns:xs="http://www.w3.org/2001/XMLSchema" xmlns:p="http://schemas.microsoft.com/office/2006/metadata/properties" xmlns:ns2="5401c3e6-00d5-4a5e-bc08-a1c2fb39d50e" xmlns:ns3="8c568f7a-33c4-492e-841c-ba4feaa9f302" targetNamespace="http://schemas.microsoft.com/office/2006/metadata/properties" ma:root="true" ma:fieldsID="5f70fba3c127297fcc32306c757fa516" ns2:_="" ns3:_="">
    <xsd:import namespace="5401c3e6-00d5-4a5e-bc08-a1c2fb39d50e"/>
    <xsd:import namespace="8c568f7a-33c4-492e-841c-ba4feaa9f3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01c3e6-00d5-4a5e-bc08-a1c2fb39d5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568f7a-33c4-492e-841c-ba4feaa9f302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a94446d5-9d23-4bc7-8662-a29e65900e09}" ma:internalName="TaxCatchAll" ma:showField="CatchAllData" ma:web="8c568f7a-33c4-492e-841c-ba4feaa9f3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c568f7a-33c4-492e-841c-ba4feaa9f302" xsi:nil="true"/>
    <lcf76f155ced4ddcb4097134ff3c332f xmlns="5401c3e6-00d5-4a5e-bc08-a1c2fb39d50e">
      <Terms xmlns="http://schemas.microsoft.com/office/infopath/2007/PartnerControls"/>
    </lcf76f155ced4ddcb4097134ff3c332f>
    <SharedWithUsers xmlns="8c568f7a-33c4-492e-841c-ba4feaa9f302">
      <UserInfo>
        <DisplayName>Berlin, Anna</DisplayName>
        <AccountId>103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ACB9A6-BADF-4B8F-9D1C-6BE3C81A88EC}">
  <ds:schemaRefs>
    <ds:schemaRef ds:uri="5401c3e6-00d5-4a5e-bc08-a1c2fb39d50e"/>
    <ds:schemaRef ds:uri="8c568f7a-33c4-492e-841c-ba4feaa9f30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5401c3e6-00d5-4a5e-bc08-a1c2fb39d50e"/>
    <ds:schemaRef ds:uri="http://schemas.openxmlformats.org/package/2006/metadata/core-properties"/>
    <ds:schemaRef ds:uri="8c568f7a-33c4-492e-841c-ba4feaa9f302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12095</TotalTime>
  <Words>299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Issue Statement</vt:lpstr>
      <vt:lpstr>Current Protocol Language – Section 25.3(6)</vt:lpstr>
      <vt:lpstr>Proposed Solution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Levine, Jonathan</cp:lastModifiedBy>
  <cp:revision>533</cp:revision>
  <cp:lastPrinted>2017-10-10T21:31:05Z</cp:lastPrinted>
  <dcterms:created xsi:type="dcterms:W3CDTF">2016-01-21T15:20:31Z</dcterms:created>
  <dcterms:modified xsi:type="dcterms:W3CDTF">2024-01-17T19:21:49Z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0x01010073FA47D5823C5B448AF49A6499B966AF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2023-06-06T14:58:05Z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9dda3905-3118-43c3-a426-2fab211334f9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ediaServiceImageTags">
    <vt:lpwstr/>
  </property>
</Properties>
</file>