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6"/>
  </p:notesMasterIdLst>
  <p:handoutMasterIdLst>
    <p:handoutMasterId r:id="rId17"/>
  </p:handoutMasterIdLst>
  <p:sldIdLst>
    <p:sldId id="268" r:id="rId6"/>
    <p:sldId id="397" r:id="rId7"/>
    <p:sldId id="493" r:id="rId8"/>
    <p:sldId id="494" r:id="rId9"/>
    <p:sldId id="500" r:id="rId10"/>
    <p:sldId id="499" r:id="rId11"/>
    <p:sldId id="482" r:id="rId12"/>
    <p:sldId id="496" r:id="rId13"/>
    <p:sldId id="501" r:id="rId14"/>
    <p:sldId id="502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62FE15F-B24D-923F-93DA-036D91E4413F}" name="Ahmed, Tanzila" initials="AT" userId="S::Tanzila.Ahmed@ercot.com::ea06b024-ef11-47eb-8d9d-0be56109653e" providerId="AD"/>
  <p188:author id="{2DE3ACE0-512C-E763-A179-CB464EA16886}" name="Holland, Caleb" initials="HC" userId="S::Caleb.Holland2@ercot.com::e6ba0c94-39b1-46e8-bff2-a2436d4cb86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5B6770"/>
    <a:srgbClr val="59656E"/>
    <a:srgbClr val="969DA3"/>
    <a:srgbClr val="5A666F"/>
    <a:srgbClr val="FFD000"/>
    <a:srgbClr val="FBB56F"/>
    <a:srgbClr val="01B8F5"/>
    <a:srgbClr val="EFF0F0"/>
    <a:srgbClr val="B395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70" autoAdjust="0"/>
    <p:restoredTop sz="93420" autoAdjust="0"/>
  </p:normalViewPr>
  <p:slideViewPr>
    <p:cSldViewPr snapToGrid="0" showGuides="1">
      <p:cViewPr varScale="1">
        <p:scale>
          <a:sx n="114" d="100"/>
          <a:sy n="114" d="100"/>
        </p:scale>
        <p:origin x="1326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95" d="100"/>
          <a:sy n="95" d="100"/>
        </p:scale>
        <p:origin x="3534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800"/>
          </a:xfrm>
          <a:prstGeom prst="rect">
            <a:avLst/>
          </a:prstGeom>
        </p:spPr>
        <p:txBody>
          <a:bodyPr/>
          <a:lstStyle>
            <a:lvl1pPr algn="just">
              <a:spcBef>
                <a:spcPts val="1200"/>
              </a:spcBef>
              <a:defRPr sz="2200">
                <a:solidFill>
                  <a:schemeClr val="tx2"/>
                </a:solidFill>
              </a:defRPr>
            </a:lvl1pPr>
            <a:lvl2pPr algn="just">
              <a:spcBef>
                <a:spcPts val="600"/>
              </a:spcBef>
              <a:defRPr sz="1800">
                <a:solidFill>
                  <a:schemeClr val="tx2"/>
                </a:solidFill>
              </a:defRPr>
            </a:lvl2pPr>
            <a:lvl3pPr marL="1143000" indent="-228600" algn="just">
              <a:spcBef>
                <a:spcPts val="600"/>
              </a:spcBef>
              <a:buFont typeface="Courier New" panose="02070309020205020404" pitchFamily="49" charset="0"/>
              <a:buChar char="o"/>
              <a:defRPr sz="1600">
                <a:solidFill>
                  <a:schemeClr val="tx2"/>
                </a:solidFill>
              </a:defRPr>
            </a:lvl3pPr>
            <a:lvl4pPr marL="1600200" indent="-228600" algn="just">
              <a:spcBef>
                <a:spcPts val="600"/>
              </a:spcBef>
              <a:buFont typeface="Wingdings" panose="05000000000000000000" pitchFamily="2" charset="2"/>
              <a:buChar char="§"/>
              <a:defRPr sz="1400">
                <a:solidFill>
                  <a:schemeClr val="tx2"/>
                </a:solidFill>
              </a:defRPr>
            </a:lvl4pPr>
            <a:lvl5pPr algn="just">
              <a:spcBef>
                <a:spcPts val="600"/>
              </a:spcBef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91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800"/>
          </a:xfrm>
          <a:prstGeom prst="rect">
            <a:avLst/>
          </a:prstGeom>
        </p:spPr>
        <p:txBody>
          <a:bodyPr/>
          <a:lstStyle>
            <a:lvl1pPr algn="just">
              <a:spcBef>
                <a:spcPts val="1200"/>
              </a:spcBef>
              <a:defRPr sz="2200">
                <a:solidFill>
                  <a:schemeClr val="tx2"/>
                </a:solidFill>
              </a:defRPr>
            </a:lvl1pPr>
            <a:lvl2pPr algn="just">
              <a:spcBef>
                <a:spcPts val="600"/>
              </a:spcBef>
              <a:defRPr sz="1800">
                <a:solidFill>
                  <a:schemeClr val="tx2"/>
                </a:solidFill>
              </a:defRPr>
            </a:lvl2pPr>
            <a:lvl3pPr marL="1143000" indent="-228600" algn="just">
              <a:spcBef>
                <a:spcPts val="600"/>
              </a:spcBef>
              <a:buFont typeface="Courier New" panose="02070309020205020404" pitchFamily="49" charset="0"/>
              <a:buChar char="o"/>
              <a:defRPr sz="1600">
                <a:solidFill>
                  <a:schemeClr val="tx2"/>
                </a:solidFill>
              </a:defRPr>
            </a:lvl3pPr>
            <a:lvl4pPr marL="1600200" indent="-228600" algn="just">
              <a:spcBef>
                <a:spcPts val="600"/>
              </a:spcBef>
              <a:buFont typeface="Wingdings" panose="05000000000000000000" pitchFamily="2" charset="2"/>
              <a:buChar char="§"/>
              <a:defRPr sz="1400">
                <a:solidFill>
                  <a:schemeClr val="tx2"/>
                </a:solidFill>
              </a:defRPr>
            </a:lvl4pPr>
            <a:lvl5pPr algn="just">
              <a:spcBef>
                <a:spcPts val="600"/>
              </a:spcBef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0"/>
            <a:ext cx="3886200" cy="5257799"/>
          </a:xfrm>
          <a:prstGeom prst="rect">
            <a:avLst/>
          </a:prstGeom>
        </p:spPr>
        <p:txBody>
          <a:bodyPr/>
          <a:lstStyle>
            <a:lvl1pPr algn="just"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5257798"/>
          </a:xfrm>
          <a:prstGeom prst="rect">
            <a:avLst/>
          </a:prstGeom>
        </p:spPr>
        <p:txBody>
          <a:bodyPr/>
          <a:lstStyle>
            <a:lvl1pPr algn="just"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2A4159-E376-4688-8253-2AA58237E61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A1BC46-C9FA-433A-9D79-A5565213A2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251A15-5BA5-48ED-87D0-D9B820C6915D}"/>
              </a:ext>
            </a:extLst>
          </p:cNvPr>
          <p:cNvSpPr txBox="1"/>
          <p:nvPr userDrawn="1"/>
        </p:nvSpPr>
        <p:spPr>
          <a:xfrm>
            <a:off x="628650" y="4777707"/>
            <a:ext cx="78867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5B6770"/>
                </a:solidFill>
                <a:latin typeface="+mn-lt"/>
              </a:rPr>
              <a:t>Stakeholder comments also welcomed through: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46F32AE-6F67-412B-9CCB-8ED8AF43B1FC}"/>
              </a:ext>
            </a:extLst>
          </p:cNvPr>
          <p:cNvGrpSpPr/>
          <p:nvPr userDrawn="1"/>
        </p:nvGrpSpPr>
        <p:grpSpPr>
          <a:xfrm>
            <a:off x="626442" y="1855546"/>
            <a:ext cx="7888908" cy="2541741"/>
            <a:chOff x="626442" y="1855546"/>
            <a:chExt cx="7888908" cy="254174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3B5088DD-F857-4F49-B345-0680DE5B5722}"/>
                </a:ext>
              </a:extLst>
            </p:cNvPr>
            <p:cNvGrpSpPr/>
            <p:nvPr userDrawn="1"/>
          </p:nvGrpSpPr>
          <p:grpSpPr>
            <a:xfrm>
              <a:off x="1979518" y="3256708"/>
              <a:ext cx="5001144" cy="1140579"/>
              <a:chOff x="1891295" y="3324718"/>
              <a:chExt cx="5001144" cy="1140579"/>
            </a:xfrm>
          </p:grpSpPr>
          <p:sp>
            <p:nvSpPr>
              <p:cNvPr id="28" name="Thought Bubble: Cloud 27">
                <a:extLst>
                  <a:ext uri="{FF2B5EF4-FFF2-40B4-BE49-F238E27FC236}">
                    <a16:creationId xmlns:a16="http://schemas.microsoft.com/office/drawing/2014/main" id="{782F9F89-298D-47E1-9392-8D84FA4F98A5}"/>
                  </a:ext>
                </a:extLst>
              </p:cNvPr>
              <p:cNvSpPr/>
              <p:nvPr userDrawn="1"/>
            </p:nvSpPr>
            <p:spPr>
              <a:xfrm rot="21250229">
                <a:off x="2818145" y="3440636"/>
                <a:ext cx="1371600" cy="731520"/>
              </a:xfrm>
              <a:prstGeom prst="cloudCallout">
                <a:avLst>
                  <a:gd name="adj1" fmla="val 16924"/>
                  <a:gd name="adj2" fmla="val 119691"/>
                </a:avLst>
              </a:prstGeom>
              <a:solidFill>
                <a:srgbClr val="FFD100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Lightning Bolt 28">
                <a:extLst>
                  <a:ext uri="{FF2B5EF4-FFF2-40B4-BE49-F238E27FC236}">
                    <a16:creationId xmlns:a16="http://schemas.microsoft.com/office/drawing/2014/main" id="{2871367C-126A-45DC-851B-90FFFC60DE7B}"/>
                  </a:ext>
                </a:extLst>
              </p:cNvPr>
              <p:cNvSpPr/>
              <p:nvPr userDrawn="1"/>
            </p:nvSpPr>
            <p:spPr>
              <a:xfrm rot="20447634" flipH="1">
                <a:off x="4730908" y="3418524"/>
                <a:ext cx="1361529" cy="1046773"/>
              </a:xfrm>
              <a:prstGeom prst="lightningBolt">
                <a:avLst/>
              </a:prstGeom>
              <a:solidFill>
                <a:srgbClr val="FF8200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Speech Bubble: Rectangle 29">
                <a:extLst>
                  <a:ext uri="{FF2B5EF4-FFF2-40B4-BE49-F238E27FC236}">
                    <a16:creationId xmlns:a16="http://schemas.microsoft.com/office/drawing/2014/main" id="{09F1641C-EA21-48F2-9AAB-0C876F6C8753}"/>
                  </a:ext>
                </a:extLst>
              </p:cNvPr>
              <p:cNvSpPr/>
              <p:nvPr userDrawn="1"/>
            </p:nvSpPr>
            <p:spPr>
              <a:xfrm rot="20856788">
                <a:off x="1891295" y="3580983"/>
                <a:ext cx="1371600" cy="731520"/>
              </a:xfrm>
              <a:prstGeom prst="wedgeRectCallout">
                <a:avLst>
                  <a:gd name="adj1" fmla="val -4730"/>
                  <a:gd name="adj2" fmla="val 107736"/>
                </a:avLst>
              </a:prstGeom>
              <a:solidFill>
                <a:srgbClr val="00AEC7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0" dirty="0">
                    <a:solidFill>
                      <a:schemeClr val="bg1"/>
                    </a:solidFill>
                  </a:rPr>
                  <a:t>Question?</a:t>
                </a:r>
              </a:p>
            </p:txBody>
          </p:sp>
          <p:sp>
            <p:nvSpPr>
              <p:cNvPr id="31" name="Speech Bubble: Oval 30">
                <a:extLst>
                  <a:ext uri="{FF2B5EF4-FFF2-40B4-BE49-F238E27FC236}">
                    <a16:creationId xmlns:a16="http://schemas.microsoft.com/office/drawing/2014/main" id="{E635AB9F-CB94-48E8-8131-459B38672ED9}"/>
                  </a:ext>
                </a:extLst>
              </p:cNvPr>
              <p:cNvSpPr/>
              <p:nvPr userDrawn="1"/>
            </p:nvSpPr>
            <p:spPr>
              <a:xfrm>
                <a:off x="3818992" y="3324718"/>
                <a:ext cx="1438808" cy="731520"/>
              </a:xfrm>
              <a:prstGeom prst="wedgeEllipseCallout">
                <a:avLst>
                  <a:gd name="adj1" fmla="val -4855"/>
                  <a:gd name="adj2" fmla="val 131714"/>
                </a:avLst>
              </a:prstGeom>
              <a:solidFill>
                <a:srgbClr val="890C58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Comments?</a:t>
                </a:r>
              </a:p>
            </p:txBody>
          </p:sp>
          <p:sp>
            <p:nvSpPr>
              <p:cNvPr id="32" name="Speech Bubble: Rectangle with Corners Rounded 31">
                <a:extLst>
                  <a:ext uri="{FF2B5EF4-FFF2-40B4-BE49-F238E27FC236}">
                    <a16:creationId xmlns:a16="http://schemas.microsoft.com/office/drawing/2014/main" id="{DCC9CE1B-A89D-4D9B-824F-E4A414A2EECC}"/>
                  </a:ext>
                </a:extLst>
              </p:cNvPr>
              <p:cNvSpPr/>
              <p:nvPr userDrawn="1"/>
            </p:nvSpPr>
            <p:spPr>
              <a:xfrm rot="722962" flipH="1">
                <a:off x="5520839" y="3532991"/>
                <a:ext cx="1371600" cy="731520"/>
              </a:xfrm>
              <a:prstGeom prst="wedgeRoundRectCallout">
                <a:avLst>
                  <a:gd name="adj1" fmla="val -722"/>
                  <a:gd name="adj2" fmla="val 115255"/>
                  <a:gd name="adj3" fmla="val 16667"/>
                </a:avLst>
              </a:prstGeom>
              <a:solidFill>
                <a:srgbClr val="5B6770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Suggestions?</a:t>
                </a:r>
              </a:p>
            </p:txBody>
          </p:sp>
        </p:grp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5A102F17-0673-4747-862E-5482A7CF61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26442" y="1855546"/>
              <a:ext cx="7888908" cy="1603387"/>
            </a:xfrm>
            <a:prstGeom prst="rect">
              <a:avLst/>
            </a:prstGeom>
          </p:spPr>
        </p:pic>
      </p:grp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1051DB1A-7068-4152-9C37-764D6283B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22544" y="5172570"/>
            <a:ext cx="6324600" cy="88822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rgbClr val="5B6770"/>
                </a:solidFill>
              </a:defRPr>
            </a:lvl1pPr>
          </a:lstStyle>
          <a:p>
            <a:pPr lvl="0"/>
            <a:r>
              <a:rPr lang="en-US" dirty="0"/>
              <a:t>Firstname.Lastname@ercot.com</a:t>
            </a:r>
          </a:p>
        </p:txBody>
      </p:sp>
    </p:spTree>
    <p:extLst>
      <p:ext uri="{BB962C8B-B14F-4D97-AF65-F5344CB8AC3E}">
        <p14:creationId xmlns:p14="http://schemas.microsoft.com/office/powerpoint/2010/main" val="1819034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3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2" r:id="rId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2105561"/>
            <a:ext cx="548640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TNMP Pecos County Transmission Improvement </a:t>
            </a:r>
            <a:r>
              <a:rPr lang="en-US" altLang="en-US" sz="2000" b="1" dirty="0">
                <a:solidFill>
                  <a:schemeClr val="tx2"/>
                </a:solidFill>
              </a:rPr>
              <a:t>Regional Planning Group Project</a:t>
            </a:r>
            <a:endParaRPr lang="en-US" sz="2000" b="1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i="1" dirty="0">
                <a:solidFill>
                  <a:schemeClr val="tx2"/>
                </a:solidFill>
              </a:rPr>
              <a:t>Prabhu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i="1" dirty="0">
                <a:solidFill>
                  <a:schemeClr val="tx2"/>
                </a:solidFill>
              </a:rPr>
              <a:t>Gnanam</a:t>
            </a:r>
          </a:p>
          <a:p>
            <a:r>
              <a:rPr lang="en-US" dirty="0">
                <a:solidFill>
                  <a:schemeClr val="tx2"/>
                </a:solidFill>
              </a:rPr>
              <a:t>Director, Grid Planning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Technical Advisory Committee Meeting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ERCOT Public</a:t>
            </a:r>
          </a:p>
          <a:p>
            <a:r>
              <a:rPr lang="en-US" dirty="0">
                <a:solidFill>
                  <a:schemeClr val="tx2"/>
                </a:solidFill>
              </a:rPr>
              <a:t>January 24, 2024</a:t>
            </a:r>
          </a:p>
        </p:txBody>
      </p:sp>
    </p:spTree>
    <p:extLst>
      <p:ext uri="{BB962C8B-B14F-4D97-AF65-F5344CB8AC3E}">
        <p14:creationId xmlns:p14="http://schemas.microsoft.com/office/powerpoint/2010/main" val="3297589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38624-A7D8-B671-8E25-F4C6E9499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 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049E43-7156-91FE-153D-2C00A3C26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8A16DC-B6AD-715F-26C2-6FC09D1401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621" y="1278384"/>
            <a:ext cx="8550924" cy="4261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886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5E4CC-F183-4455-9F1C-C587CFE3D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2D6BD9-9C48-4261-A402-A03B2784FA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TNMP submitted the TNMP Pecos County Transmission Improvement Project for Regional Planning Group (RPG) review in August 2023</a:t>
            </a:r>
            <a:endParaRPr lang="en-US" sz="2400" strike="sngStrike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6AC72D-2C8E-4DDE-9426-718409736A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91201FB5-9897-77E0-6AD3-CFAD71676591}"/>
              </a:ext>
            </a:extLst>
          </p:cNvPr>
          <p:cNvSpPr txBox="1">
            <a:spLocks/>
          </p:cNvSpPr>
          <p:nvPr/>
        </p:nvSpPr>
        <p:spPr bwMode="auto">
          <a:xfrm>
            <a:off x="116880" y="2438400"/>
            <a:ext cx="4498478" cy="3080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spcBef>
                <a:spcPts val="0"/>
              </a:spcBef>
              <a:spcAft>
                <a:spcPts val="1800"/>
              </a:spcAft>
            </a:pPr>
            <a:r>
              <a:rPr lang="en-US" dirty="0">
                <a:solidFill>
                  <a:schemeClr val="tx2"/>
                </a:solidFill>
              </a:rPr>
              <a:t>This is a Tier 1 project that was estimated to cost $108.0 million</a:t>
            </a:r>
          </a:p>
          <a:p>
            <a:pPr lvl="1">
              <a:spcBef>
                <a:spcPts val="0"/>
              </a:spcBef>
              <a:spcAft>
                <a:spcPts val="1800"/>
              </a:spcAft>
            </a:pPr>
            <a:r>
              <a:rPr lang="en-US" dirty="0">
                <a:solidFill>
                  <a:schemeClr val="tx2"/>
                </a:solidFill>
              </a:rPr>
              <a:t>Addresses the reliability need in the Reeves and Ward Counties in the Far West weather zone under maintenance outage conditions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2A7D4BFC-A627-A088-E05B-96BD310E2D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72000" y="2438400"/>
            <a:ext cx="4446832" cy="2719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00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5CE0A-AA0E-6DDE-A5DC-6EA28B7B2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Tier 1 Project Requirement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B75429-06D9-E24B-4BF1-C161A3CCF5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2"/>
                </a:solidFill>
              </a:rPr>
              <a:t>Pursuant to Protocol Section 3.11.4.7 (Tier 1)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Projects with an estimated capital cost of $100 Million or greater are Tier 1 projects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Tier 1 projects require ERCOT Board endorsement</a:t>
            </a:r>
            <a:endParaRPr lang="en-US" sz="2400" dirty="0">
              <a:solidFill>
                <a:schemeClr val="tx2"/>
              </a:solidFill>
            </a:endParaRPr>
          </a:p>
          <a:p>
            <a:pPr>
              <a:spcBef>
                <a:spcPts val="2400"/>
              </a:spcBef>
            </a:pPr>
            <a:r>
              <a:rPr lang="en-US" sz="2400" dirty="0">
                <a:solidFill>
                  <a:schemeClr val="tx2"/>
                </a:solidFill>
              </a:rPr>
              <a:t>Pursuant to Protocol Section 3.11.4.9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ERCOT shall present the Tier 1 project to the Technical Advisory Committee (TAC) for review and comment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Comments from TAC shall be included in the presentation to the ERCOT Board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53B431-B8AB-B283-9145-560B160D02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634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07DDA-2635-FC83-21DF-CFEFA9B0F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Project Need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D29705-0FE4-CC41-2D35-E83D464D22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091CC3F-8964-9E5D-8EBE-3718E8E0EB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2438400"/>
          </a:xfrm>
        </p:spPr>
        <p:txBody>
          <a:bodyPr/>
          <a:lstStyle/>
          <a:p>
            <a:r>
              <a:rPr lang="en-US" sz="2400" dirty="0"/>
              <a:t>ERCOT’s independent review indicated reliability planning criteria violations</a:t>
            </a:r>
          </a:p>
          <a:p>
            <a:pPr>
              <a:spcBef>
                <a:spcPts val="2400"/>
              </a:spcBef>
            </a:pPr>
            <a:r>
              <a:rPr lang="en-US" sz="2400" dirty="0"/>
              <a:t>System improvement is needed to meet reliability planning criteria under maintenance outage conditions</a:t>
            </a:r>
          </a:p>
        </p:txBody>
      </p:sp>
      <p:graphicFrame>
        <p:nvGraphicFramePr>
          <p:cNvPr id="3" name="Table 8">
            <a:extLst>
              <a:ext uri="{FF2B5EF4-FFF2-40B4-BE49-F238E27FC236}">
                <a16:creationId xmlns:a16="http://schemas.microsoft.com/office/drawing/2014/main" id="{6885A8F3-3B6F-3F94-626C-DA624C0345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9318580"/>
              </p:ext>
            </p:extLst>
          </p:nvPr>
        </p:nvGraphicFramePr>
        <p:xfrm>
          <a:off x="1528572" y="3109730"/>
          <a:ext cx="6086856" cy="8056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0759">
                  <a:extLst>
                    <a:ext uri="{9D8B030D-6E8A-4147-A177-3AD203B41FA5}">
                      <a16:colId xmlns:a16="http://schemas.microsoft.com/office/drawing/2014/main" val="1053802890"/>
                    </a:ext>
                  </a:extLst>
                </a:gridCol>
                <a:gridCol w="2272030">
                  <a:extLst>
                    <a:ext uri="{9D8B030D-6E8A-4147-A177-3AD203B41FA5}">
                      <a16:colId xmlns:a16="http://schemas.microsoft.com/office/drawing/2014/main" val="1636785386"/>
                    </a:ext>
                  </a:extLst>
                </a:gridCol>
                <a:gridCol w="2064067">
                  <a:extLst>
                    <a:ext uri="{9D8B030D-6E8A-4147-A177-3AD203B41FA5}">
                      <a16:colId xmlns:a16="http://schemas.microsoft.com/office/drawing/2014/main" val="204983309"/>
                    </a:ext>
                  </a:extLst>
                </a:gridCol>
              </a:tblGrid>
              <a:tr h="46994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Voltage Violations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Thermal Overloads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Unsolved Power Flow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7547281"/>
                  </a:ext>
                </a:extLst>
              </a:tr>
              <a:tr h="3356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52.2 miles of 138-kV line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51541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4308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07DDA-2635-FC83-21DF-CFEFA9B0F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534400" cy="518318"/>
          </a:xfrm>
        </p:spPr>
        <p:txBody>
          <a:bodyPr/>
          <a:lstStyle/>
          <a:p>
            <a:r>
              <a:rPr lang="en-US" dirty="0"/>
              <a:t>Comparison of Project Options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D10C76-E3C8-6248-4E22-FD8A2C5858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89635"/>
            <a:ext cx="8534400" cy="284033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2400" dirty="0">
                <a:solidFill>
                  <a:schemeClr val="tx2"/>
                </a:solidFill>
              </a:rPr>
              <a:t>ERCOT analyzed nine options and short-listed three options</a:t>
            </a:r>
          </a:p>
          <a:p>
            <a:pPr>
              <a:spcBef>
                <a:spcPts val="600"/>
              </a:spcBef>
            </a:pPr>
            <a:r>
              <a:rPr lang="en-US" sz="2400" dirty="0">
                <a:solidFill>
                  <a:schemeClr val="tx2"/>
                </a:solidFill>
              </a:rPr>
              <a:t>Among the short-listed three options, Option 1 </a:t>
            </a:r>
            <a:r>
              <a:rPr lang="en-US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improves </a:t>
            </a:r>
            <a:r>
              <a:rPr lang="en-US" sz="2400" dirty="0">
                <a:solidFill>
                  <a:srgbClr val="5B677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long-term load serving </a:t>
            </a:r>
            <a:r>
              <a:rPr lang="en-US" sz="2400" dirty="0">
                <a:solidFill>
                  <a:srgbClr val="5B6770"/>
                </a:solidFill>
                <a:cs typeface="Times New Roman" panose="02020603050405020304" pitchFamily="18" charset="0"/>
              </a:rPr>
              <a:t>capability, operational flexibility, provides an additional load interconnection point and fastest estimated completion date</a:t>
            </a:r>
          </a:p>
          <a:p>
            <a:pPr>
              <a:spcBef>
                <a:spcPts val="600"/>
              </a:spcBef>
            </a:pPr>
            <a:r>
              <a:rPr lang="en-US" sz="2400" dirty="0">
                <a:solidFill>
                  <a:schemeClr val="tx2"/>
                </a:solidFill>
              </a:rPr>
              <a:t>Option 1 is the preferred option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D29705-0FE4-CC41-2D35-E83D464D22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FBA5BBD9-893A-51EC-8AC3-0112A21B5F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2340069"/>
              </p:ext>
            </p:extLst>
          </p:nvPr>
        </p:nvGraphicFramePr>
        <p:xfrm>
          <a:off x="1207490" y="3541370"/>
          <a:ext cx="6881419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26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80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80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2592">
                  <a:extLst>
                    <a:ext uri="{9D8B030D-6E8A-4147-A177-3AD203B41FA5}">
                      <a16:colId xmlns:a16="http://schemas.microsoft.com/office/drawing/2014/main" val="3407831947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Option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364531848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anchor="b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E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5B6770"/>
                          </a:solidFill>
                        </a:rPr>
                        <a:t>Address</a:t>
                      </a:r>
                      <a:r>
                        <a:rPr lang="en-US" sz="1200" baseline="0" dirty="0">
                          <a:solidFill>
                            <a:srgbClr val="5B6770"/>
                          </a:solidFill>
                        </a:rPr>
                        <a:t> the project needs</a:t>
                      </a:r>
                      <a:endParaRPr lang="en-US" sz="1200" dirty="0">
                        <a:solidFill>
                          <a:srgbClr val="5B6770"/>
                        </a:solidFill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5B6770"/>
                          </a:solidFill>
                        </a:rPr>
                        <a:t>Yes</a:t>
                      </a:r>
                    </a:p>
                  </a:txBody>
                  <a:tcPr anchor="ctr"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5B6770"/>
                          </a:solidFill>
                        </a:rPr>
                        <a:t>Yes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5B6770"/>
                          </a:solidFill>
                        </a:rPr>
                        <a:t>Yes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0" u="none" strike="noStrike" kern="1200" baseline="0" dirty="0">
                          <a:solidFill>
                            <a:schemeClr val="tx2"/>
                          </a:solidFill>
                        </a:rPr>
                        <a:t>Meets ERCOT and NERC Reliability Criteria</a:t>
                      </a:r>
                      <a:endParaRPr lang="en-US" sz="1200" dirty="0">
                        <a:solidFill>
                          <a:srgbClr val="5B677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5B6770"/>
                          </a:solidFill>
                        </a:rPr>
                        <a:t>Yes</a:t>
                      </a:r>
                    </a:p>
                  </a:txBody>
                  <a:tcPr anchor="ctr"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5B6770"/>
                          </a:solidFill>
                        </a:rPr>
                        <a:t>Yes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5B6770"/>
                          </a:solidFill>
                        </a:rPr>
                        <a:t>Yes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314905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5B6770"/>
                          </a:solidFill>
                        </a:rPr>
                        <a:t>Improves Long-term Load Serving Capability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5B6770"/>
                          </a:solidFill>
                        </a:rPr>
                        <a:t>Yes (Better)</a:t>
                      </a:r>
                    </a:p>
                  </a:txBody>
                  <a:tcPr anchor="ctr"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5B6770"/>
                          </a:solidFill>
                        </a:rPr>
                        <a:t>Yes (Better)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5B6770"/>
                          </a:solidFill>
                        </a:rPr>
                        <a:t>Yes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2880623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5B6770"/>
                          </a:solidFill>
                        </a:rPr>
                        <a:t>Improves Operational Flexibility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5B6770"/>
                          </a:solidFill>
                        </a:rPr>
                        <a:t>Yes (Better)</a:t>
                      </a:r>
                    </a:p>
                  </a:txBody>
                  <a:tcPr anchor="ctr"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5B6770"/>
                          </a:solidFill>
                        </a:rPr>
                        <a:t>Yes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5B6770"/>
                          </a:solidFill>
                        </a:rPr>
                        <a:t>Yes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3821007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5B6770"/>
                          </a:solidFill>
                        </a:rPr>
                        <a:t>Provides Additional 138-kV Load Interconnection Point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5B6770"/>
                          </a:solidFill>
                        </a:rPr>
                        <a:t>Yes</a:t>
                      </a:r>
                    </a:p>
                  </a:txBody>
                  <a:tcPr anchor="ctr"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5B6770"/>
                          </a:solidFill>
                        </a:rPr>
                        <a:t>No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5B6770"/>
                          </a:solidFill>
                        </a:rPr>
                        <a:t>No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311263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5B6770"/>
                          </a:solidFill>
                        </a:rPr>
                        <a:t>Require</a:t>
                      </a:r>
                      <a:r>
                        <a:rPr lang="en-US" sz="1200" baseline="0" dirty="0">
                          <a:solidFill>
                            <a:srgbClr val="5B6770"/>
                          </a:solidFill>
                        </a:rPr>
                        <a:t> CCN (miles)</a:t>
                      </a:r>
                      <a:endParaRPr lang="en-US" sz="1200" dirty="0">
                        <a:solidFill>
                          <a:srgbClr val="5B677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5B6770"/>
                          </a:solidFill>
                        </a:rPr>
                        <a:t>~ 31.1</a:t>
                      </a:r>
                    </a:p>
                  </a:txBody>
                  <a:tcPr anchor="ctr"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5B6770"/>
                          </a:solidFill>
                        </a:rPr>
                        <a:t>~ 31.3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5B6770"/>
                          </a:solidFill>
                        </a:rPr>
                        <a:t>~ 22.0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5B6770"/>
                          </a:solidFill>
                        </a:rPr>
                        <a:t>Estimated Completion 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5B6770"/>
                          </a:solidFill>
                        </a:rPr>
                        <a:t>Aug-26</a:t>
                      </a:r>
                    </a:p>
                  </a:txBody>
                  <a:tcPr anchor="ctr"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5B6770"/>
                          </a:solidFill>
                        </a:rPr>
                        <a:t>Apr-27 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5B6770"/>
                          </a:solidFill>
                        </a:rPr>
                        <a:t>May-27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7483455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5B6770"/>
                          </a:solidFill>
                        </a:rPr>
                        <a:t>Cost Estimate* ($M)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5B6770"/>
                          </a:solidFill>
                        </a:rPr>
                        <a:t>~ 114.8</a:t>
                      </a:r>
                    </a:p>
                  </a:txBody>
                  <a:tcPr anchor="ctr"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5B6770"/>
                          </a:solidFill>
                        </a:rPr>
                        <a:t>~ 114.3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5B6770"/>
                          </a:solidFill>
                        </a:rPr>
                        <a:t>~ 113.1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46852716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6727CF19-2F13-9DB9-27ED-C0E626DF8728}"/>
              </a:ext>
            </a:extLst>
          </p:cNvPr>
          <p:cNvSpPr>
            <a:spLocks/>
          </p:cNvSpPr>
          <p:nvPr/>
        </p:nvSpPr>
        <p:spPr>
          <a:xfrm>
            <a:off x="2049752" y="6220518"/>
            <a:ext cx="5886758" cy="3223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2"/>
                </a:solidFill>
              </a:rPr>
              <a:t>* Cost estimates and CCN mileage were provided by TSPs</a:t>
            </a:r>
          </a:p>
        </p:txBody>
      </p:sp>
    </p:spTree>
    <p:extLst>
      <p:ext uri="{BB962C8B-B14F-4D97-AF65-F5344CB8AC3E}">
        <p14:creationId xmlns:p14="http://schemas.microsoft.com/office/powerpoint/2010/main" val="3096661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580166-C1A3-4C33-8B28-2FEBDBDF864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3FF19E-8225-4319-B435-8B80DE6EC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Sub-synchronous Resonance Assessment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A1AE0FE-A6A4-A664-CAD7-CBBA02B6A4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800"/>
          </a:xfrm>
        </p:spPr>
        <p:txBody>
          <a:bodyPr/>
          <a:lstStyle/>
          <a:p>
            <a:r>
              <a:rPr lang="en-US" dirty="0"/>
              <a:t>Pursuant to Protocol Section 3.22.1.3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ERCOT conducted a SSR screening for Option 1 and found no adverse SSR impacts to the existing and planned generation resources at the time of this study</a:t>
            </a:r>
          </a:p>
        </p:txBody>
      </p:sp>
    </p:spTree>
    <p:extLst>
      <p:ext uri="{BB962C8B-B14F-4D97-AF65-F5344CB8AC3E}">
        <p14:creationId xmlns:p14="http://schemas.microsoft.com/office/powerpoint/2010/main" val="628574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56209-15E7-4DD2-A77A-C2CD94B33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Congestion Analysis and Sensitivity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FCFC05-70EA-4F62-81FC-D0054E53B8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1D7E78-FDCC-C2BB-1CED-46A6B269DF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800"/>
          </a:xfrm>
        </p:spPr>
        <p:txBody>
          <a:bodyPr/>
          <a:lstStyle/>
          <a:p>
            <a:r>
              <a:rPr lang="en-US" sz="2400" dirty="0"/>
              <a:t>Pursuant to Planning Guide 3.1.3</a:t>
            </a:r>
          </a:p>
          <a:p>
            <a:pPr lvl="1" algn="l">
              <a:spcBef>
                <a:spcPct val="20000"/>
              </a:spcBef>
            </a:pPr>
            <a:r>
              <a:rPr lang="en-US" sz="2000" dirty="0"/>
              <a:t>ERCOT shall evaluate if the recommended project will have an impact on system congestion.</a:t>
            </a:r>
          </a:p>
          <a:p>
            <a:pPr lvl="1" algn="l">
              <a:spcBef>
                <a:spcPct val="20000"/>
              </a:spcBef>
            </a:pPr>
            <a:r>
              <a:rPr lang="en-US" sz="2000" dirty="0"/>
              <a:t>ERCOT shall perform a generation sensitivity analysis and evaluate impacts related to the load scaling used in the study on any constraints resulting in project recommendations</a:t>
            </a:r>
          </a:p>
          <a:p>
            <a:pPr>
              <a:spcBef>
                <a:spcPts val="2400"/>
              </a:spcBef>
            </a:pPr>
            <a:r>
              <a:rPr lang="en-US" sz="2400" dirty="0"/>
              <a:t>ERCOT concluded that</a:t>
            </a:r>
          </a:p>
          <a:p>
            <a:pPr lvl="1" algn="l">
              <a:spcBef>
                <a:spcPct val="20000"/>
              </a:spcBef>
            </a:pPr>
            <a:r>
              <a:rPr lang="en-US" sz="2000" dirty="0"/>
              <a:t>Option 1 did not cause any new congestion within the study area</a:t>
            </a:r>
          </a:p>
          <a:p>
            <a:pPr lvl="1" algn="l">
              <a:spcBef>
                <a:spcPct val="20000"/>
              </a:spcBef>
            </a:pPr>
            <a:r>
              <a:rPr lang="en-US" sz="2000" dirty="0"/>
              <a:t>No potential future generation studied impacts the preferred option</a:t>
            </a:r>
          </a:p>
          <a:p>
            <a:pPr lvl="1" algn="l">
              <a:spcBef>
                <a:spcPct val="20000"/>
              </a:spcBef>
            </a:pPr>
            <a:r>
              <a:rPr lang="en-US" sz="2000" dirty="0"/>
              <a:t>The load scaling did not have a material impact on the project need</a:t>
            </a:r>
          </a:p>
        </p:txBody>
      </p:sp>
    </p:spTree>
    <p:extLst>
      <p:ext uri="{BB962C8B-B14F-4D97-AF65-F5344CB8AC3E}">
        <p14:creationId xmlns:p14="http://schemas.microsoft.com/office/powerpoint/2010/main" val="2380821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38624-A7D8-B671-8E25-F4C6E9499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E76452-B387-4D7A-AF41-D6FB9E0637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2"/>
                </a:solidFill>
              </a:rPr>
              <a:t>Based on the review, ERCOT will recommend the Board endorse </a:t>
            </a:r>
            <a:r>
              <a:rPr lang="en-US" sz="2400" dirty="0"/>
              <a:t>Option 1 to address the reliability need in the Reeves and Ward Counties in the Far West weather zone under maintenance outage conditions</a:t>
            </a:r>
          </a:p>
          <a:p>
            <a:pPr>
              <a:spcBef>
                <a:spcPts val="2400"/>
              </a:spcBef>
            </a:pPr>
            <a:r>
              <a:rPr lang="en-US" sz="2400" dirty="0">
                <a:solidFill>
                  <a:schemeClr val="tx2"/>
                </a:solidFill>
              </a:rPr>
              <a:t>TSP </a:t>
            </a:r>
            <a:r>
              <a:rPr lang="en-US" sz="2400" dirty="0"/>
              <a:t>expects to </a:t>
            </a:r>
            <a:r>
              <a:rPr lang="en-US" sz="2400" dirty="0">
                <a:solidFill>
                  <a:schemeClr val="tx2"/>
                </a:solidFill>
              </a:rPr>
              <a:t>implement the upgrades by August 2026</a:t>
            </a:r>
            <a:endParaRPr lang="en-US" sz="2000" dirty="0">
              <a:solidFill>
                <a:schemeClr val="tx2"/>
              </a:solidFill>
            </a:endParaRPr>
          </a:p>
          <a:p>
            <a:pPr>
              <a:spcBef>
                <a:spcPts val="2400"/>
              </a:spcBef>
            </a:pPr>
            <a:r>
              <a:rPr lang="en-US" sz="2400" dirty="0">
                <a:solidFill>
                  <a:schemeClr val="tx2"/>
                </a:solidFill>
              </a:rPr>
              <a:t>Estimated Capital Cost: $114.8 Million</a:t>
            </a:r>
            <a:endParaRPr lang="en-US" sz="2000" dirty="0">
              <a:solidFill>
                <a:schemeClr val="tx2"/>
              </a:solidFill>
            </a:endParaRPr>
          </a:p>
          <a:p>
            <a:pPr>
              <a:spcBef>
                <a:spcPts val="2400"/>
              </a:spcBef>
            </a:pPr>
            <a:r>
              <a:rPr lang="en-US" sz="2400" dirty="0">
                <a:solidFill>
                  <a:schemeClr val="tx2"/>
                </a:solidFill>
              </a:rPr>
              <a:t>ERCOT will recommend that the ERCOT Board designate Option 1 as critical to the reliability of the ERCOT System pursuant to PUCT Substantive Rule 25.101(b)(3)(D)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049E43-7156-91FE-153D-2C00A3C26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9740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38624-A7D8-B671-8E25-F4C6E9499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Recommendation: Option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E76452-B387-4D7A-AF41-D6FB9E0637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00099"/>
            <a:ext cx="8534400" cy="5474865"/>
          </a:xfrm>
        </p:spPr>
        <p:txBody>
          <a:bodyPr/>
          <a:lstStyle/>
          <a:p>
            <a:r>
              <a:rPr lang="en-US" dirty="0"/>
              <a:t>Construct a new Coyanosa – Leon Creek 138-kV double‐circuit lines with rating of at least 717 MVA, will require approximately 31.1-mile of new Rights of Way (ROW) </a:t>
            </a:r>
          </a:p>
          <a:p>
            <a:r>
              <a:rPr lang="en-US" dirty="0"/>
              <a:t>Construct a new Woodhouse 138-kV substation by cutting into the existing Tarbush to Leon Creek 138-kV transmission line </a:t>
            </a:r>
          </a:p>
          <a:p>
            <a:r>
              <a:rPr lang="en-US" dirty="0"/>
              <a:t>Construct a new tie Woodhouse – Ft. Stockton SW 138-kV transmission line with a normal and emergency ratings of at least 717 MVA , approximately 0.1-mile</a:t>
            </a:r>
          </a:p>
          <a:p>
            <a:r>
              <a:rPr lang="en-US" dirty="0"/>
              <a:t>Rebuild the existing second circuit Rio Pecos – </a:t>
            </a:r>
            <a:r>
              <a:rPr lang="en-US" dirty="0" err="1"/>
              <a:t>Girvin</a:t>
            </a:r>
            <a:r>
              <a:rPr lang="en-US" dirty="0"/>
              <a:t> 138-kV transmission line with a normal and emergency ratings of at least 717 MVA, approximately 0.6-mile</a:t>
            </a:r>
          </a:p>
          <a:p>
            <a:r>
              <a:rPr lang="en-US" dirty="0"/>
              <a:t>Rebuild the existing Rio Pecos – Crane 138-kV transmission line with a normal and emergency ratings of at least 717 MVA, approximately 23.7-mile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049E43-7156-91FE-153D-2C00A3C26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80767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2" ma:contentTypeDescription="Create a new document." ma:contentTypeScope="" ma:versionID="63b4750df494f1e899998ba0dd64b59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26b17897b0dee42c4ef932dfddf4050e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43EB0A4-50A9-4E33-98AC-BC2B61C8A1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  <ds:schemaRef ds:uri="http://schemas.microsoft.com/office/infopath/2007/PartnerControls"/>
    <ds:schemaRef ds:uri="c34af464-7aa1-4edd-9be4-83dffc1cb92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24092</TotalTime>
  <Words>677</Words>
  <Application>Microsoft Office PowerPoint</Application>
  <PresentationFormat>On-screen Show (4:3)</PresentationFormat>
  <Paragraphs>103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Courier New</vt:lpstr>
      <vt:lpstr>Wingdings</vt:lpstr>
      <vt:lpstr>1_Custom Design</vt:lpstr>
      <vt:lpstr>Office Theme</vt:lpstr>
      <vt:lpstr>PowerPoint Presentation</vt:lpstr>
      <vt:lpstr>Overview</vt:lpstr>
      <vt:lpstr>Tier 1 Project Requirement</vt:lpstr>
      <vt:lpstr>Project Need</vt:lpstr>
      <vt:lpstr>Comparison of Project Options</vt:lpstr>
      <vt:lpstr>Sub-synchronous Resonance Assessment</vt:lpstr>
      <vt:lpstr>Congestion Analysis and Sensitivity Analysis</vt:lpstr>
      <vt:lpstr>ERCOT Recommendation</vt:lpstr>
      <vt:lpstr>ERCOT Recommendation: Option 1</vt:lpstr>
      <vt:lpstr>Option 1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Golen, Robert</cp:lastModifiedBy>
  <cp:revision>390</cp:revision>
  <cp:lastPrinted>2016-01-21T20:53:15Z</cp:lastPrinted>
  <dcterms:created xsi:type="dcterms:W3CDTF">2016-01-21T15:20:31Z</dcterms:created>
  <dcterms:modified xsi:type="dcterms:W3CDTF">2024-01-11T17:25:39Z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2023-11-03T13:53:14Z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29e4a045-60a8-428a-983f-5e5435e88267</vt:lpwstr>
  </property>
  <property fmtid="{D5CDD505-2E9C-101B-9397-08002B2CF9AE}" pid="9" name="MSIP_Label_7084cbda-52b8-46fb-a7b7-cb5bd465ed85_ContentBits">
    <vt:lpwstr>0</vt:lpwstr>
  </property>
</Properties>
</file>