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53" r:id="rId4"/>
    <p:sldMasterId id="2147483648" r:id="rId5"/>
  </p:sldMasterIdLst>
  <p:notesMasterIdLst>
    <p:notesMasterId r:id="rId17"/>
  </p:notesMasterIdLst>
  <p:handoutMasterIdLst>
    <p:handoutMasterId r:id="rId18"/>
  </p:handoutMasterIdLst>
  <p:sldIdLst>
    <p:sldId id="542" r:id="rId6"/>
    <p:sldId id="554" r:id="rId7"/>
    <p:sldId id="545" r:id="rId8"/>
    <p:sldId id="549" r:id="rId9"/>
    <p:sldId id="546" r:id="rId10"/>
    <p:sldId id="547" r:id="rId11"/>
    <p:sldId id="550" r:id="rId12"/>
    <p:sldId id="551" r:id="rId13"/>
    <p:sldId id="552" r:id="rId14"/>
    <p:sldId id="553" r:id="rId15"/>
    <p:sldId id="548"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E3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2895" autoAdjust="0"/>
  </p:normalViewPr>
  <p:slideViewPr>
    <p:cSldViewPr showGuides="1">
      <p:cViewPr varScale="1">
        <p:scale>
          <a:sx n="100" d="100"/>
          <a:sy n="100" d="100"/>
        </p:scale>
        <p:origin x="996" y="9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1/17/2024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1/17/2024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sz="3200">
                <a:solidFill>
                  <a:schemeClr val="tx2"/>
                </a:solidFill>
              </a:defRPr>
            </a:lvl1pPr>
          </a:lstStyle>
          <a:p>
            <a:r>
              <a:rPr lang="en-US" dirty="0"/>
              <a:t>Click to edit Master 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000">
                <a:solidFill>
                  <a:schemeClr val="tx2"/>
                </a:solidFill>
              </a:defRPr>
            </a:lvl1pPr>
            <a:lvl2pPr>
              <a:defRPr sz="18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0" y="6553200"/>
            <a:ext cx="935925" cy="246221"/>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3810000" y="2105561"/>
            <a:ext cx="4953000" cy="2862322"/>
          </a:xfrm>
          <a:prstGeom prst="rect">
            <a:avLst/>
          </a:prstGeom>
          <a:noFill/>
        </p:spPr>
        <p:txBody>
          <a:bodyPr wrap="square" rtlCol="0">
            <a:spAutoFit/>
          </a:bodyPr>
          <a:lstStyle/>
          <a:p>
            <a:r>
              <a:rPr lang="en-US" sz="2400" b="1" dirty="0">
                <a:solidFill>
                  <a:schemeClr val="tx2"/>
                </a:solidFill>
              </a:rPr>
              <a:t>ADER Pilot Project – Phase 1 Report and Phase 2 Governing Document</a:t>
            </a:r>
            <a:endParaRPr lang="en-US" dirty="0">
              <a:solidFill>
                <a:schemeClr val="tx2"/>
              </a:solidFill>
            </a:endParaRPr>
          </a:p>
          <a:p>
            <a:endParaRPr lang="en-US" dirty="0">
              <a:solidFill>
                <a:schemeClr val="tx2"/>
              </a:solidFill>
            </a:endParaRPr>
          </a:p>
          <a:p>
            <a:r>
              <a:rPr lang="en-US" i="1" dirty="0">
                <a:solidFill>
                  <a:schemeClr val="tx2"/>
                </a:solidFill>
              </a:rPr>
              <a:t>David Maggio</a:t>
            </a:r>
          </a:p>
          <a:p>
            <a:r>
              <a:rPr lang="en-US" i="1" dirty="0">
                <a:solidFill>
                  <a:schemeClr val="tx2"/>
                </a:solidFill>
              </a:rPr>
              <a:t>Principal, Market Design &amp; Analytics</a:t>
            </a:r>
            <a:endParaRPr lang="en-US" dirty="0">
              <a:solidFill>
                <a:schemeClr val="tx2"/>
              </a:solidFill>
            </a:endParaRPr>
          </a:p>
          <a:p>
            <a:endParaRPr lang="en-US" dirty="0">
              <a:solidFill>
                <a:schemeClr val="tx2"/>
              </a:solidFill>
            </a:endParaRPr>
          </a:p>
          <a:p>
            <a:r>
              <a:rPr lang="en-US" dirty="0">
                <a:solidFill>
                  <a:schemeClr val="tx2"/>
                </a:solidFill>
              </a:rPr>
              <a:t>Technical Advisory Committee (TAC) Meeting</a:t>
            </a:r>
          </a:p>
          <a:p>
            <a:r>
              <a:rPr lang="en-US" dirty="0">
                <a:solidFill>
                  <a:schemeClr val="tx2"/>
                </a:solidFill>
              </a:rPr>
              <a:t>January 24, 2024</a:t>
            </a:r>
          </a:p>
        </p:txBody>
      </p:sp>
    </p:spTree>
    <p:extLst>
      <p:ext uri="{BB962C8B-B14F-4D97-AF65-F5344CB8AC3E}">
        <p14:creationId xmlns:p14="http://schemas.microsoft.com/office/powerpoint/2010/main" val="1850676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B883C-C5C0-532F-3ED6-DA9EF17CF673}"/>
              </a:ext>
            </a:extLst>
          </p:cNvPr>
          <p:cNvSpPr>
            <a:spLocks noGrp="1"/>
          </p:cNvSpPr>
          <p:nvPr>
            <p:ph type="title"/>
          </p:nvPr>
        </p:nvSpPr>
        <p:spPr/>
        <p:txBody>
          <a:bodyPr/>
          <a:lstStyle/>
          <a:p>
            <a:r>
              <a:rPr lang="en-US" dirty="0"/>
              <a:t>Evaluations and recommendations for Phase 2 cont.</a:t>
            </a:r>
          </a:p>
        </p:txBody>
      </p:sp>
      <p:sp>
        <p:nvSpPr>
          <p:cNvPr id="4" name="Slide Number Placeholder 3">
            <a:extLst>
              <a:ext uri="{FF2B5EF4-FFF2-40B4-BE49-F238E27FC236}">
                <a16:creationId xmlns:a16="http://schemas.microsoft.com/office/drawing/2014/main" id="{455052D6-C2DD-3DE3-7096-C898DE1C9AF0}"/>
              </a:ext>
            </a:extLst>
          </p:cNvPr>
          <p:cNvSpPr>
            <a:spLocks noGrp="1"/>
          </p:cNvSpPr>
          <p:nvPr>
            <p:ph type="sldNum" sz="quarter" idx="4"/>
          </p:nvPr>
        </p:nvSpPr>
        <p:spPr/>
        <p:txBody>
          <a:bodyPr/>
          <a:lstStyle/>
          <a:p>
            <a:fld id="{1D93BD3E-1E9A-4970-A6F7-E7AC52762E0C}" type="slidenum">
              <a:rPr lang="en-US" smtClean="0"/>
              <a:pPr/>
              <a:t>10</a:t>
            </a:fld>
            <a:endParaRPr lang="en-US"/>
          </a:p>
        </p:txBody>
      </p:sp>
      <p:sp>
        <p:nvSpPr>
          <p:cNvPr id="5" name="Content Placeholder 2">
            <a:extLst>
              <a:ext uri="{FF2B5EF4-FFF2-40B4-BE49-F238E27FC236}">
                <a16:creationId xmlns:a16="http://schemas.microsoft.com/office/drawing/2014/main" id="{A27025C1-DC22-8C21-6C32-51FC5ADA742B}"/>
              </a:ext>
            </a:extLst>
          </p:cNvPr>
          <p:cNvSpPr txBox="1">
            <a:spLocks/>
          </p:cNvSpPr>
          <p:nvPr/>
        </p:nvSpPr>
        <p:spPr>
          <a:xfrm>
            <a:off x="266700" y="838200"/>
            <a:ext cx="8534400" cy="5029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buFont typeface="+mj-lt"/>
              <a:buAutoNum type="arabicPeriod" startAt="5"/>
            </a:pPr>
            <a:r>
              <a:rPr lang="en-US" sz="1800" dirty="0"/>
              <a:t>Alternatives to dispatch using Load Zone shift factors</a:t>
            </a:r>
          </a:p>
          <a:p>
            <a:pPr marL="857250" lvl="1" indent="-457200"/>
            <a:r>
              <a:rPr lang="en-US" sz="1600" dirty="0"/>
              <a:t>Under the current participation model, ADERs are dispatched using Load Zone shift factors, and settled at their respective Load Zone price. The use of Load Zone shift factors may not be an accurate reflection of these Resources’ impact on power system flow and, therefore, transmission congestion.</a:t>
            </a:r>
          </a:p>
          <a:p>
            <a:pPr marL="857250" lvl="1" indent="-457200"/>
            <a:r>
              <a:rPr lang="en-US" sz="1600" dirty="0"/>
              <a:t>ERCOT staff has begun evaluating an alternative method to calculate ADER shift factors, which takes the average electrical bus shift factors of each of the ADER’s premises, weighted by its maximum injection capability. </a:t>
            </a:r>
          </a:p>
          <a:p>
            <a:pPr marL="1257300" lvl="2" indent="-457200"/>
            <a:r>
              <a:rPr lang="en-US" sz="1600" dirty="0"/>
              <a:t>Initial results from the analysis are included in the draft report included with the meeting material.</a:t>
            </a:r>
          </a:p>
          <a:p>
            <a:pPr marL="857250" lvl="1" indent="-457200"/>
            <a:r>
              <a:rPr lang="en-US" sz="1600" dirty="0"/>
              <a:t>Intuitively, the use of “quasi-nodal” shift factors should result in improvements to overall congestion management.  However, the current data indicate the impacts may be limited thus far. </a:t>
            </a:r>
          </a:p>
          <a:p>
            <a:pPr marL="857250" lvl="1" indent="-457200"/>
            <a:r>
              <a:rPr lang="en-US" sz="1600" dirty="0"/>
              <a:t>The recommendation for Phase 2 of the Pilot Project is to continue with the existing Load Zone shift factor paradigm and to continue to examine this issue for potential reliability risks and market inefficiencies.</a:t>
            </a:r>
          </a:p>
        </p:txBody>
      </p:sp>
    </p:spTree>
    <p:extLst>
      <p:ext uri="{BB962C8B-B14F-4D97-AF65-F5344CB8AC3E}">
        <p14:creationId xmlns:p14="http://schemas.microsoft.com/office/powerpoint/2010/main" val="490768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54F71-A69A-D621-B7F0-AF2710889DD1}"/>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553DEE64-75E9-B5E1-0598-BFBDFC6B3A9A}"/>
              </a:ext>
            </a:extLst>
          </p:cNvPr>
          <p:cNvSpPr>
            <a:spLocks noGrp="1"/>
          </p:cNvSpPr>
          <p:nvPr>
            <p:ph idx="1"/>
          </p:nvPr>
        </p:nvSpPr>
        <p:spPr/>
        <p:txBody>
          <a:bodyPr/>
          <a:lstStyle/>
          <a:p>
            <a:r>
              <a:rPr lang="en-US" dirty="0"/>
              <a:t>A presentation, Phase 1 report, and draft Phase 2 Governing Document are expected to go to the ERCOT Board in late February, including the Reliability and Markets Committee, with a potential vote on the Governing Document.</a:t>
            </a:r>
          </a:p>
          <a:p>
            <a:endParaRPr lang="en-US" dirty="0"/>
          </a:p>
          <a:p>
            <a:r>
              <a:rPr lang="en-US" dirty="0"/>
              <a:t>Between now and the deadline for posting material for the ERCOT Board, ERCOT staff will be working with ADER task force members and other interested parties to incorporate feedback and finalize the draft Governing Document.</a:t>
            </a:r>
          </a:p>
          <a:p>
            <a:endParaRPr lang="en-US" dirty="0"/>
          </a:p>
        </p:txBody>
      </p:sp>
      <p:sp>
        <p:nvSpPr>
          <p:cNvPr id="4" name="Slide Number Placeholder 3">
            <a:extLst>
              <a:ext uri="{FF2B5EF4-FFF2-40B4-BE49-F238E27FC236}">
                <a16:creationId xmlns:a16="http://schemas.microsoft.com/office/drawing/2014/main" id="{B77B746A-F50E-96E7-1F8C-438560E17E1C}"/>
              </a:ext>
            </a:extLst>
          </p:cNvPr>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2485199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FA80E-A6DB-37C5-97C0-C7AB2337D27B}"/>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1F913BF8-954C-8DC6-CC87-AAAFF3E296F7}"/>
              </a:ext>
            </a:extLst>
          </p:cNvPr>
          <p:cNvSpPr>
            <a:spLocks noGrp="1"/>
          </p:cNvSpPr>
          <p:nvPr>
            <p:ph idx="1"/>
          </p:nvPr>
        </p:nvSpPr>
        <p:spPr>
          <a:xfrm>
            <a:off x="304800" y="762000"/>
            <a:ext cx="8534400" cy="5204621"/>
          </a:xfrm>
        </p:spPr>
        <p:txBody>
          <a:bodyPr/>
          <a:lstStyle/>
          <a:p>
            <a:r>
              <a:rPr lang="en-US" sz="1800" dirty="0"/>
              <a:t>This presentation is intended to provide an update on the ADER Pilot Project, including:</a:t>
            </a:r>
          </a:p>
          <a:p>
            <a:pPr lvl="1"/>
            <a:r>
              <a:rPr lang="en-US" sz="1600" dirty="0"/>
              <a:t>The current state of the Pilot Project;</a:t>
            </a:r>
          </a:p>
          <a:p>
            <a:pPr lvl="1"/>
            <a:r>
              <a:rPr lang="en-US" sz="1600" dirty="0"/>
              <a:t>Observations from Phase 1; and</a:t>
            </a:r>
          </a:p>
          <a:p>
            <a:pPr lvl="1"/>
            <a:r>
              <a:rPr lang="en-US" sz="1600" dirty="0"/>
              <a:t>Proposed changes for a Phase 2.</a:t>
            </a:r>
          </a:p>
          <a:p>
            <a:pPr lvl="1"/>
            <a:endParaRPr lang="en-US" sz="1000" dirty="0"/>
          </a:p>
          <a:p>
            <a:r>
              <a:rPr lang="en-US" sz="1800" dirty="0"/>
              <a:t>Included in the meeting materials with this presentation are drafts of the ADER Pilot Project Phase 1 report and a Governing Document for Phase 2 (provided as edits to the Phase 1 Governing Document), both with and without comments from external parties.</a:t>
            </a:r>
          </a:p>
          <a:p>
            <a:endParaRPr lang="en-US" sz="1000" dirty="0"/>
          </a:p>
          <a:p>
            <a:r>
              <a:rPr lang="en-US" sz="1800" dirty="0"/>
              <a:t>Several ADER Task Force participants have provided comments to the Phase 2 Governing Document.  Those comments are still being reviewed and have not yet been incorporated into ERCOT’s draft.</a:t>
            </a:r>
          </a:p>
          <a:p>
            <a:pPr lvl="1"/>
            <a:r>
              <a:rPr lang="en-US" sz="1600" dirty="0"/>
              <a:t>Feedback will be incorporated into the version that is expected to go the ERCOT Board in February.</a:t>
            </a:r>
          </a:p>
          <a:p>
            <a:pPr lvl="1"/>
            <a:endParaRPr lang="en-US" sz="1000" dirty="0"/>
          </a:p>
          <a:p>
            <a:r>
              <a:rPr lang="en-US" sz="1800" dirty="0"/>
              <a:t>While a vote from TAC is not required for the Governing Document, ERCOT did want to provide an update and opportunity for feedback and discussion.</a:t>
            </a:r>
          </a:p>
        </p:txBody>
      </p:sp>
      <p:sp>
        <p:nvSpPr>
          <p:cNvPr id="4" name="Slide Number Placeholder 3">
            <a:extLst>
              <a:ext uri="{FF2B5EF4-FFF2-40B4-BE49-F238E27FC236}">
                <a16:creationId xmlns:a16="http://schemas.microsoft.com/office/drawing/2014/main" id="{75350646-67D3-DA4A-ECE1-91E02ECCC6C8}"/>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349738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54F71-A69A-D621-B7F0-AF2710889DD1}"/>
              </a:ext>
            </a:extLst>
          </p:cNvPr>
          <p:cNvSpPr>
            <a:spLocks noGrp="1"/>
          </p:cNvSpPr>
          <p:nvPr>
            <p:ph type="title"/>
          </p:nvPr>
        </p:nvSpPr>
        <p:spPr/>
        <p:txBody>
          <a:bodyPr/>
          <a:lstStyle/>
          <a:p>
            <a:r>
              <a:rPr lang="en-US" dirty="0"/>
              <a:t>Pilot Project status overview</a:t>
            </a:r>
          </a:p>
        </p:txBody>
      </p:sp>
      <p:sp>
        <p:nvSpPr>
          <p:cNvPr id="4" name="Slide Number Placeholder 3">
            <a:extLst>
              <a:ext uri="{FF2B5EF4-FFF2-40B4-BE49-F238E27FC236}">
                <a16:creationId xmlns:a16="http://schemas.microsoft.com/office/drawing/2014/main" id="{B77B746A-F50E-96E7-1F8C-438560E17E1C}"/>
              </a:ext>
            </a:extLst>
          </p:cNvPr>
          <p:cNvSpPr>
            <a:spLocks noGrp="1"/>
          </p:cNvSpPr>
          <p:nvPr>
            <p:ph type="sldNum" sz="quarter" idx="4"/>
          </p:nvPr>
        </p:nvSpPr>
        <p:spPr/>
        <p:txBody>
          <a:bodyPr/>
          <a:lstStyle/>
          <a:p>
            <a:fld id="{1D93BD3E-1E9A-4970-A6F7-E7AC52762E0C}" type="slidenum">
              <a:rPr lang="en-US" smtClean="0"/>
              <a:pPr/>
              <a:t>3</a:t>
            </a:fld>
            <a:endParaRPr lang="en-US"/>
          </a:p>
        </p:txBody>
      </p:sp>
      <p:grpSp>
        <p:nvGrpSpPr>
          <p:cNvPr id="16" name="Group 15">
            <a:extLst>
              <a:ext uri="{FF2B5EF4-FFF2-40B4-BE49-F238E27FC236}">
                <a16:creationId xmlns:a16="http://schemas.microsoft.com/office/drawing/2014/main" id="{9AAFD011-74A0-EF3C-60E9-0CBAF1B9DC3A}"/>
              </a:ext>
            </a:extLst>
          </p:cNvPr>
          <p:cNvGrpSpPr/>
          <p:nvPr/>
        </p:nvGrpSpPr>
        <p:grpSpPr>
          <a:xfrm>
            <a:off x="4518660" y="1752600"/>
            <a:ext cx="4549140" cy="4191000"/>
            <a:chOff x="4518660" y="1981200"/>
            <a:chExt cx="4663440" cy="4239491"/>
          </a:xfrm>
        </p:grpSpPr>
        <p:pic>
          <p:nvPicPr>
            <p:cNvPr id="17" name="Picture 2">
              <a:extLst>
                <a:ext uri="{FF2B5EF4-FFF2-40B4-BE49-F238E27FC236}">
                  <a16:creationId xmlns:a16="http://schemas.microsoft.com/office/drawing/2014/main" id="{927C16D3-AA89-84F5-77CE-570A98E382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18660" y="1981200"/>
              <a:ext cx="4663440" cy="423949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BD9F7A32-6B66-946F-082A-4E7FD7D4A5B3}"/>
                </a:ext>
              </a:extLst>
            </p:cNvPr>
            <p:cNvPicPr>
              <a:picLocks noChangeAspect="1"/>
            </p:cNvPicPr>
            <p:nvPr/>
          </p:nvPicPr>
          <p:blipFill>
            <a:blip r:embed="rId3"/>
            <a:stretch>
              <a:fillRect/>
            </a:stretch>
          </p:blipFill>
          <p:spPr>
            <a:xfrm>
              <a:off x="5303520" y="5550408"/>
              <a:ext cx="36667" cy="50000"/>
            </a:xfrm>
            <a:prstGeom prst="rect">
              <a:avLst/>
            </a:prstGeom>
          </p:spPr>
        </p:pic>
      </p:grpSp>
      <p:sp>
        <p:nvSpPr>
          <p:cNvPr id="19" name="Content Placeholder 2">
            <a:extLst>
              <a:ext uri="{FF2B5EF4-FFF2-40B4-BE49-F238E27FC236}">
                <a16:creationId xmlns:a16="http://schemas.microsoft.com/office/drawing/2014/main" id="{EB255E5D-CF0C-C864-B2D5-40BEE9745779}"/>
              </a:ext>
            </a:extLst>
          </p:cNvPr>
          <p:cNvSpPr txBox="1">
            <a:spLocks/>
          </p:cNvSpPr>
          <p:nvPr/>
        </p:nvSpPr>
        <p:spPr>
          <a:xfrm>
            <a:off x="205750" y="1804155"/>
            <a:ext cx="4464919" cy="4191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sz="1800" dirty="0">
              <a:solidFill>
                <a:schemeClr val="tx2"/>
              </a:solidFill>
            </a:endParaRPr>
          </a:p>
        </p:txBody>
      </p:sp>
      <p:sp>
        <p:nvSpPr>
          <p:cNvPr id="20" name="TextBox 19">
            <a:extLst>
              <a:ext uri="{FF2B5EF4-FFF2-40B4-BE49-F238E27FC236}">
                <a16:creationId xmlns:a16="http://schemas.microsoft.com/office/drawing/2014/main" id="{6330A944-F186-4BEC-DBD4-043BD28778BF}"/>
              </a:ext>
            </a:extLst>
          </p:cNvPr>
          <p:cNvSpPr txBox="1"/>
          <p:nvPr/>
        </p:nvSpPr>
        <p:spPr>
          <a:xfrm>
            <a:off x="7871180" y="4885208"/>
            <a:ext cx="1202573" cy="338554"/>
          </a:xfrm>
          <a:prstGeom prst="rect">
            <a:avLst/>
          </a:prstGeom>
          <a:noFill/>
        </p:spPr>
        <p:txBody>
          <a:bodyPr wrap="none" rtlCol="0">
            <a:spAutoFit/>
          </a:bodyPr>
          <a:lstStyle/>
          <a:p>
            <a:r>
              <a:rPr lang="en-US" sz="1600" dirty="0"/>
              <a:t>7.0 MW (6)</a:t>
            </a:r>
          </a:p>
        </p:txBody>
      </p:sp>
      <p:sp>
        <p:nvSpPr>
          <p:cNvPr id="21" name="TextBox 20">
            <a:extLst>
              <a:ext uri="{FF2B5EF4-FFF2-40B4-BE49-F238E27FC236}">
                <a16:creationId xmlns:a16="http://schemas.microsoft.com/office/drawing/2014/main" id="{10AB68D7-AF6E-0BA8-FF16-9E3E23D2ECA8}"/>
              </a:ext>
            </a:extLst>
          </p:cNvPr>
          <p:cNvSpPr txBox="1"/>
          <p:nvPr/>
        </p:nvSpPr>
        <p:spPr>
          <a:xfrm>
            <a:off x="6630699" y="4549941"/>
            <a:ext cx="1202573" cy="338554"/>
          </a:xfrm>
          <a:prstGeom prst="rect">
            <a:avLst/>
          </a:prstGeom>
          <a:noFill/>
        </p:spPr>
        <p:txBody>
          <a:bodyPr wrap="none" rtlCol="0">
            <a:spAutoFit/>
          </a:bodyPr>
          <a:lstStyle/>
          <a:p>
            <a:r>
              <a:rPr lang="en-US" sz="1600" dirty="0">
                <a:solidFill>
                  <a:schemeClr val="bg1"/>
                </a:solidFill>
              </a:rPr>
              <a:t>1.4 MW (2)</a:t>
            </a:r>
            <a:endParaRPr lang="en-US" dirty="0">
              <a:solidFill>
                <a:schemeClr val="bg1"/>
              </a:solidFill>
            </a:endParaRPr>
          </a:p>
        </p:txBody>
      </p:sp>
      <p:sp>
        <p:nvSpPr>
          <p:cNvPr id="22" name="TextBox 21">
            <a:extLst>
              <a:ext uri="{FF2B5EF4-FFF2-40B4-BE49-F238E27FC236}">
                <a16:creationId xmlns:a16="http://schemas.microsoft.com/office/drawing/2014/main" id="{63FEF6BE-CD05-8709-D160-94D228C3F740}"/>
              </a:ext>
            </a:extLst>
          </p:cNvPr>
          <p:cNvSpPr txBox="1"/>
          <p:nvPr/>
        </p:nvSpPr>
        <p:spPr>
          <a:xfrm>
            <a:off x="7315200" y="3276600"/>
            <a:ext cx="1202573" cy="338554"/>
          </a:xfrm>
          <a:prstGeom prst="rect">
            <a:avLst/>
          </a:prstGeom>
          <a:noFill/>
        </p:spPr>
        <p:txBody>
          <a:bodyPr wrap="none" rtlCol="0">
            <a:spAutoFit/>
          </a:bodyPr>
          <a:lstStyle/>
          <a:p>
            <a:r>
              <a:rPr lang="en-US" sz="1600" dirty="0">
                <a:solidFill>
                  <a:schemeClr val="bg1"/>
                </a:solidFill>
              </a:rPr>
              <a:t>4.3 MW (1)</a:t>
            </a:r>
          </a:p>
        </p:txBody>
      </p:sp>
      <p:cxnSp>
        <p:nvCxnSpPr>
          <p:cNvPr id="23" name="Straight Arrow Connector 22">
            <a:extLst>
              <a:ext uri="{FF2B5EF4-FFF2-40B4-BE49-F238E27FC236}">
                <a16:creationId xmlns:a16="http://schemas.microsoft.com/office/drawing/2014/main" id="{B872C8F7-9D78-2844-8C92-D63F1FBC6885}"/>
              </a:ext>
            </a:extLst>
          </p:cNvPr>
          <p:cNvCxnSpPr>
            <a:cxnSpLocks/>
          </p:cNvCxnSpPr>
          <p:nvPr/>
        </p:nvCxnSpPr>
        <p:spPr>
          <a:xfrm flipH="1" flipV="1">
            <a:off x="8208393" y="4495800"/>
            <a:ext cx="249807" cy="40456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Content Placeholder 2">
            <a:extLst>
              <a:ext uri="{FF2B5EF4-FFF2-40B4-BE49-F238E27FC236}">
                <a16:creationId xmlns:a16="http://schemas.microsoft.com/office/drawing/2014/main" id="{2774AD91-746D-B1AA-3B96-4639E20495E0}"/>
              </a:ext>
            </a:extLst>
          </p:cNvPr>
          <p:cNvSpPr txBox="1">
            <a:spLocks/>
          </p:cNvSpPr>
          <p:nvPr/>
        </p:nvSpPr>
        <p:spPr>
          <a:xfrm>
            <a:off x="306251" y="1736690"/>
            <a:ext cx="4211682" cy="349997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r>
              <a:rPr lang="en-US" sz="1600" dirty="0">
                <a:solidFill>
                  <a:schemeClr val="tx2"/>
                </a:solidFill>
              </a:rPr>
              <a:t>9.4 MW capability for energy</a:t>
            </a:r>
          </a:p>
          <a:p>
            <a:pPr lvl="1"/>
            <a:r>
              <a:rPr lang="en-US" sz="1600" dirty="0">
                <a:solidFill>
                  <a:schemeClr val="tx2"/>
                </a:solidFill>
              </a:rPr>
              <a:t>3.1 MW capability for Non-Spinning Reserve Service (Non-Spin)</a:t>
            </a:r>
          </a:p>
          <a:p>
            <a:r>
              <a:rPr lang="en-US" sz="1800" dirty="0">
                <a:solidFill>
                  <a:schemeClr val="tx2"/>
                </a:solidFill>
              </a:rPr>
              <a:t>ERCOT has accepted seven additional Details of the Aggregation (DOTA) forms. These potential ADERs are in various stages of registration and qualification and cannot fully participate at this time.</a:t>
            </a:r>
          </a:p>
          <a:p>
            <a:r>
              <a:rPr lang="en-US" sz="1800" dirty="0">
                <a:solidFill>
                  <a:schemeClr val="tx2"/>
                </a:solidFill>
              </a:rPr>
              <a:t>Discussions on what a second phase of the Pilot might look like have started.  This presentation will share some initial observations and ERCOT staff’s current thoughts on phase 2 changes and scope. </a:t>
            </a:r>
          </a:p>
          <a:p>
            <a:endParaRPr lang="en-US" sz="2000" dirty="0"/>
          </a:p>
        </p:txBody>
      </p:sp>
      <p:sp>
        <p:nvSpPr>
          <p:cNvPr id="15" name="Content Placeholder 2">
            <a:extLst>
              <a:ext uri="{FF2B5EF4-FFF2-40B4-BE49-F238E27FC236}">
                <a16:creationId xmlns:a16="http://schemas.microsoft.com/office/drawing/2014/main" id="{5003F411-174A-5999-7E15-4095FE9B04EB}"/>
              </a:ext>
            </a:extLst>
          </p:cNvPr>
          <p:cNvSpPr>
            <a:spLocks noGrp="1"/>
          </p:cNvSpPr>
          <p:nvPr>
            <p:ph idx="1"/>
          </p:nvPr>
        </p:nvSpPr>
        <p:spPr>
          <a:xfrm>
            <a:off x="304073" y="1066800"/>
            <a:ext cx="8153400" cy="638499"/>
          </a:xfrm>
        </p:spPr>
        <p:txBody>
          <a:bodyPr/>
          <a:lstStyle/>
          <a:p>
            <a:r>
              <a:rPr lang="en-US" sz="1800" dirty="0"/>
              <a:t>There are currently 2 ADERs that have been qualified to participate in the wholesale electric market with participation starting in late August.</a:t>
            </a:r>
          </a:p>
        </p:txBody>
      </p:sp>
      <p:sp>
        <p:nvSpPr>
          <p:cNvPr id="25" name="TextBox 24">
            <a:extLst>
              <a:ext uri="{FF2B5EF4-FFF2-40B4-BE49-F238E27FC236}">
                <a16:creationId xmlns:a16="http://schemas.microsoft.com/office/drawing/2014/main" id="{73C56556-FA4A-511B-B2DE-9340458E755C}"/>
              </a:ext>
            </a:extLst>
          </p:cNvPr>
          <p:cNvSpPr txBox="1"/>
          <p:nvPr/>
        </p:nvSpPr>
        <p:spPr>
          <a:xfrm>
            <a:off x="5320051" y="5874465"/>
            <a:ext cx="3383606" cy="461665"/>
          </a:xfrm>
          <a:prstGeom prst="rect">
            <a:avLst/>
          </a:prstGeom>
          <a:noFill/>
        </p:spPr>
        <p:txBody>
          <a:bodyPr wrap="square" rtlCol="0">
            <a:spAutoFit/>
          </a:bodyPr>
          <a:lstStyle/>
          <a:p>
            <a:pPr algn="ctr"/>
            <a:r>
              <a:rPr lang="en-US" sz="1200" b="1" i="1" dirty="0">
                <a:solidFill>
                  <a:schemeClr val="accent1"/>
                </a:solidFill>
              </a:rPr>
              <a:t>DOTA energy capability and ADER count for 9 ADERs with approved DOTA forms</a:t>
            </a:r>
          </a:p>
        </p:txBody>
      </p:sp>
    </p:spTree>
    <p:extLst>
      <p:ext uri="{BB962C8B-B14F-4D97-AF65-F5344CB8AC3E}">
        <p14:creationId xmlns:p14="http://schemas.microsoft.com/office/powerpoint/2010/main" val="3006459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37619-15BD-0F90-D9D6-29121ED80A08}"/>
              </a:ext>
            </a:extLst>
          </p:cNvPr>
          <p:cNvSpPr>
            <a:spLocks noGrp="1"/>
          </p:cNvSpPr>
          <p:nvPr>
            <p:ph type="title"/>
          </p:nvPr>
        </p:nvSpPr>
        <p:spPr/>
        <p:txBody>
          <a:bodyPr/>
          <a:lstStyle/>
          <a:p>
            <a:r>
              <a:rPr lang="en-US" dirty="0"/>
              <a:t>Participation limits tracking as of January 16, 2024</a:t>
            </a:r>
          </a:p>
        </p:txBody>
      </p:sp>
      <p:sp>
        <p:nvSpPr>
          <p:cNvPr id="4" name="Slide Number Placeholder 3">
            <a:extLst>
              <a:ext uri="{FF2B5EF4-FFF2-40B4-BE49-F238E27FC236}">
                <a16:creationId xmlns:a16="http://schemas.microsoft.com/office/drawing/2014/main" id="{EFB91400-A469-678B-88E4-4F37AD0403A8}"/>
              </a:ext>
            </a:extLst>
          </p:cNvPr>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9" name="Content Placeholder 8">
            <a:extLst>
              <a:ext uri="{FF2B5EF4-FFF2-40B4-BE49-F238E27FC236}">
                <a16:creationId xmlns:a16="http://schemas.microsoft.com/office/drawing/2014/main" id="{FC7BC5AF-A9E0-14F7-C696-49366A936824}"/>
              </a:ext>
            </a:extLst>
          </p:cNvPr>
          <p:cNvGraphicFramePr>
            <a:graphicFrameLocks noGrp="1"/>
          </p:cNvGraphicFramePr>
          <p:nvPr>
            <p:ph idx="1"/>
            <p:extLst>
              <p:ext uri="{D42A27DB-BD31-4B8C-83A1-F6EECF244321}">
                <p14:modId xmlns:p14="http://schemas.microsoft.com/office/powerpoint/2010/main" val="1254341324"/>
              </p:ext>
            </p:extLst>
          </p:nvPr>
        </p:nvGraphicFramePr>
        <p:xfrm>
          <a:off x="390525" y="1181100"/>
          <a:ext cx="8239123" cy="4495799"/>
        </p:xfrm>
        <a:graphic>
          <a:graphicData uri="http://schemas.openxmlformats.org/drawingml/2006/table">
            <a:tbl>
              <a:tblPr/>
              <a:tblGrid>
                <a:gridCol w="646414">
                  <a:extLst>
                    <a:ext uri="{9D8B030D-6E8A-4147-A177-3AD203B41FA5}">
                      <a16:colId xmlns:a16="http://schemas.microsoft.com/office/drawing/2014/main" val="2652116784"/>
                    </a:ext>
                  </a:extLst>
                </a:gridCol>
                <a:gridCol w="646414">
                  <a:extLst>
                    <a:ext uri="{9D8B030D-6E8A-4147-A177-3AD203B41FA5}">
                      <a16:colId xmlns:a16="http://schemas.microsoft.com/office/drawing/2014/main" val="1355890343"/>
                    </a:ext>
                  </a:extLst>
                </a:gridCol>
                <a:gridCol w="709995">
                  <a:extLst>
                    <a:ext uri="{9D8B030D-6E8A-4147-A177-3AD203B41FA5}">
                      <a16:colId xmlns:a16="http://schemas.microsoft.com/office/drawing/2014/main" val="3794418417"/>
                    </a:ext>
                  </a:extLst>
                </a:gridCol>
                <a:gridCol w="709995">
                  <a:extLst>
                    <a:ext uri="{9D8B030D-6E8A-4147-A177-3AD203B41FA5}">
                      <a16:colId xmlns:a16="http://schemas.microsoft.com/office/drawing/2014/main" val="2251072763"/>
                    </a:ext>
                  </a:extLst>
                </a:gridCol>
                <a:gridCol w="945777">
                  <a:extLst>
                    <a:ext uri="{9D8B030D-6E8A-4147-A177-3AD203B41FA5}">
                      <a16:colId xmlns:a16="http://schemas.microsoft.com/office/drawing/2014/main" val="431678613"/>
                    </a:ext>
                  </a:extLst>
                </a:gridCol>
                <a:gridCol w="805368">
                  <a:extLst>
                    <a:ext uri="{9D8B030D-6E8A-4147-A177-3AD203B41FA5}">
                      <a16:colId xmlns:a16="http://schemas.microsoft.com/office/drawing/2014/main" val="3633904374"/>
                    </a:ext>
                  </a:extLst>
                </a:gridCol>
                <a:gridCol w="794770">
                  <a:extLst>
                    <a:ext uri="{9D8B030D-6E8A-4147-A177-3AD203B41FA5}">
                      <a16:colId xmlns:a16="http://schemas.microsoft.com/office/drawing/2014/main" val="1416548042"/>
                    </a:ext>
                  </a:extLst>
                </a:gridCol>
                <a:gridCol w="709995">
                  <a:extLst>
                    <a:ext uri="{9D8B030D-6E8A-4147-A177-3AD203B41FA5}">
                      <a16:colId xmlns:a16="http://schemas.microsoft.com/office/drawing/2014/main" val="3657640889"/>
                    </a:ext>
                  </a:extLst>
                </a:gridCol>
                <a:gridCol w="709995">
                  <a:extLst>
                    <a:ext uri="{9D8B030D-6E8A-4147-A177-3AD203B41FA5}">
                      <a16:colId xmlns:a16="http://schemas.microsoft.com/office/drawing/2014/main" val="1041265752"/>
                    </a:ext>
                  </a:extLst>
                </a:gridCol>
                <a:gridCol w="709995">
                  <a:extLst>
                    <a:ext uri="{9D8B030D-6E8A-4147-A177-3AD203B41FA5}">
                      <a16:colId xmlns:a16="http://schemas.microsoft.com/office/drawing/2014/main" val="1152961899"/>
                    </a:ext>
                  </a:extLst>
                </a:gridCol>
                <a:gridCol w="850405">
                  <a:extLst>
                    <a:ext uri="{9D8B030D-6E8A-4147-A177-3AD203B41FA5}">
                      <a16:colId xmlns:a16="http://schemas.microsoft.com/office/drawing/2014/main" val="2440362290"/>
                    </a:ext>
                  </a:extLst>
                </a:gridCol>
              </a:tblGrid>
              <a:tr h="1021103">
                <a:tc>
                  <a:txBody>
                    <a:bodyPr/>
                    <a:lstStyle/>
                    <a:p>
                      <a:pPr algn="l" fontAlgn="b"/>
                      <a:endParaRPr lang="en-US" sz="900" b="0" i="0" u="none" strike="noStrike" dirty="0">
                        <a:solidFill>
                          <a:srgbClr val="000000"/>
                        </a:solidFill>
                        <a:effectLst/>
                        <a:latin typeface="+mn-lt"/>
                      </a:endParaRPr>
                    </a:p>
                  </a:txBody>
                  <a:tcPr marL="8378" marR="8378" marT="8378"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effectLst/>
                        <a:latin typeface="+mn-lt"/>
                      </a:endParaRPr>
                    </a:p>
                  </a:txBody>
                  <a:tcPr marL="8378" marR="8378" marT="8378"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chemeClr val="tx1"/>
                          </a:solidFill>
                          <a:effectLst/>
                          <a:latin typeface="+mn-lt"/>
                        </a:rPr>
                        <a:t>LZ_AEN</a:t>
                      </a:r>
                    </a:p>
                  </a:txBody>
                  <a:tcPr marL="8378" marR="8378" marT="8378" marB="0" vert="vert27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100" b="1" i="0" u="none" strike="noStrike" dirty="0">
                          <a:solidFill>
                            <a:schemeClr val="tx1"/>
                          </a:solidFill>
                          <a:effectLst/>
                          <a:latin typeface="+mn-lt"/>
                        </a:rPr>
                        <a:t>LZ_CPS</a:t>
                      </a:r>
                    </a:p>
                  </a:txBody>
                  <a:tcPr marL="8378" marR="8378" marT="8378" marB="0" vert="vert27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US" sz="1100" b="1" i="0" u="none" strike="noStrike" dirty="0">
                          <a:solidFill>
                            <a:schemeClr val="tx1"/>
                          </a:solidFill>
                          <a:effectLst/>
                          <a:latin typeface="+mn-lt"/>
                        </a:rPr>
                        <a:t>LZ_HOUSTON</a:t>
                      </a:r>
                    </a:p>
                  </a:txBody>
                  <a:tcPr marL="8378" marR="8378" marT="8378" marB="0" vert="vert27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6B8B7"/>
                    </a:solidFill>
                  </a:tcPr>
                </a:tc>
                <a:tc>
                  <a:txBody>
                    <a:bodyPr/>
                    <a:lstStyle/>
                    <a:p>
                      <a:pPr algn="ctr" fontAlgn="b"/>
                      <a:r>
                        <a:rPr lang="en-US" sz="1100" b="1" i="0" u="none" strike="noStrike" dirty="0">
                          <a:solidFill>
                            <a:schemeClr val="tx1"/>
                          </a:solidFill>
                          <a:effectLst/>
                          <a:latin typeface="+mn-lt"/>
                        </a:rPr>
                        <a:t>LZ_LCRA</a:t>
                      </a:r>
                    </a:p>
                  </a:txBody>
                  <a:tcPr marL="8378" marR="8378" marT="8378" marB="0" vert="vert27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100" b="1" i="0" u="none" strike="noStrike" dirty="0">
                          <a:solidFill>
                            <a:schemeClr val="tx1"/>
                          </a:solidFill>
                          <a:effectLst/>
                          <a:latin typeface="+mn-lt"/>
                        </a:rPr>
                        <a:t>LZ_NORTH</a:t>
                      </a:r>
                    </a:p>
                  </a:txBody>
                  <a:tcPr marL="8378" marR="8378" marT="8378" marB="0" vert="vert27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7DEE8"/>
                    </a:solidFill>
                  </a:tcPr>
                </a:tc>
                <a:tc>
                  <a:txBody>
                    <a:bodyPr/>
                    <a:lstStyle/>
                    <a:p>
                      <a:pPr algn="ctr" fontAlgn="b"/>
                      <a:r>
                        <a:rPr lang="en-US" sz="1100" b="1" i="0" u="none" strike="noStrike" dirty="0">
                          <a:solidFill>
                            <a:schemeClr val="tx1"/>
                          </a:solidFill>
                          <a:effectLst/>
                          <a:latin typeface="+mn-lt"/>
                        </a:rPr>
                        <a:t>LZ_RAYBN</a:t>
                      </a:r>
                    </a:p>
                  </a:txBody>
                  <a:tcPr marL="8378" marR="8378" marT="8378" marB="0" vert="vert27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D5B4"/>
                    </a:solidFill>
                  </a:tcPr>
                </a:tc>
                <a:tc>
                  <a:txBody>
                    <a:bodyPr/>
                    <a:lstStyle/>
                    <a:p>
                      <a:pPr algn="ctr" fontAlgn="b"/>
                      <a:r>
                        <a:rPr lang="en-US" sz="1100" b="1" i="0" u="none" strike="noStrike" dirty="0">
                          <a:solidFill>
                            <a:schemeClr val="tx1"/>
                          </a:solidFill>
                          <a:effectLst/>
                          <a:latin typeface="+mn-lt"/>
                        </a:rPr>
                        <a:t>LZ_SOUTH</a:t>
                      </a:r>
                    </a:p>
                  </a:txBody>
                  <a:tcPr marL="8378" marR="8378" marT="8378" marB="0" vert="vert27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dirty="0">
                          <a:solidFill>
                            <a:schemeClr val="tx1"/>
                          </a:solidFill>
                          <a:effectLst/>
                          <a:latin typeface="+mn-lt"/>
                        </a:rPr>
                        <a:t>LZ_WEST</a:t>
                      </a:r>
                    </a:p>
                  </a:txBody>
                  <a:tcPr marL="8378" marR="8378" marT="8378" marB="0" vert="vert27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1" i="0" u="none" strike="noStrike" dirty="0">
                          <a:solidFill>
                            <a:schemeClr val="tx1"/>
                          </a:solidFill>
                          <a:effectLst/>
                          <a:latin typeface="+mn-lt"/>
                        </a:rPr>
                        <a:t>ERCOT-WIDE</a:t>
                      </a:r>
                    </a:p>
                  </a:txBody>
                  <a:tcPr marL="8378" marR="8378" marT="8378" marB="0" vert="vert27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3352469894"/>
                  </a:ext>
                </a:extLst>
              </a:tr>
              <a:tr h="434337">
                <a:tc rowSpan="4">
                  <a:txBody>
                    <a:bodyPr/>
                    <a:lstStyle/>
                    <a:p>
                      <a:pPr algn="ctr" fontAlgn="ctr"/>
                      <a:r>
                        <a:rPr lang="en-US" sz="900" b="1" i="0" u="none" strike="noStrike" dirty="0">
                          <a:solidFill>
                            <a:schemeClr val="tx1"/>
                          </a:solidFill>
                          <a:effectLst/>
                          <a:latin typeface="+mn-lt"/>
                        </a:rPr>
                        <a:t>Energy</a:t>
                      </a:r>
                    </a:p>
                  </a:txBody>
                  <a:tcPr marL="8378" marR="8378" marT="8378"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900" b="1" i="0" u="none" strike="noStrike" dirty="0">
                          <a:solidFill>
                            <a:schemeClr val="tx1"/>
                          </a:solidFill>
                          <a:effectLst/>
                          <a:latin typeface="+mn-lt"/>
                        </a:rPr>
                        <a:t>Limit (MW)</a:t>
                      </a:r>
                    </a:p>
                  </a:txBody>
                  <a:tcPr marL="8378" marR="8378" marT="8378"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sz="1200" b="0" i="0" u="none" strike="noStrike" dirty="0">
                          <a:solidFill>
                            <a:schemeClr val="tx1"/>
                          </a:solidFill>
                          <a:effectLst/>
                          <a:latin typeface="+mn-lt"/>
                        </a:rPr>
                        <a:t>2.8</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200" b="0" i="0" u="none" strike="noStrike" dirty="0">
                          <a:solidFill>
                            <a:schemeClr val="tx1"/>
                          </a:solidFill>
                          <a:effectLst/>
                          <a:latin typeface="+mn-lt"/>
                        </a:rPr>
                        <a:t>5.3</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b"/>
                      <a:r>
                        <a:rPr lang="en-US" sz="1200" b="0" i="0" u="none" strike="noStrike" dirty="0">
                          <a:solidFill>
                            <a:schemeClr val="tx1"/>
                          </a:solidFill>
                          <a:effectLst/>
                          <a:latin typeface="+mn-lt"/>
                        </a:rPr>
                        <a:t>20.3</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8B7"/>
                    </a:solidFill>
                  </a:tcPr>
                </a:tc>
                <a:tc>
                  <a:txBody>
                    <a:bodyPr/>
                    <a:lstStyle/>
                    <a:p>
                      <a:pPr algn="r" fontAlgn="b"/>
                      <a:r>
                        <a:rPr lang="en-US" sz="1200" b="0" i="0" u="none" strike="noStrike" dirty="0">
                          <a:solidFill>
                            <a:schemeClr val="tx1"/>
                          </a:solidFill>
                          <a:effectLst/>
                          <a:latin typeface="+mn-lt"/>
                        </a:rPr>
                        <a:t>3.1</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en-US" sz="1200" b="0" i="0" u="none" strike="noStrike">
                          <a:solidFill>
                            <a:schemeClr val="tx1"/>
                          </a:solidFill>
                          <a:effectLst/>
                          <a:latin typeface="+mn-lt"/>
                        </a:rPr>
                        <a:t>28.7</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7DEE8"/>
                    </a:solidFill>
                  </a:tcPr>
                </a:tc>
                <a:tc>
                  <a:txBody>
                    <a:bodyPr/>
                    <a:lstStyle/>
                    <a:p>
                      <a:pPr algn="r" fontAlgn="b"/>
                      <a:r>
                        <a:rPr lang="en-US" sz="1200" b="0" i="0" u="none" strike="noStrike">
                          <a:solidFill>
                            <a:schemeClr val="tx1"/>
                          </a:solidFill>
                          <a:effectLst/>
                          <a:latin typeface="+mn-lt"/>
                        </a:rPr>
                        <a:t>1.2</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r" fontAlgn="b"/>
                      <a:r>
                        <a:rPr lang="en-US" sz="1200" b="0" i="0" u="none" strike="noStrike">
                          <a:solidFill>
                            <a:schemeClr val="tx1"/>
                          </a:solidFill>
                          <a:effectLst/>
                          <a:latin typeface="+mn-lt"/>
                        </a:rPr>
                        <a:t>10.3</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en-US" sz="1200" b="0" i="0" u="none" strike="noStrike">
                          <a:solidFill>
                            <a:schemeClr val="tx1"/>
                          </a:solidFill>
                          <a:effectLst/>
                          <a:latin typeface="+mn-lt"/>
                        </a:rPr>
                        <a:t>8.2</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fontAlgn="b"/>
                      <a:r>
                        <a:rPr lang="en-US" sz="1200" b="1" i="0" u="none" strike="noStrike" dirty="0">
                          <a:solidFill>
                            <a:schemeClr val="tx1"/>
                          </a:solidFill>
                          <a:effectLst/>
                          <a:latin typeface="+mn-lt"/>
                        </a:rPr>
                        <a:t>80.0</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969522726"/>
                  </a:ext>
                </a:extLst>
              </a:tr>
              <a:tr h="434337">
                <a:tc vMerge="1">
                  <a:txBody>
                    <a:bodyPr/>
                    <a:lstStyle/>
                    <a:p>
                      <a:endParaRPr lang="en-US"/>
                    </a:p>
                  </a:txBody>
                  <a:tcPr/>
                </a:tc>
                <a:tc>
                  <a:txBody>
                    <a:bodyPr/>
                    <a:lstStyle/>
                    <a:p>
                      <a:pPr algn="ctr" fontAlgn="b"/>
                      <a:r>
                        <a:rPr lang="en-US" sz="900" b="1" i="0" u="none" strike="noStrike" dirty="0">
                          <a:solidFill>
                            <a:schemeClr val="tx1"/>
                          </a:solidFill>
                          <a:effectLst/>
                          <a:latin typeface="+mn-lt"/>
                        </a:rPr>
                        <a:t>Approved (MW)</a:t>
                      </a:r>
                    </a:p>
                  </a:txBody>
                  <a:tcPr marL="8378" marR="8378" marT="837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sz="1200" b="0" i="0" u="none" strike="noStrike" dirty="0">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chemeClr val="tx1"/>
                          </a:solidFill>
                          <a:effectLst/>
                          <a:latin typeface="+mn-lt"/>
                        </a:rPr>
                        <a:t>7</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chemeClr val="tx1"/>
                          </a:solidFill>
                          <a:effectLst/>
                          <a:latin typeface="+mn-lt"/>
                        </a:rPr>
                        <a:t>4.3</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1.4</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1" i="0" u="none" strike="noStrike" dirty="0">
                          <a:solidFill>
                            <a:schemeClr val="tx1"/>
                          </a:solidFill>
                          <a:effectLst/>
                          <a:latin typeface="+mn-lt"/>
                        </a:rPr>
                        <a:t>12.7</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8320232"/>
                  </a:ext>
                </a:extLst>
              </a:tr>
              <a:tr h="434337">
                <a:tc vMerge="1">
                  <a:txBody>
                    <a:bodyPr/>
                    <a:lstStyle/>
                    <a:p>
                      <a:endParaRPr lang="en-US"/>
                    </a:p>
                  </a:txBody>
                  <a:tcPr/>
                </a:tc>
                <a:tc>
                  <a:txBody>
                    <a:bodyPr/>
                    <a:lstStyle/>
                    <a:p>
                      <a:pPr algn="ctr" fontAlgn="b"/>
                      <a:r>
                        <a:rPr lang="en-US" sz="900" b="1" i="0" u="none" strike="noStrike" dirty="0">
                          <a:solidFill>
                            <a:schemeClr val="tx1"/>
                          </a:solidFill>
                          <a:effectLst/>
                          <a:latin typeface="+mn-lt"/>
                        </a:rPr>
                        <a:t>Unused (MW)</a:t>
                      </a:r>
                    </a:p>
                  </a:txBody>
                  <a:tcPr marL="8378" marR="8378" marT="837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sz="1200" b="0" i="0" u="none" strike="noStrike" dirty="0">
                          <a:solidFill>
                            <a:schemeClr val="tx1"/>
                          </a:solidFill>
                          <a:effectLst/>
                          <a:latin typeface="+mn-lt"/>
                        </a:rPr>
                        <a:t>2.8</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5.3</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13.3</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chemeClr val="tx1"/>
                          </a:solidFill>
                          <a:effectLst/>
                          <a:latin typeface="+mn-lt"/>
                        </a:rPr>
                        <a:t>3.1</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chemeClr val="tx1"/>
                          </a:solidFill>
                          <a:effectLst/>
                          <a:latin typeface="+mn-lt"/>
                        </a:rPr>
                        <a:t>24.4</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chemeClr val="tx1"/>
                          </a:solidFill>
                          <a:effectLst/>
                          <a:latin typeface="+mn-lt"/>
                        </a:rPr>
                        <a:t>1.2</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8.9</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8.2</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1" i="0" u="none" strike="noStrike" dirty="0">
                          <a:solidFill>
                            <a:schemeClr val="tx1"/>
                          </a:solidFill>
                          <a:effectLst/>
                          <a:latin typeface="+mn-lt"/>
                        </a:rPr>
                        <a:t>67.3</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4906299"/>
                  </a:ext>
                </a:extLst>
              </a:tr>
              <a:tr h="434337">
                <a:tc vMerge="1">
                  <a:txBody>
                    <a:bodyPr/>
                    <a:lstStyle/>
                    <a:p>
                      <a:endParaRPr lang="en-US"/>
                    </a:p>
                  </a:txBody>
                  <a:tcPr/>
                </a:tc>
                <a:tc>
                  <a:txBody>
                    <a:bodyPr/>
                    <a:lstStyle/>
                    <a:p>
                      <a:pPr algn="ctr" fontAlgn="b"/>
                      <a:r>
                        <a:rPr lang="en-US" sz="900" b="1" i="0" u="none" strike="noStrike" dirty="0">
                          <a:solidFill>
                            <a:schemeClr val="tx1"/>
                          </a:solidFill>
                          <a:effectLst/>
                          <a:latin typeface="+mn-lt"/>
                        </a:rPr>
                        <a:t>% Full</a:t>
                      </a:r>
                    </a:p>
                  </a:txBody>
                  <a:tcPr marL="8378" marR="8378" marT="837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sz="1200" b="0" i="0" u="none" strike="noStrike" dirty="0">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35%</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chemeClr val="tx1"/>
                          </a:solidFill>
                          <a:effectLst/>
                          <a:latin typeface="+mn-lt"/>
                        </a:rPr>
                        <a:t>15%</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14%</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fontAlgn="b"/>
                      <a:r>
                        <a:rPr lang="en-US" sz="1200" b="1" i="0" u="none" strike="noStrike" dirty="0">
                          <a:solidFill>
                            <a:schemeClr val="tx1"/>
                          </a:solidFill>
                          <a:effectLst/>
                          <a:latin typeface="+mn-lt"/>
                        </a:rPr>
                        <a:t>16%</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1367080"/>
                  </a:ext>
                </a:extLst>
              </a:tr>
              <a:tr h="434337">
                <a:tc rowSpan="4">
                  <a:txBody>
                    <a:bodyPr/>
                    <a:lstStyle/>
                    <a:p>
                      <a:pPr algn="ctr" fontAlgn="ctr"/>
                      <a:r>
                        <a:rPr lang="en-US" sz="900" b="1" i="0" u="none" strike="noStrike" dirty="0">
                          <a:solidFill>
                            <a:schemeClr val="tx1"/>
                          </a:solidFill>
                          <a:effectLst/>
                          <a:latin typeface="+mn-lt"/>
                        </a:rPr>
                        <a:t>Non-Spin</a:t>
                      </a:r>
                    </a:p>
                  </a:txBody>
                  <a:tcPr marL="8378" marR="8378" marT="8378"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D5B4"/>
                    </a:solidFill>
                  </a:tcPr>
                </a:tc>
                <a:tc>
                  <a:txBody>
                    <a:bodyPr/>
                    <a:lstStyle/>
                    <a:p>
                      <a:pPr algn="ctr" fontAlgn="b"/>
                      <a:r>
                        <a:rPr lang="en-US" sz="900" b="1" i="0" u="none" strike="noStrike" dirty="0">
                          <a:solidFill>
                            <a:schemeClr val="tx1"/>
                          </a:solidFill>
                          <a:effectLst/>
                          <a:latin typeface="+mn-lt"/>
                        </a:rPr>
                        <a:t>Limit (MW)</a:t>
                      </a:r>
                    </a:p>
                  </a:txBody>
                  <a:tcPr marL="8378" marR="8378" marT="8378"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D5B4"/>
                    </a:solidFill>
                  </a:tcPr>
                </a:tc>
                <a:tc>
                  <a:txBody>
                    <a:bodyPr/>
                    <a:lstStyle/>
                    <a:p>
                      <a:pPr algn="r" fontAlgn="b"/>
                      <a:r>
                        <a:rPr lang="en-US" sz="1200" b="0" i="0" u="none" strike="noStrike" dirty="0">
                          <a:solidFill>
                            <a:schemeClr val="tx1"/>
                          </a:solidFill>
                          <a:effectLst/>
                          <a:latin typeface="+mn-lt"/>
                        </a:rPr>
                        <a:t>1.4</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200" b="0" i="0" u="none" strike="noStrike">
                          <a:solidFill>
                            <a:schemeClr val="tx1"/>
                          </a:solidFill>
                          <a:effectLst/>
                          <a:latin typeface="+mn-lt"/>
                        </a:rPr>
                        <a:t>2.7</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b"/>
                      <a:r>
                        <a:rPr lang="en-US" sz="1200" b="0" i="0" u="none" strike="noStrike">
                          <a:solidFill>
                            <a:schemeClr val="tx1"/>
                          </a:solidFill>
                          <a:effectLst/>
                          <a:latin typeface="+mn-lt"/>
                        </a:rPr>
                        <a:t>10.1</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8B7"/>
                    </a:solidFill>
                  </a:tcPr>
                </a:tc>
                <a:tc>
                  <a:txBody>
                    <a:bodyPr/>
                    <a:lstStyle/>
                    <a:p>
                      <a:pPr algn="r" fontAlgn="b"/>
                      <a:r>
                        <a:rPr lang="en-US" sz="1200" b="0" i="0" u="none" strike="noStrike">
                          <a:solidFill>
                            <a:schemeClr val="tx1"/>
                          </a:solidFill>
                          <a:effectLst/>
                          <a:latin typeface="+mn-lt"/>
                        </a:rPr>
                        <a:t>1.6</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en-US" sz="1200" b="0" i="0" u="none" strike="noStrike">
                          <a:solidFill>
                            <a:schemeClr val="tx1"/>
                          </a:solidFill>
                          <a:effectLst/>
                          <a:latin typeface="+mn-lt"/>
                        </a:rPr>
                        <a:t>14.3</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7DEE8"/>
                    </a:solidFill>
                  </a:tcPr>
                </a:tc>
                <a:tc>
                  <a:txBody>
                    <a:bodyPr/>
                    <a:lstStyle/>
                    <a:p>
                      <a:pPr algn="r" fontAlgn="b"/>
                      <a:r>
                        <a:rPr lang="en-US" sz="1200" b="0" i="0" u="none" strike="noStrike" dirty="0">
                          <a:solidFill>
                            <a:schemeClr val="tx1"/>
                          </a:solidFill>
                          <a:effectLst/>
                          <a:latin typeface="+mn-lt"/>
                        </a:rPr>
                        <a:t>0.6</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r" fontAlgn="b"/>
                      <a:r>
                        <a:rPr lang="en-US" sz="1200" b="0" i="0" u="none" strike="noStrike" dirty="0">
                          <a:solidFill>
                            <a:schemeClr val="tx1"/>
                          </a:solidFill>
                          <a:effectLst/>
                          <a:latin typeface="+mn-lt"/>
                        </a:rPr>
                        <a:t>5.2</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en-US" sz="1200" b="0" i="0" u="none" strike="noStrike">
                          <a:solidFill>
                            <a:schemeClr val="tx1"/>
                          </a:solidFill>
                          <a:effectLst/>
                          <a:latin typeface="+mn-lt"/>
                        </a:rPr>
                        <a:t>4.1</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fontAlgn="b"/>
                      <a:r>
                        <a:rPr lang="en-US" sz="1200" b="1" i="0" u="none" strike="noStrike" dirty="0">
                          <a:solidFill>
                            <a:schemeClr val="tx1"/>
                          </a:solidFill>
                          <a:effectLst/>
                          <a:latin typeface="+mn-lt"/>
                        </a:rPr>
                        <a:t>40.0</a:t>
                      </a:r>
                    </a:p>
                  </a:txBody>
                  <a:tcPr marL="8378" marR="8378" marT="837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3100679099"/>
                  </a:ext>
                </a:extLst>
              </a:tr>
              <a:tr h="434337">
                <a:tc vMerge="1">
                  <a:txBody>
                    <a:bodyPr/>
                    <a:lstStyle/>
                    <a:p>
                      <a:endParaRPr lang="en-US"/>
                    </a:p>
                  </a:txBody>
                  <a:tcPr/>
                </a:tc>
                <a:tc>
                  <a:txBody>
                    <a:bodyPr/>
                    <a:lstStyle/>
                    <a:p>
                      <a:pPr algn="ctr" fontAlgn="b"/>
                      <a:r>
                        <a:rPr lang="en-US" sz="900" b="1" i="0" u="none" strike="noStrike" dirty="0">
                          <a:solidFill>
                            <a:schemeClr val="tx1"/>
                          </a:solidFill>
                          <a:effectLst/>
                          <a:latin typeface="+mn-lt"/>
                        </a:rPr>
                        <a:t>Approved (MW)</a:t>
                      </a:r>
                    </a:p>
                  </a:txBody>
                  <a:tcPr marL="8378" marR="8378" marT="837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D5B4"/>
                    </a:solidFill>
                  </a:tcPr>
                </a:tc>
                <a:tc>
                  <a:txBody>
                    <a:bodyPr/>
                    <a:lstStyle/>
                    <a:p>
                      <a:pPr algn="r" fontAlgn="b"/>
                      <a:r>
                        <a:rPr lang="en-US" sz="1200" b="0" i="0" u="none" strike="noStrike" dirty="0">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2.4</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1.4</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chemeClr val="tx1"/>
                          </a:solidFill>
                          <a:effectLst/>
                          <a:latin typeface="+mn-lt"/>
                        </a:rPr>
                        <a:t>0.5</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1" i="0" u="none" strike="noStrike" dirty="0">
                          <a:solidFill>
                            <a:schemeClr val="tx1"/>
                          </a:solidFill>
                          <a:effectLst/>
                          <a:latin typeface="+mn-lt"/>
                        </a:rPr>
                        <a:t>4.3</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976940"/>
                  </a:ext>
                </a:extLst>
              </a:tr>
              <a:tr h="434337">
                <a:tc vMerge="1">
                  <a:txBody>
                    <a:bodyPr/>
                    <a:lstStyle/>
                    <a:p>
                      <a:endParaRPr lang="en-US"/>
                    </a:p>
                  </a:txBody>
                  <a:tcPr/>
                </a:tc>
                <a:tc>
                  <a:txBody>
                    <a:bodyPr/>
                    <a:lstStyle/>
                    <a:p>
                      <a:pPr algn="ctr" fontAlgn="b"/>
                      <a:r>
                        <a:rPr lang="en-US" sz="900" b="1" i="0" u="none" strike="noStrike" dirty="0">
                          <a:solidFill>
                            <a:schemeClr val="tx1"/>
                          </a:solidFill>
                          <a:effectLst/>
                          <a:latin typeface="+mn-lt"/>
                        </a:rPr>
                        <a:t>Unused (MW)</a:t>
                      </a:r>
                    </a:p>
                  </a:txBody>
                  <a:tcPr marL="8378" marR="8378" marT="837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D5B4"/>
                    </a:solidFill>
                  </a:tcPr>
                </a:tc>
                <a:tc>
                  <a:txBody>
                    <a:bodyPr/>
                    <a:lstStyle/>
                    <a:p>
                      <a:pPr algn="r" fontAlgn="b"/>
                      <a:r>
                        <a:rPr lang="en-US" sz="1200" b="0" i="0" u="none" strike="noStrike" dirty="0">
                          <a:solidFill>
                            <a:schemeClr val="tx1"/>
                          </a:solidFill>
                          <a:effectLst/>
                          <a:latin typeface="+mn-lt"/>
                        </a:rPr>
                        <a:t>1.4</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2.7</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7.7</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1.6</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12.9</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0.6</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chemeClr val="tx1"/>
                          </a:solidFill>
                          <a:effectLst/>
                          <a:latin typeface="+mn-lt"/>
                        </a:rPr>
                        <a:t>4.7</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chemeClr val="tx1"/>
                          </a:solidFill>
                          <a:effectLst/>
                          <a:latin typeface="+mn-lt"/>
                        </a:rPr>
                        <a:t>4.1</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1" i="0" u="none" strike="noStrike" dirty="0">
                          <a:solidFill>
                            <a:schemeClr val="tx1"/>
                          </a:solidFill>
                          <a:effectLst/>
                          <a:latin typeface="+mn-lt"/>
                        </a:rPr>
                        <a:t>35.7</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3112913"/>
                  </a:ext>
                </a:extLst>
              </a:tr>
              <a:tr h="434337">
                <a:tc vMerge="1">
                  <a:txBody>
                    <a:bodyPr/>
                    <a:lstStyle/>
                    <a:p>
                      <a:endParaRPr lang="en-US"/>
                    </a:p>
                  </a:txBody>
                  <a:tcPr/>
                </a:tc>
                <a:tc>
                  <a:txBody>
                    <a:bodyPr/>
                    <a:lstStyle/>
                    <a:p>
                      <a:pPr algn="ctr" fontAlgn="b"/>
                      <a:r>
                        <a:rPr lang="en-US" sz="900" b="1" i="0" u="none" strike="noStrike" dirty="0">
                          <a:solidFill>
                            <a:schemeClr val="tx1"/>
                          </a:solidFill>
                          <a:effectLst/>
                          <a:latin typeface="+mn-lt"/>
                        </a:rPr>
                        <a:t>% Full</a:t>
                      </a:r>
                    </a:p>
                  </a:txBody>
                  <a:tcPr marL="8378" marR="8378" marT="837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D5B4"/>
                    </a:solidFill>
                  </a:tcPr>
                </a:tc>
                <a:tc>
                  <a:txBody>
                    <a:bodyPr/>
                    <a:lstStyle/>
                    <a:p>
                      <a:pPr algn="r" fontAlgn="b"/>
                      <a:r>
                        <a:rPr lang="en-US" sz="1200" b="0" i="0" u="none" strike="noStrike" dirty="0">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24%</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10%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chemeClr val="tx1"/>
                          </a:solidFill>
                          <a:effectLst/>
                          <a:latin typeface="+mn-lt"/>
                        </a:rPr>
                        <a:t>10%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chemeClr val="tx1"/>
                          </a:solidFill>
                          <a:effectLst/>
                          <a:latin typeface="+mn-lt"/>
                        </a:rPr>
                        <a:t>0%</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1" i="0" u="none" strike="noStrike" dirty="0">
                          <a:solidFill>
                            <a:schemeClr val="tx1"/>
                          </a:solidFill>
                          <a:effectLst/>
                          <a:latin typeface="+mn-lt"/>
                        </a:rPr>
                        <a:t>11%</a:t>
                      </a:r>
                    </a:p>
                  </a:txBody>
                  <a:tcPr marL="8378" marR="8378" marT="8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535704"/>
                  </a:ext>
                </a:extLst>
              </a:tr>
            </a:tbl>
          </a:graphicData>
        </a:graphic>
      </p:graphicFrame>
    </p:spTree>
    <p:extLst>
      <p:ext uri="{BB962C8B-B14F-4D97-AF65-F5344CB8AC3E}">
        <p14:creationId xmlns:p14="http://schemas.microsoft.com/office/powerpoint/2010/main" val="399111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54F71-A69A-D621-B7F0-AF2710889DD1}"/>
              </a:ext>
            </a:extLst>
          </p:cNvPr>
          <p:cNvSpPr>
            <a:spLocks noGrp="1"/>
          </p:cNvSpPr>
          <p:nvPr>
            <p:ph type="title"/>
          </p:nvPr>
        </p:nvSpPr>
        <p:spPr>
          <a:xfrm>
            <a:off x="381000" y="243682"/>
            <a:ext cx="8458200" cy="823118"/>
          </a:xfrm>
        </p:spPr>
        <p:txBody>
          <a:bodyPr/>
          <a:lstStyle/>
          <a:p>
            <a:r>
              <a:rPr lang="en-US" dirty="0"/>
              <a:t>Summary statistics for actively participating ADERs, through December 2023</a:t>
            </a:r>
            <a:br>
              <a:rPr lang="en-US" dirty="0"/>
            </a:br>
            <a:br>
              <a:rPr lang="en-US" dirty="0"/>
            </a:br>
            <a:endParaRPr lang="en-US" dirty="0"/>
          </a:p>
        </p:txBody>
      </p:sp>
      <p:sp>
        <p:nvSpPr>
          <p:cNvPr id="4" name="Slide Number Placeholder 3">
            <a:extLst>
              <a:ext uri="{FF2B5EF4-FFF2-40B4-BE49-F238E27FC236}">
                <a16:creationId xmlns:a16="http://schemas.microsoft.com/office/drawing/2014/main" id="{B77B746A-F50E-96E7-1F8C-438560E17E1C}"/>
              </a:ext>
            </a:extLst>
          </p:cNvPr>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12" name="Table 12">
            <a:extLst>
              <a:ext uri="{FF2B5EF4-FFF2-40B4-BE49-F238E27FC236}">
                <a16:creationId xmlns:a16="http://schemas.microsoft.com/office/drawing/2014/main" id="{062EAB7A-A065-400D-8B5E-1923A52A9C57}"/>
              </a:ext>
            </a:extLst>
          </p:cNvPr>
          <p:cNvGraphicFramePr>
            <a:graphicFrameLocks noGrp="1"/>
          </p:cNvGraphicFramePr>
          <p:nvPr>
            <p:extLst>
              <p:ext uri="{D42A27DB-BD31-4B8C-83A1-F6EECF244321}">
                <p14:modId xmlns:p14="http://schemas.microsoft.com/office/powerpoint/2010/main" val="3823934983"/>
              </p:ext>
            </p:extLst>
          </p:nvPr>
        </p:nvGraphicFramePr>
        <p:xfrm>
          <a:off x="1562100" y="1219200"/>
          <a:ext cx="6096000" cy="357632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1475786779"/>
                    </a:ext>
                  </a:extLst>
                </a:gridCol>
                <a:gridCol w="3048000">
                  <a:extLst>
                    <a:ext uri="{9D8B030D-6E8A-4147-A177-3AD203B41FA5}">
                      <a16:colId xmlns:a16="http://schemas.microsoft.com/office/drawing/2014/main" val="635343203"/>
                    </a:ext>
                  </a:extLst>
                </a:gridCol>
              </a:tblGrid>
              <a:tr h="370840">
                <a:tc>
                  <a:txBody>
                    <a:bodyPr/>
                    <a:lstStyle/>
                    <a:p>
                      <a:pPr algn="ctr"/>
                      <a:r>
                        <a:rPr lang="en-US" dirty="0"/>
                        <a:t>Metric </a:t>
                      </a:r>
                    </a:p>
                  </a:txBody>
                  <a:tcPr anchor="ctr"/>
                </a:tc>
                <a:tc>
                  <a:txBody>
                    <a:bodyPr/>
                    <a:lstStyle/>
                    <a:p>
                      <a:pPr algn="ctr"/>
                      <a:r>
                        <a:rPr lang="en-US" dirty="0"/>
                        <a:t>Resource-interval count</a:t>
                      </a:r>
                    </a:p>
                  </a:txBody>
                  <a:tcPr anchor="ctr"/>
                </a:tc>
                <a:extLst>
                  <a:ext uri="{0D108BD9-81ED-4DB2-BD59-A6C34878D82A}">
                    <a16:rowId xmlns:a16="http://schemas.microsoft.com/office/drawing/2014/main" val="3262540470"/>
                  </a:ext>
                </a:extLst>
              </a:tr>
              <a:tr h="370840">
                <a:tc>
                  <a:txBody>
                    <a:bodyPr/>
                    <a:lstStyle/>
                    <a:p>
                      <a:r>
                        <a:rPr lang="en-US" dirty="0">
                          <a:solidFill>
                            <a:schemeClr val="tx2"/>
                          </a:solidFill>
                        </a:rPr>
                        <a:t>SCED Intervals evaluated</a:t>
                      </a:r>
                    </a:p>
                  </a:txBody>
                  <a:tcPr anchor="ctr"/>
                </a:tc>
                <a:tc>
                  <a:txBody>
                    <a:bodyPr/>
                    <a:lstStyle/>
                    <a:p>
                      <a:pPr algn="r" fontAlgn="b"/>
                      <a:r>
                        <a:rPr lang="en-US" sz="1800" b="0" i="0" u="none" strike="noStrike" dirty="0">
                          <a:solidFill>
                            <a:schemeClr val="tx2"/>
                          </a:solidFill>
                          <a:effectLst/>
                          <a:latin typeface="+mn-lt"/>
                        </a:rPr>
                        <a:t>76,538</a:t>
                      </a:r>
                    </a:p>
                  </a:txBody>
                  <a:tcPr marL="9525" marR="9525" marT="9525" marB="0" anchor="b"/>
                </a:tc>
                <a:extLst>
                  <a:ext uri="{0D108BD9-81ED-4DB2-BD59-A6C34878D82A}">
                    <a16:rowId xmlns:a16="http://schemas.microsoft.com/office/drawing/2014/main" val="4004440234"/>
                  </a:ext>
                </a:extLst>
              </a:tr>
              <a:tr h="370840">
                <a:tc>
                  <a:txBody>
                    <a:bodyPr/>
                    <a:lstStyle/>
                    <a:p>
                      <a:r>
                        <a:rPr lang="en-US" dirty="0">
                          <a:solidFill>
                            <a:schemeClr val="tx2"/>
                          </a:solidFill>
                        </a:rPr>
                        <a:t>SCED Intervals where the ADER was on-line </a:t>
                      </a:r>
                    </a:p>
                  </a:txBody>
                  <a:tcPr anchor="ctr"/>
                </a:tc>
                <a:tc>
                  <a:txBody>
                    <a:bodyPr/>
                    <a:lstStyle/>
                    <a:p>
                      <a:pPr algn="r" fontAlgn="b"/>
                      <a:r>
                        <a:rPr lang="en-US" sz="1800" b="0" i="0" u="none" strike="noStrike" dirty="0">
                          <a:solidFill>
                            <a:schemeClr val="tx2"/>
                          </a:solidFill>
                          <a:effectLst/>
                          <a:latin typeface="+mn-lt"/>
                        </a:rPr>
                        <a:t>46,952</a:t>
                      </a:r>
                    </a:p>
                  </a:txBody>
                  <a:tcPr marL="9525" marR="9525" marT="9525" marB="0" anchor="b"/>
                </a:tc>
                <a:extLst>
                  <a:ext uri="{0D108BD9-81ED-4DB2-BD59-A6C34878D82A}">
                    <a16:rowId xmlns:a16="http://schemas.microsoft.com/office/drawing/2014/main" val="664307795"/>
                  </a:ext>
                </a:extLst>
              </a:tr>
              <a:tr h="370840">
                <a:tc>
                  <a:txBody>
                    <a:bodyPr/>
                    <a:lstStyle/>
                    <a:p>
                      <a:r>
                        <a:rPr lang="it-IT" dirty="0">
                          <a:solidFill>
                            <a:schemeClr val="tx2"/>
                          </a:solidFill>
                        </a:rPr>
                        <a:t>SCED Intervals with non-zero Non-Spin Responsibility</a:t>
                      </a:r>
                      <a:endParaRPr lang="en-US" dirty="0">
                        <a:solidFill>
                          <a:schemeClr val="tx2"/>
                        </a:solidFill>
                      </a:endParaRPr>
                    </a:p>
                  </a:txBody>
                  <a:tcPr anchor="ctr"/>
                </a:tc>
                <a:tc>
                  <a:txBody>
                    <a:bodyPr/>
                    <a:lstStyle/>
                    <a:p>
                      <a:pPr algn="r" fontAlgn="b"/>
                      <a:r>
                        <a:rPr lang="en-US" sz="1800" b="0" i="0" u="none" strike="noStrike" dirty="0">
                          <a:solidFill>
                            <a:schemeClr val="tx2"/>
                          </a:solidFill>
                          <a:effectLst/>
                          <a:latin typeface="+mn-lt"/>
                        </a:rPr>
                        <a:t>16,667</a:t>
                      </a:r>
                    </a:p>
                  </a:txBody>
                  <a:tcPr marL="9525" marR="9525" marT="9525" marB="0" anchor="b"/>
                </a:tc>
                <a:extLst>
                  <a:ext uri="{0D108BD9-81ED-4DB2-BD59-A6C34878D82A}">
                    <a16:rowId xmlns:a16="http://schemas.microsoft.com/office/drawing/2014/main" val="1817158523"/>
                  </a:ext>
                </a:extLst>
              </a:tr>
              <a:tr h="370840">
                <a:tc>
                  <a:txBody>
                    <a:bodyPr/>
                    <a:lstStyle/>
                    <a:p>
                      <a:r>
                        <a:rPr lang="en-US" dirty="0">
                          <a:solidFill>
                            <a:schemeClr val="tx2"/>
                          </a:solidFill>
                        </a:rPr>
                        <a:t>SCED Intervals with ADERs dispatched </a:t>
                      </a:r>
                    </a:p>
                  </a:txBody>
                  <a:tcPr anchor="ctr"/>
                </a:tc>
                <a:tc>
                  <a:txBody>
                    <a:bodyPr/>
                    <a:lstStyle/>
                    <a:p>
                      <a:pPr algn="r" fontAlgn="b"/>
                      <a:r>
                        <a:rPr lang="en-US" sz="1800" b="0" i="0" u="none" strike="noStrike" dirty="0">
                          <a:solidFill>
                            <a:schemeClr val="tx2"/>
                          </a:solidFill>
                          <a:effectLst/>
                          <a:latin typeface="+mn-lt"/>
                        </a:rPr>
                        <a:t>459</a:t>
                      </a:r>
                    </a:p>
                  </a:txBody>
                  <a:tcPr marL="9525" marR="9525" marT="9525" marB="0" anchor="b"/>
                </a:tc>
                <a:extLst>
                  <a:ext uri="{0D108BD9-81ED-4DB2-BD59-A6C34878D82A}">
                    <a16:rowId xmlns:a16="http://schemas.microsoft.com/office/drawing/2014/main" val="3438146880"/>
                  </a:ext>
                </a:extLst>
              </a:tr>
              <a:tr h="370840">
                <a:tc>
                  <a:txBody>
                    <a:bodyPr/>
                    <a:lstStyle/>
                    <a:p>
                      <a:r>
                        <a:rPr lang="en-US" dirty="0">
                          <a:solidFill>
                            <a:schemeClr val="tx2"/>
                          </a:solidFill>
                        </a:rPr>
                        <a:t>SCED Intervals with ADERs deployed for Non-Spin</a:t>
                      </a:r>
                    </a:p>
                  </a:txBody>
                  <a:tcPr anchor="ctr"/>
                </a:tc>
                <a:tc>
                  <a:txBody>
                    <a:bodyPr/>
                    <a:lstStyle/>
                    <a:p>
                      <a:pPr algn="r" fontAlgn="b"/>
                      <a:r>
                        <a:rPr lang="en-US" sz="1800" b="0" i="0" u="none" strike="noStrike" dirty="0">
                          <a:solidFill>
                            <a:schemeClr val="tx2"/>
                          </a:solidFill>
                          <a:effectLst/>
                          <a:latin typeface="+mn-lt"/>
                        </a:rPr>
                        <a:t>0</a:t>
                      </a:r>
                    </a:p>
                  </a:txBody>
                  <a:tcPr marL="9525" marR="9525" marT="9525" marB="0" anchor="b"/>
                </a:tc>
                <a:extLst>
                  <a:ext uri="{0D108BD9-81ED-4DB2-BD59-A6C34878D82A}">
                    <a16:rowId xmlns:a16="http://schemas.microsoft.com/office/drawing/2014/main" val="3892398758"/>
                  </a:ext>
                </a:extLst>
              </a:tr>
            </a:tbl>
          </a:graphicData>
        </a:graphic>
      </p:graphicFrame>
      <p:sp>
        <p:nvSpPr>
          <p:cNvPr id="13" name="TextBox 12">
            <a:extLst>
              <a:ext uri="{FF2B5EF4-FFF2-40B4-BE49-F238E27FC236}">
                <a16:creationId xmlns:a16="http://schemas.microsoft.com/office/drawing/2014/main" id="{4C92355C-6004-BA52-7CAD-B70C06736CA1}"/>
              </a:ext>
            </a:extLst>
          </p:cNvPr>
          <p:cNvSpPr txBox="1"/>
          <p:nvPr/>
        </p:nvSpPr>
        <p:spPr>
          <a:xfrm>
            <a:off x="990600" y="4947920"/>
            <a:ext cx="7239000" cy="1200329"/>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tx2"/>
                </a:solidFill>
              </a:rPr>
              <a:t>Majority of energy-dispatch participation has been between hours beginning 6 and 20.</a:t>
            </a:r>
          </a:p>
          <a:p>
            <a:pPr marL="285750" indent="-285750">
              <a:buFont typeface="Arial" panose="020B0604020202020204" pitchFamily="34" charset="0"/>
              <a:buChar char="•"/>
            </a:pPr>
            <a:r>
              <a:rPr lang="en-US" dirty="0">
                <a:solidFill>
                  <a:schemeClr val="tx2"/>
                </a:solidFill>
              </a:rPr>
              <a:t>Majority of Non-Spin provision has been between hours beginning 6 and 17.</a:t>
            </a:r>
          </a:p>
        </p:txBody>
      </p:sp>
    </p:spTree>
    <p:extLst>
      <p:ext uri="{BB962C8B-B14F-4D97-AF65-F5344CB8AC3E}">
        <p14:creationId xmlns:p14="http://schemas.microsoft.com/office/powerpoint/2010/main" val="3070067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54F71-A69A-D621-B7F0-AF2710889DD1}"/>
              </a:ext>
            </a:extLst>
          </p:cNvPr>
          <p:cNvSpPr>
            <a:spLocks noGrp="1"/>
          </p:cNvSpPr>
          <p:nvPr>
            <p:ph type="title"/>
          </p:nvPr>
        </p:nvSpPr>
        <p:spPr/>
        <p:txBody>
          <a:bodyPr/>
          <a:lstStyle/>
          <a:p>
            <a:r>
              <a:rPr lang="en-US" dirty="0"/>
              <a:t>Evaluations and recommendations for Phase 2</a:t>
            </a:r>
          </a:p>
        </p:txBody>
      </p:sp>
      <p:sp>
        <p:nvSpPr>
          <p:cNvPr id="3" name="Content Placeholder 2">
            <a:extLst>
              <a:ext uri="{FF2B5EF4-FFF2-40B4-BE49-F238E27FC236}">
                <a16:creationId xmlns:a16="http://schemas.microsoft.com/office/drawing/2014/main" id="{553DEE64-75E9-B5E1-0598-BFBDFC6B3A9A}"/>
              </a:ext>
            </a:extLst>
          </p:cNvPr>
          <p:cNvSpPr>
            <a:spLocks noGrp="1"/>
          </p:cNvSpPr>
          <p:nvPr>
            <p:ph idx="1"/>
          </p:nvPr>
        </p:nvSpPr>
        <p:spPr>
          <a:xfrm>
            <a:off x="304800" y="990601"/>
            <a:ext cx="8534400" cy="1371600"/>
          </a:xfrm>
        </p:spPr>
        <p:txBody>
          <a:bodyPr/>
          <a:lstStyle/>
          <a:p>
            <a:r>
              <a:rPr lang="en-US" sz="1800" dirty="0"/>
              <a:t>While data around participation of ADERs in the market has been somewhat limited, both in terms of amount of time and number of Resources, there is sufficient information to share initial thoughts and propose incremental changes for a phase 2.</a:t>
            </a:r>
          </a:p>
          <a:p>
            <a:pPr lvl="1"/>
            <a:endParaRPr lang="en-US" dirty="0">
              <a:solidFill>
                <a:schemeClr val="tx1"/>
              </a:solidFill>
            </a:endParaRPr>
          </a:p>
        </p:txBody>
      </p:sp>
      <p:sp>
        <p:nvSpPr>
          <p:cNvPr id="4" name="Slide Number Placeholder 3">
            <a:extLst>
              <a:ext uri="{FF2B5EF4-FFF2-40B4-BE49-F238E27FC236}">
                <a16:creationId xmlns:a16="http://schemas.microsoft.com/office/drawing/2014/main" id="{B77B746A-F50E-96E7-1F8C-438560E17E1C}"/>
              </a:ext>
            </a:extLst>
          </p:cNvPr>
          <p:cNvSpPr>
            <a:spLocks noGrp="1"/>
          </p:cNvSpPr>
          <p:nvPr>
            <p:ph type="sldNum" sz="quarter" idx="4"/>
          </p:nvPr>
        </p:nvSpPr>
        <p:spPr/>
        <p:txBody>
          <a:bodyPr/>
          <a:lstStyle/>
          <a:p>
            <a:fld id="{1D93BD3E-1E9A-4970-A6F7-E7AC52762E0C}" type="slidenum">
              <a:rPr lang="en-US" smtClean="0"/>
              <a:pPr/>
              <a:t>6</a:t>
            </a:fld>
            <a:endParaRPr lang="en-US"/>
          </a:p>
        </p:txBody>
      </p:sp>
      <p:sp>
        <p:nvSpPr>
          <p:cNvPr id="5" name="Content Placeholder 2">
            <a:extLst>
              <a:ext uri="{FF2B5EF4-FFF2-40B4-BE49-F238E27FC236}">
                <a16:creationId xmlns:a16="http://schemas.microsoft.com/office/drawing/2014/main" id="{47BF1917-6208-5023-88CF-0936A6DFD0C8}"/>
              </a:ext>
            </a:extLst>
          </p:cNvPr>
          <p:cNvSpPr txBox="1">
            <a:spLocks/>
          </p:cNvSpPr>
          <p:nvPr/>
        </p:nvSpPr>
        <p:spPr>
          <a:xfrm>
            <a:off x="266700" y="2209800"/>
            <a:ext cx="8534400" cy="3124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buFont typeface="+mj-lt"/>
              <a:buAutoNum type="arabicPeriod"/>
            </a:pPr>
            <a:r>
              <a:rPr lang="en-US" sz="1800" dirty="0"/>
              <a:t>Telemetry validation processes and requirements</a:t>
            </a:r>
          </a:p>
          <a:p>
            <a:pPr marL="857250" lvl="1" indent="-457200"/>
            <a:r>
              <a:rPr lang="en-US" sz="1600" dirty="0"/>
              <a:t>ERCOT staff is proposing amendments to the “Validation” section of the Governing Document based on flaws identified in Phase 1.</a:t>
            </a:r>
          </a:p>
          <a:p>
            <a:pPr marL="857250" lvl="1" indent="-457200"/>
            <a:r>
              <a:rPr lang="en-US" sz="1600" dirty="0"/>
              <a:t>The concept is to have the validation analysis focused only on intervals in which the aggregated device/premise-level data is greater than 10% of the Resource’s requested energy capability.</a:t>
            </a:r>
          </a:p>
          <a:p>
            <a:pPr marL="1257300" lvl="2" indent="-457200"/>
            <a:r>
              <a:rPr lang="en-US" sz="1600" dirty="0"/>
              <a:t>E.g., for a +/- 1 MW ADER, only evaluate intervals where the aggregate injection or withdrawal exceeds 0.1 MW.</a:t>
            </a:r>
          </a:p>
          <a:p>
            <a:pPr marL="857250" lvl="1" indent="-457200"/>
            <a:r>
              <a:rPr lang="en-US" sz="1600" dirty="0"/>
              <a:t>There will be a minimum number of intervals that must meet the criteria for evaluation to ensure the sample size is sufficient.</a:t>
            </a:r>
          </a:p>
          <a:p>
            <a:pPr marL="857250" lvl="1" indent="-457200"/>
            <a:r>
              <a:rPr lang="en-US" sz="1600" dirty="0"/>
              <a:t>Additional details are included in the draft report included with the meeting material.</a:t>
            </a:r>
          </a:p>
        </p:txBody>
      </p:sp>
    </p:spTree>
    <p:extLst>
      <p:ext uri="{BB962C8B-B14F-4D97-AF65-F5344CB8AC3E}">
        <p14:creationId xmlns:p14="http://schemas.microsoft.com/office/powerpoint/2010/main" val="4000746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B883C-C5C0-532F-3ED6-DA9EF17CF673}"/>
              </a:ext>
            </a:extLst>
          </p:cNvPr>
          <p:cNvSpPr>
            <a:spLocks noGrp="1"/>
          </p:cNvSpPr>
          <p:nvPr>
            <p:ph type="title"/>
          </p:nvPr>
        </p:nvSpPr>
        <p:spPr/>
        <p:txBody>
          <a:bodyPr/>
          <a:lstStyle/>
          <a:p>
            <a:r>
              <a:rPr lang="en-US" dirty="0"/>
              <a:t>Evaluations and recommendations for Phase 2 cont.</a:t>
            </a:r>
          </a:p>
        </p:txBody>
      </p:sp>
      <p:sp>
        <p:nvSpPr>
          <p:cNvPr id="4" name="Slide Number Placeholder 3">
            <a:extLst>
              <a:ext uri="{FF2B5EF4-FFF2-40B4-BE49-F238E27FC236}">
                <a16:creationId xmlns:a16="http://schemas.microsoft.com/office/drawing/2014/main" id="{455052D6-C2DD-3DE3-7096-C898DE1C9AF0}"/>
              </a:ext>
            </a:extLst>
          </p:cNvPr>
          <p:cNvSpPr>
            <a:spLocks noGrp="1"/>
          </p:cNvSpPr>
          <p:nvPr>
            <p:ph type="sldNum" sz="quarter" idx="4"/>
          </p:nvPr>
        </p:nvSpPr>
        <p:spPr/>
        <p:txBody>
          <a:bodyPr/>
          <a:lstStyle/>
          <a:p>
            <a:fld id="{1D93BD3E-1E9A-4970-A6F7-E7AC52762E0C}" type="slidenum">
              <a:rPr lang="en-US" smtClean="0"/>
              <a:pPr/>
              <a:t>7</a:t>
            </a:fld>
            <a:endParaRPr lang="en-US"/>
          </a:p>
        </p:txBody>
      </p:sp>
      <p:sp>
        <p:nvSpPr>
          <p:cNvPr id="5" name="Content Placeholder 2">
            <a:extLst>
              <a:ext uri="{FF2B5EF4-FFF2-40B4-BE49-F238E27FC236}">
                <a16:creationId xmlns:a16="http://schemas.microsoft.com/office/drawing/2014/main" id="{A27025C1-DC22-8C21-6C32-51FC5ADA742B}"/>
              </a:ext>
            </a:extLst>
          </p:cNvPr>
          <p:cNvSpPr txBox="1">
            <a:spLocks/>
          </p:cNvSpPr>
          <p:nvPr/>
        </p:nvSpPr>
        <p:spPr>
          <a:xfrm>
            <a:off x="266700" y="1143000"/>
            <a:ext cx="8534400" cy="3429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buFont typeface="+mj-lt"/>
              <a:buAutoNum type="arabicPeriod" startAt="2"/>
            </a:pPr>
            <a:r>
              <a:rPr lang="en-US" sz="1800" dirty="0"/>
              <a:t>Expanding Ancillary Service product eligibility to include ERCOT Contingency Reserve Service (ECRS)</a:t>
            </a:r>
          </a:p>
          <a:p>
            <a:pPr marL="857250" lvl="1" indent="-457200"/>
            <a:r>
              <a:rPr lang="en-US" sz="1600" dirty="0"/>
              <a:t>ERCOT recommends expanding ECRS eligibility to include ADERs capable of meeting the requirements of providing this service, as defined within the ERCOT Protocol.</a:t>
            </a:r>
          </a:p>
          <a:p>
            <a:pPr marL="857250" lvl="1" indent="-457200"/>
            <a:r>
              <a:rPr lang="en-US" sz="1600" dirty="0"/>
              <a:t>This has been requested by ADER participants and is an opportunity to increase their participation in the market, while allowing for continued monitoring by ERCOT and the participants through the Pilot Project</a:t>
            </a:r>
          </a:p>
          <a:p>
            <a:pPr marL="857250" lvl="1" indent="-457200"/>
            <a:r>
              <a:rPr lang="en-US" sz="1600" dirty="0"/>
              <a:t>Like Non-Spin, there will be a limit in the amount of ADER capability that can be qualified under the Pilot Project to provide ECRS in Phase 2.</a:t>
            </a:r>
          </a:p>
        </p:txBody>
      </p:sp>
    </p:spTree>
    <p:extLst>
      <p:ext uri="{BB962C8B-B14F-4D97-AF65-F5344CB8AC3E}">
        <p14:creationId xmlns:p14="http://schemas.microsoft.com/office/powerpoint/2010/main" val="2609369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B883C-C5C0-532F-3ED6-DA9EF17CF673}"/>
              </a:ext>
            </a:extLst>
          </p:cNvPr>
          <p:cNvSpPr>
            <a:spLocks noGrp="1"/>
          </p:cNvSpPr>
          <p:nvPr>
            <p:ph type="title"/>
          </p:nvPr>
        </p:nvSpPr>
        <p:spPr/>
        <p:txBody>
          <a:bodyPr/>
          <a:lstStyle/>
          <a:p>
            <a:r>
              <a:rPr lang="en-US" dirty="0"/>
              <a:t>Evaluations and recommendations for Phase 2 cont.</a:t>
            </a:r>
          </a:p>
        </p:txBody>
      </p:sp>
      <p:sp>
        <p:nvSpPr>
          <p:cNvPr id="4" name="Slide Number Placeholder 3">
            <a:extLst>
              <a:ext uri="{FF2B5EF4-FFF2-40B4-BE49-F238E27FC236}">
                <a16:creationId xmlns:a16="http://schemas.microsoft.com/office/drawing/2014/main" id="{455052D6-C2DD-3DE3-7096-C898DE1C9AF0}"/>
              </a:ext>
            </a:extLst>
          </p:cNvPr>
          <p:cNvSpPr>
            <a:spLocks noGrp="1"/>
          </p:cNvSpPr>
          <p:nvPr>
            <p:ph type="sldNum" sz="quarter" idx="4"/>
          </p:nvPr>
        </p:nvSpPr>
        <p:spPr/>
        <p:txBody>
          <a:bodyPr/>
          <a:lstStyle/>
          <a:p>
            <a:fld id="{1D93BD3E-1E9A-4970-A6F7-E7AC52762E0C}" type="slidenum">
              <a:rPr lang="en-US" smtClean="0"/>
              <a:pPr/>
              <a:t>8</a:t>
            </a:fld>
            <a:endParaRPr lang="en-US"/>
          </a:p>
        </p:txBody>
      </p:sp>
      <p:sp>
        <p:nvSpPr>
          <p:cNvPr id="5" name="Content Placeholder 2">
            <a:extLst>
              <a:ext uri="{FF2B5EF4-FFF2-40B4-BE49-F238E27FC236}">
                <a16:creationId xmlns:a16="http://schemas.microsoft.com/office/drawing/2014/main" id="{A27025C1-DC22-8C21-6C32-51FC5ADA742B}"/>
              </a:ext>
            </a:extLst>
          </p:cNvPr>
          <p:cNvSpPr txBox="1">
            <a:spLocks/>
          </p:cNvSpPr>
          <p:nvPr/>
        </p:nvSpPr>
        <p:spPr>
          <a:xfrm>
            <a:off x="266700" y="838200"/>
            <a:ext cx="8534400" cy="5029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buFont typeface="+mj-lt"/>
              <a:buAutoNum type="arabicPeriod" startAt="3"/>
            </a:pPr>
            <a:r>
              <a:rPr lang="en-US" sz="1800" dirty="0"/>
              <a:t>Continued review of compliance metrics for ADERs</a:t>
            </a:r>
          </a:p>
          <a:p>
            <a:pPr marL="857250" lvl="1" indent="-457200"/>
            <a:r>
              <a:rPr lang="en-US" sz="1600" dirty="0"/>
              <a:t>As noted in the Governing Document, ADERs use the ALR participation model under the Nodal Protocols, which includes the requirement that performance will be evaluated using the existing Controllable Load Resource Energy Deployment Performance (CLREDP) and Base Point Deviation processes for ALRs</a:t>
            </a:r>
          </a:p>
          <a:p>
            <a:pPr marL="857250" lvl="1" indent="-457200"/>
            <a:r>
              <a:rPr lang="en-US" sz="1600" dirty="0"/>
              <a:t>Those thresholds are:</a:t>
            </a:r>
          </a:p>
          <a:p>
            <a:pPr marL="857250" lvl="1" indent="-457200"/>
            <a:endParaRPr lang="en-US" sz="1600" dirty="0">
              <a:solidFill>
                <a:schemeClr val="tx1"/>
              </a:solidFill>
            </a:endParaRPr>
          </a:p>
          <a:p>
            <a:pPr marL="857250" lvl="1" indent="-457200"/>
            <a:endParaRPr lang="en-US" sz="1600" dirty="0">
              <a:solidFill>
                <a:schemeClr val="tx1"/>
              </a:solidFill>
            </a:endParaRPr>
          </a:p>
          <a:p>
            <a:pPr marL="857250" lvl="1" indent="-457200"/>
            <a:endParaRPr lang="en-US" sz="1600" dirty="0">
              <a:solidFill>
                <a:schemeClr val="tx1"/>
              </a:solidFill>
            </a:endParaRPr>
          </a:p>
          <a:p>
            <a:pPr marL="857250" lvl="1" indent="-457200"/>
            <a:endParaRPr lang="en-US" sz="1600" dirty="0">
              <a:solidFill>
                <a:schemeClr val="tx1"/>
              </a:solidFill>
            </a:endParaRPr>
          </a:p>
          <a:p>
            <a:pPr marL="400050" lvl="1" indent="0">
              <a:buNone/>
            </a:pPr>
            <a:endParaRPr lang="en-US" sz="1600" dirty="0">
              <a:solidFill>
                <a:schemeClr val="tx1"/>
              </a:solidFill>
            </a:endParaRPr>
          </a:p>
          <a:p>
            <a:pPr marL="857250" lvl="1" indent="-457200"/>
            <a:endParaRPr lang="en-US" sz="1600" dirty="0">
              <a:solidFill>
                <a:schemeClr val="tx1"/>
              </a:solidFill>
            </a:endParaRPr>
          </a:p>
          <a:p>
            <a:pPr marL="857250" lvl="1" indent="-457200"/>
            <a:r>
              <a:rPr lang="en-US" sz="1600" dirty="0"/>
              <a:t>Under the current tolerances, ADERs smaller than 2 MW will always meet the stated performance criteria, which is clearly not the intent of having performance measures.</a:t>
            </a:r>
          </a:p>
          <a:p>
            <a:pPr marL="857250" lvl="1" indent="-457200"/>
            <a:r>
              <a:rPr lang="en-US" sz="1600" dirty="0"/>
              <a:t>ERCOT does not have a formal recommendation at this time.  However, ERCOT recommends that the ADER Task Force and participants work together to consider whether an alternative dispatch compliance regime would be more appropriate, particularly for smaller ADERs. </a:t>
            </a:r>
          </a:p>
        </p:txBody>
      </p:sp>
      <p:pic>
        <p:nvPicPr>
          <p:cNvPr id="3" name="Picture 2">
            <a:extLst>
              <a:ext uri="{FF2B5EF4-FFF2-40B4-BE49-F238E27FC236}">
                <a16:creationId xmlns:a16="http://schemas.microsoft.com/office/drawing/2014/main" id="{7A48922B-08B8-934B-0DF2-C4DDC43A7D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0" y="2478643"/>
            <a:ext cx="4229100" cy="1788557"/>
          </a:xfrm>
          <a:prstGeom prst="rect">
            <a:avLst/>
          </a:prstGeom>
        </p:spPr>
      </p:pic>
    </p:spTree>
    <p:extLst>
      <p:ext uri="{BB962C8B-B14F-4D97-AF65-F5344CB8AC3E}">
        <p14:creationId xmlns:p14="http://schemas.microsoft.com/office/powerpoint/2010/main" val="2440377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B883C-C5C0-532F-3ED6-DA9EF17CF673}"/>
              </a:ext>
            </a:extLst>
          </p:cNvPr>
          <p:cNvSpPr>
            <a:spLocks noGrp="1"/>
          </p:cNvSpPr>
          <p:nvPr>
            <p:ph type="title"/>
          </p:nvPr>
        </p:nvSpPr>
        <p:spPr/>
        <p:txBody>
          <a:bodyPr/>
          <a:lstStyle/>
          <a:p>
            <a:r>
              <a:rPr lang="en-US" dirty="0"/>
              <a:t>Evaluations and recommendations for Phase 2 cont.</a:t>
            </a:r>
          </a:p>
        </p:txBody>
      </p:sp>
      <p:sp>
        <p:nvSpPr>
          <p:cNvPr id="4" name="Slide Number Placeholder 3">
            <a:extLst>
              <a:ext uri="{FF2B5EF4-FFF2-40B4-BE49-F238E27FC236}">
                <a16:creationId xmlns:a16="http://schemas.microsoft.com/office/drawing/2014/main" id="{455052D6-C2DD-3DE3-7096-C898DE1C9AF0}"/>
              </a:ext>
            </a:extLst>
          </p:cNvPr>
          <p:cNvSpPr>
            <a:spLocks noGrp="1"/>
          </p:cNvSpPr>
          <p:nvPr>
            <p:ph type="sldNum" sz="quarter" idx="4"/>
          </p:nvPr>
        </p:nvSpPr>
        <p:spPr/>
        <p:txBody>
          <a:bodyPr/>
          <a:lstStyle/>
          <a:p>
            <a:fld id="{1D93BD3E-1E9A-4970-A6F7-E7AC52762E0C}" type="slidenum">
              <a:rPr lang="en-US" smtClean="0"/>
              <a:pPr/>
              <a:t>9</a:t>
            </a:fld>
            <a:endParaRPr lang="en-US"/>
          </a:p>
        </p:txBody>
      </p:sp>
      <p:sp>
        <p:nvSpPr>
          <p:cNvPr id="5" name="Content Placeholder 2">
            <a:extLst>
              <a:ext uri="{FF2B5EF4-FFF2-40B4-BE49-F238E27FC236}">
                <a16:creationId xmlns:a16="http://schemas.microsoft.com/office/drawing/2014/main" id="{A27025C1-DC22-8C21-6C32-51FC5ADA742B}"/>
              </a:ext>
            </a:extLst>
          </p:cNvPr>
          <p:cNvSpPr txBox="1">
            <a:spLocks/>
          </p:cNvSpPr>
          <p:nvPr/>
        </p:nvSpPr>
        <p:spPr>
          <a:xfrm>
            <a:off x="266700" y="838200"/>
            <a:ext cx="8534400" cy="5029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buFont typeface="+mj-lt"/>
              <a:buAutoNum type="arabicPeriod" startAt="4"/>
            </a:pPr>
            <a:r>
              <a:rPr lang="en-US" sz="1800" dirty="0"/>
              <a:t>Alternative participation models for ADERs</a:t>
            </a:r>
          </a:p>
          <a:p>
            <a:pPr marL="857250" lvl="1" indent="-457200"/>
            <a:r>
              <a:rPr lang="en-US" sz="1600" dirty="0"/>
              <a:t>Under the current program rules, ADERs must be SCED-dispatchable to participate in the Pilot Project.  This requirement may preclude the participation of some Resource types that are able to respond but lack the ability to smoothly ramp over a 5-minute interval. </a:t>
            </a:r>
          </a:p>
          <a:p>
            <a:pPr marL="857250" lvl="1" indent="-457200"/>
            <a:r>
              <a:rPr lang="en-US" sz="1600" dirty="0"/>
              <a:t>It may be possible to increase ADER Pilot Project participation by considering enabling a participation framework for a “blocky” Resource type.</a:t>
            </a:r>
          </a:p>
          <a:p>
            <a:pPr marL="857250" lvl="1" indent="-457200"/>
            <a:r>
              <a:rPr lang="en-US" sz="1600" dirty="0"/>
              <a:t>Prior to making a formal recommendation on whether and how to proceed with enabling participation of this Resource type, ERCOT and stakeholders would need to consider the following:</a:t>
            </a:r>
          </a:p>
          <a:p>
            <a:pPr marL="1257300" lvl="2" indent="-457200"/>
            <a:r>
              <a:rPr lang="en-US" sz="1600" dirty="0"/>
              <a:t>To what extent is this Resource enabled to participate today?  What barriers exist?</a:t>
            </a:r>
          </a:p>
          <a:p>
            <a:pPr marL="1257300" lvl="2" indent="-457200"/>
            <a:r>
              <a:rPr lang="en-US" sz="1600" dirty="0"/>
              <a:t>What system changes would be required to fully enable the participation of this Resource type and what would be the commitment in terms of cost, resourcing and time?  Are any work-arounds available?</a:t>
            </a:r>
          </a:p>
          <a:p>
            <a:pPr marL="1257300" lvl="2" indent="-457200"/>
            <a:r>
              <a:rPr lang="en-US" sz="1600" dirty="0"/>
              <a:t>When and how could this work be accommodated given existing commitments?</a:t>
            </a:r>
          </a:p>
          <a:p>
            <a:pPr marL="1257300" lvl="2" indent="-457200"/>
            <a:r>
              <a:rPr lang="en-US" sz="1600" dirty="0"/>
              <a:t>What is the scope of potential benefit (e.g., in terms of additional Resources/MW capability that may be enabled) of developing different frameworks?</a:t>
            </a:r>
          </a:p>
          <a:p>
            <a:pPr marL="857250" lvl="1" indent="-457200"/>
            <a:endParaRPr lang="en-US" sz="1600" dirty="0">
              <a:solidFill>
                <a:schemeClr val="tx1"/>
              </a:solidFill>
            </a:endParaRPr>
          </a:p>
        </p:txBody>
      </p:sp>
    </p:spTree>
    <p:extLst>
      <p:ext uri="{BB962C8B-B14F-4D97-AF65-F5344CB8AC3E}">
        <p14:creationId xmlns:p14="http://schemas.microsoft.com/office/powerpoint/2010/main" val="3148449793"/>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c34af464-7aa1-4edd-9be4-83dffc1cb926"/>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7154</TotalTime>
  <Words>1453</Words>
  <Application>Microsoft Office PowerPoint</Application>
  <PresentationFormat>On-screen Show (4:3)</PresentationFormat>
  <Paragraphs>191</Paragraphs>
  <Slides>11</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11</vt:i4>
      </vt:variant>
    </vt:vector>
  </HeadingPairs>
  <TitlesOfParts>
    <vt:vector size="15" baseType="lpstr">
      <vt:lpstr>Arial</vt:lpstr>
      <vt:lpstr>Calibri</vt:lpstr>
      <vt:lpstr>1_Custom Design</vt:lpstr>
      <vt:lpstr>Office Theme</vt:lpstr>
      <vt:lpstr>PowerPoint Presentation</vt:lpstr>
      <vt:lpstr>Introduction</vt:lpstr>
      <vt:lpstr>Pilot Project status overview</vt:lpstr>
      <vt:lpstr>Participation limits tracking as of January 16, 2024</vt:lpstr>
      <vt:lpstr>Summary statistics for actively participating ADERs, through December 2023  </vt:lpstr>
      <vt:lpstr>Evaluations and recommendations for Phase 2</vt:lpstr>
      <vt:lpstr>Evaluations and recommendations for Phase 2 cont.</vt:lpstr>
      <vt:lpstr>Evaluations and recommendations for Phase 2 cont.</vt:lpstr>
      <vt:lpstr>Evaluations and recommendations for Phase 2 cont.</vt:lpstr>
      <vt:lpstr>Evaluations and recommendations for Phase 2 cont.</vt:lpstr>
      <vt:lpstr>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Dave Maggio</cp:lastModifiedBy>
  <cp:revision>176</cp:revision>
  <cp:lastPrinted>2016-01-21T20:53:15Z</cp:lastPrinted>
  <dcterms:created xsi:type="dcterms:W3CDTF">2016-01-21T15:20:31Z</dcterms:created>
  <dcterms:modified xsi:type="dcterms:W3CDTF">2024-01-17T17:26:14Z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2023-12-12T20:19:14Z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685e5370-5bc2-4fb6-b903-171ce7bd733b</vt:lpwstr>
  </property>
  <property fmtid="{D5CDD505-2E9C-101B-9397-08002B2CF9AE}" pid="9" name="MSIP_Label_7084cbda-52b8-46fb-a7b7-cb5bd465ed85_ContentBits">
    <vt:lpwstr>0</vt:lpwstr>
  </property>
</Properties>
</file>