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296" r:id="rId8"/>
    <p:sldId id="301" r:id="rId9"/>
    <p:sldId id="306" r:id="rId10"/>
    <p:sldId id="309" r:id="rId11"/>
    <p:sldId id="312" r:id="rId12"/>
    <p:sldId id="311" r:id="rId13"/>
    <p:sldId id="30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06E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23" autoAdjust="0"/>
  </p:normalViewPr>
  <p:slideViewPr>
    <p:cSldViewPr showGuides="1">
      <p:cViewPr varScale="1">
        <p:scale>
          <a:sx n="120" d="100"/>
          <a:sy n="120" d="100"/>
        </p:scale>
        <p:origin x="134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p:spPr>
        <p:txBody>
          <a:bodyPr/>
          <a:lstStyle/>
          <a:p>
            <a:fld id="{0E2D1200-2AA0-4BE5-B641-D7D820470DE7}" type="slidenum">
              <a:rPr lang="en-US" smtClean="0">
                <a:latin typeface="Arial" pitchFamily="34" charset="0"/>
              </a:rPr>
              <a:pPr/>
              <a:t>2</a:t>
            </a:fld>
            <a:endParaRPr lang="en-US" dirty="0">
              <a:latin typeface="Arial" pitchFamily="34" charset="0"/>
            </a:endParaRPr>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1263052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eia.gov/coal/markets/" TargetMode="Externa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077766"/>
          </a:xfrm>
          <a:prstGeom prst="rect">
            <a:avLst/>
          </a:prstGeom>
          <a:noFill/>
        </p:spPr>
        <p:txBody>
          <a:bodyPr wrap="square" rtlCol="0">
            <a:spAutoFit/>
          </a:bodyPr>
          <a:lstStyle/>
          <a:p>
            <a:br>
              <a:rPr lang="en-US" sz="2800" b="1" dirty="0"/>
            </a:br>
            <a:r>
              <a:rPr lang="en-US" sz="2800" b="1" dirty="0"/>
              <a:t>Proposal to Modify the Methodology for Calculating Coal Fuel Adders</a:t>
            </a:r>
          </a:p>
          <a:p>
            <a:r>
              <a:rPr lang="en-US" sz="2800" b="1" dirty="0"/>
              <a:t> </a:t>
            </a:r>
            <a:endParaRPr lang="en-US" sz="2800" dirty="0"/>
          </a:p>
          <a:p>
            <a:r>
              <a:rPr lang="en-US" dirty="0"/>
              <a:t>RCWG</a:t>
            </a:r>
          </a:p>
          <a:p>
            <a:r>
              <a:rPr lang="en-US" dirty="0"/>
              <a:t>ERCOT Staff</a:t>
            </a:r>
          </a:p>
          <a:p>
            <a:r>
              <a:rPr lang="en-US" dirty="0"/>
              <a:t>Jan 25,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z="2000" dirty="0"/>
              <a:t>Verifiable Cost Manual, Appendix 11:  Procedure for Determining the Fuel Adder for Coal and Lignite Resources with Approved Verifiable Costs </a:t>
            </a:r>
          </a:p>
        </p:txBody>
      </p:sp>
      <p:sp>
        <p:nvSpPr>
          <p:cNvPr id="4" name="TextBox 4"/>
          <p:cNvSpPr txBox="1">
            <a:spLocks noChangeArrowheads="1"/>
          </p:cNvSpPr>
          <p:nvPr/>
        </p:nvSpPr>
        <p:spPr bwMode="auto">
          <a:xfrm>
            <a:off x="457200" y="1359187"/>
            <a:ext cx="7986633" cy="3970318"/>
          </a:xfrm>
          <a:prstGeom prst="rect">
            <a:avLst/>
          </a:prstGeom>
          <a:noFill/>
          <a:ln w="9525">
            <a:noFill/>
            <a:miter lim="800000"/>
            <a:headEnd/>
            <a:tailEnd/>
          </a:ln>
        </p:spPr>
        <p:txBody>
          <a:bodyPr wrap="square">
            <a:spAutoFit/>
          </a:bodyPr>
          <a:lstStyle/>
          <a:p>
            <a:endParaRPr lang="en-US" dirty="0"/>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Fuel Adder for next period ($/MMBtu) = Max ($0.50, CF)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Where,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Coal Fuel Adder (CF) ($/MMBtu) = [∑ (weekly CFIP – average Fuel Index Price (FIP) for week)] / Number of weeks in period </a:t>
            </a: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r>
              <a:rPr lang="en-US" sz="1800" dirty="0">
                <a:effectLst/>
                <a:latin typeface="Times New Roman" panose="02020603050405020304" pitchFamily="18" charset="0"/>
                <a:ea typeface="Times New Roman" panose="02020603050405020304" pitchFamily="18" charset="0"/>
              </a:rPr>
              <a:t>Coal Fuel Index Price (CFIP) ($/MMBtu) = the price of Powder River Basin (PRB) 8,800 Btu/</a:t>
            </a:r>
            <a:r>
              <a:rPr lang="en-US" sz="1800" dirty="0" err="1">
                <a:effectLst/>
                <a:latin typeface="Times New Roman" panose="02020603050405020304" pitchFamily="18" charset="0"/>
                <a:ea typeface="Times New Roman" panose="02020603050405020304" pitchFamily="18" charset="0"/>
              </a:rPr>
              <a:t>lb</a:t>
            </a:r>
            <a:r>
              <a:rPr lang="en-US" sz="1800" dirty="0">
                <a:effectLst/>
                <a:latin typeface="Times New Roman" panose="02020603050405020304" pitchFamily="18" charset="0"/>
                <a:ea typeface="Times New Roman" panose="02020603050405020304" pitchFamily="18" charset="0"/>
              </a:rPr>
              <a:t> coal delivered to ERCOT or the Gulf Coast area, as derived from regularly published data </a:t>
            </a:r>
            <a:r>
              <a:rPr lang="en-US" sz="1800" dirty="0">
                <a:solidFill>
                  <a:srgbClr val="000000"/>
                </a:solidFill>
                <a:effectLst/>
                <a:latin typeface="Times New Roman" panose="02020603050405020304" pitchFamily="18" charset="0"/>
                <a:ea typeface="Times New Roman" panose="02020603050405020304" pitchFamily="18" charset="0"/>
              </a:rPr>
              <a:t>selected by ERCOT.</a:t>
            </a:r>
            <a:r>
              <a:rPr lang="en-US" sz="1800" dirty="0">
                <a:effectLst/>
                <a:latin typeface="Times New Roman" panose="02020603050405020304" pitchFamily="18" charset="0"/>
                <a:ea typeface="Times New Roman" panose="02020603050405020304" pitchFamily="18" charset="0"/>
              </a:rPr>
              <a:t>  The CFIP for the current week shall be based on the most recent price data received by ERCOT from the publisher for PRB 8800 coal (i.e. prompt quarterly or monthly settled price) and the cost of rail transportation from the PRB.</a:t>
            </a:r>
            <a:endParaRPr lang="en-US" sz="1600" b="1" i="1" kern="0" dirty="0">
              <a:latin typeface="Arial"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91934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Actual Calculated Coal Fuel Adder (CF)</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3" name="Picture 2">
            <a:extLst>
              <a:ext uri="{FF2B5EF4-FFF2-40B4-BE49-F238E27FC236}">
                <a16:creationId xmlns:a16="http://schemas.microsoft.com/office/drawing/2014/main" id="{C3160D3E-D258-60F6-D0E4-44D98DBA8C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14400" y="1261317"/>
            <a:ext cx="7315200" cy="4335366"/>
          </a:xfrm>
          <a:prstGeom prst="rect">
            <a:avLst/>
          </a:prstGeom>
        </p:spPr>
      </p:pic>
    </p:spTree>
    <p:extLst>
      <p:ext uri="{BB962C8B-B14F-4D97-AF65-F5344CB8AC3E}">
        <p14:creationId xmlns:p14="http://schemas.microsoft.com/office/powerpoint/2010/main" val="3368720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Approved Fuel Adders</a:t>
            </a:r>
            <a:endParaRPr lang="en-US" strike="sngStrike"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2E0E8F7B-FDD0-E875-B92B-F1D7738CC391}"/>
              </a:ext>
            </a:extLst>
          </p:cNvPr>
          <p:cNvPicPr>
            <a:picLocks noChangeAspect="1"/>
          </p:cNvPicPr>
          <p:nvPr/>
        </p:nvPicPr>
        <p:blipFill>
          <a:blip r:embed="rId2"/>
          <a:stretch>
            <a:fillRect/>
          </a:stretch>
        </p:blipFill>
        <p:spPr>
          <a:xfrm>
            <a:off x="990600" y="1066800"/>
            <a:ext cx="6934200" cy="4220817"/>
          </a:xfrm>
          <a:prstGeom prst="rect">
            <a:avLst/>
          </a:prstGeom>
        </p:spPr>
      </p:pic>
      <p:sp>
        <p:nvSpPr>
          <p:cNvPr id="3" name="Rectangle 2">
            <a:extLst>
              <a:ext uri="{FF2B5EF4-FFF2-40B4-BE49-F238E27FC236}">
                <a16:creationId xmlns:a16="http://schemas.microsoft.com/office/drawing/2014/main" id="{25DF80C0-4004-C32A-04DE-CEAA258353F1}"/>
              </a:ext>
            </a:extLst>
          </p:cNvPr>
          <p:cNvSpPr/>
          <p:nvPr/>
        </p:nvSpPr>
        <p:spPr>
          <a:xfrm>
            <a:off x="228600" y="5592417"/>
            <a:ext cx="8686800" cy="487363"/>
          </a:xfrm>
          <a:prstGeom prst="rect">
            <a:avLst/>
          </a:prstGeom>
          <a:solidFill>
            <a:srgbClr val="BBE0E3"/>
          </a:solidFill>
          <a:ln w="25400" cap="flat" cmpd="sng" algn="ctr">
            <a:solidFill>
              <a:srgbClr val="0000FF"/>
            </a:solidFill>
            <a:prstDash val="solid"/>
          </a:ln>
          <a:effectLst/>
        </p:spPr>
        <p:txBody>
          <a:bodyPr anchor="b"/>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a:ea typeface="+mn-ea"/>
              <a:cs typeface="+mn-cs"/>
            </a:endParaRPr>
          </a:p>
          <a:p>
            <a:pPr marL="0" marR="0" lvl="0" indent="0" defTabSz="914400" eaLnBrk="0" fontAlgn="base" latinLnBrk="0" hangingPunct="0">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a:ea typeface="+mn-ea"/>
              <a:cs typeface="+mn-cs"/>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Arial"/>
                <a:ea typeface="+mn-ea"/>
                <a:cs typeface="+mn-cs"/>
              </a:rPr>
              <a:t>Key Takeaway: Coal FA was $0.50/MMBtu 70% of the time over the last 5 years.</a:t>
            </a:r>
          </a:p>
        </p:txBody>
      </p:sp>
    </p:spTree>
    <p:extLst>
      <p:ext uri="{BB962C8B-B14F-4D97-AF65-F5344CB8AC3E}">
        <p14:creationId xmlns:p14="http://schemas.microsoft.com/office/powerpoint/2010/main" val="70485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E6671-3121-A98B-B6BF-C561ED3FAA38}"/>
              </a:ext>
            </a:extLst>
          </p:cNvPr>
          <p:cNvSpPr>
            <a:spLocks noGrp="1"/>
          </p:cNvSpPr>
          <p:nvPr>
            <p:ph type="title"/>
          </p:nvPr>
        </p:nvSpPr>
        <p:spPr>
          <a:xfrm>
            <a:off x="381000" y="243682"/>
            <a:ext cx="8458200" cy="518318"/>
          </a:xfrm>
        </p:spPr>
        <p:txBody>
          <a:bodyPr/>
          <a:lstStyle/>
          <a:p>
            <a:r>
              <a:rPr lang="en-US" sz="2800"/>
              <a:t>EIA Coal Commodity Spot Prices</a:t>
            </a:r>
            <a:endParaRPr lang="en-US" dirty="0"/>
          </a:p>
        </p:txBody>
      </p:sp>
      <p:sp>
        <p:nvSpPr>
          <p:cNvPr id="4" name="Slide Number Placeholder 3">
            <a:extLst>
              <a:ext uri="{FF2B5EF4-FFF2-40B4-BE49-F238E27FC236}">
                <a16:creationId xmlns:a16="http://schemas.microsoft.com/office/drawing/2014/main" id="{7941E06B-5FCA-8DB5-50F4-81432108D31F}"/>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19" name="TextBox 18">
            <a:extLst>
              <a:ext uri="{FF2B5EF4-FFF2-40B4-BE49-F238E27FC236}">
                <a16:creationId xmlns:a16="http://schemas.microsoft.com/office/drawing/2014/main" id="{B3FE753B-892F-84C9-EBE2-EFF590F38120}"/>
              </a:ext>
            </a:extLst>
          </p:cNvPr>
          <p:cNvSpPr txBox="1"/>
          <p:nvPr/>
        </p:nvSpPr>
        <p:spPr>
          <a:xfrm>
            <a:off x="293016" y="4877868"/>
            <a:ext cx="4038600" cy="923330"/>
          </a:xfrm>
          <a:prstGeom prst="rect">
            <a:avLst/>
          </a:prstGeom>
          <a:noFill/>
        </p:spPr>
        <p:txBody>
          <a:bodyPr wrap="square">
            <a:spAutoFit/>
          </a:bodyPr>
          <a:lstStyle/>
          <a:p>
            <a:r>
              <a:rPr lang="en-US" dirty="0"/>
              <a:t>Source: </a:t>
            </a:r>
            <a:r>
              <a:rPr lang="en-US" dirty="0">
                <a:hlinkClick r:id="rId2"/>
              </a:rPr>
              <a:t>https://www.eia.gov/coal/markets/</a:t>
            </a:r>
            <a:endParaRPr lang="en-US" dirty="0"/>
          </a:p>
          <a:p>
            <a:endParaRPr lang="en-US" dirty="0"/>
          </a:p>
        </p:txBody>
      </p:sp>
      <p:pic>
        <p:nvPicPr>
          <p:cNvPr id="21" name="Picture 20">
            <a:extLst>
              <a:ext uri="{FF2B5EF4-FFF2-40B4-BE49-F238E27FC236}">
                <a16:creationId xmlns:a16="http://schemas.microsoft.com/office/drawing/2014/main" id="{1594F2B3-8DE6-454B-CC46-07777A783680}"/>
              </a:ext>
            </a:extLst>
          </p:cNvPr>
          <p:cNvPicPr>
            <a:picLocks noChangeAspect="1"/>
          </p:cNvPicPr>
          <p:nvPr/>
        </p:nvPicPr>
        <p:blipFill>
          <a:blip r:embed="rId3"/>
          <a:stretch>
            <a:fillRect/>
          </a:stretch>
        </p:blipFill>
        <p:spPr>
          <a:xfrm>
            <a:off x="232056" y="1765549"/>
            <a:ext cx="4160520" cy="2949326"/>
          </a:xfrm>
          <a:prstGeom prst="rect">
            <a:avLst/>
          </a:prstGeom>
          <a:ln w="12700">
            <a:solidFill>
              <a:schemeClr val="tx1"/>
            </a:solidFill>
          </a:ln>
        </p:spPr>
      </p:pic>
      <p:pic>
        <p:nvPicPr>
          <p:cNvPr id="3" name="Picture 2">
            <a:extLst>
              <a:ext uri="{FF2B5EF4-FFF2-40B4-BE49-F238E27FC236}">
                <a16:creationId xmlns:a16="http://schemas.microsoft.com/office/drawing/2014/main" id="{DE530E29-4FA7-62CE-8570-B53E5B53463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623087" y="1765549"/>
            <a:ext cx="4160308" cy="2949326"/>
          </a:xfrm>
          <a:prstGeom prst="rect">
            <a:avLst/>
          </a:prstGeom>
          <a:ln w="12700">
            <a:solidFill>
              <a:schemeClr val="tx1"/>
            </a:solidFill>
          </a:ln>
        </p:spPr>
      </p:pic>
    </p:spTree>
    <p:extLst>
      <p:ext uri="{BB962C8B-B14F-4D97-AF65-F5344CB8AC3E}">
        <p14:creationId xmlns:p14="http://schemas.microsoft.com/office/powerpoint/2010/main" val="2077946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E6671-3121-A98B-B6BF-C561ED3FAA38}"/>
              </a:ext>
            </a:extLst>
          </p:cNvPr>
          <p:cNvSpPr>
            <a:spLocks noGrp="1"/>
          </p:cNvSpPr>
          <p:nvPr>
            <p:ph type="title"/>
          </p:nvPr>
        </p:nvSpPr>
        <p:spPr>
          <a:xfrm>
            <a:off x="381000" y="243682"/>
            <a:ext cx="8458200" cy="518318"/>
          </a:xfrm>
        </p:spPr>
        <p:txBody>
          <a:bodyPr/>
          <a:lstStyle/>
          <a:p>
            <a:r>
              <a:rPr lang="en-US" sz="2800" dirty="0"/>
              <a:t>ERCOT’s Recommended New Proposal</a:t>
            </a:r>
            <a:endParaRPr lang="en-US" dirty="0"/>
          </a:p>
        </p:txBody>
      </p:sp>
      <p:sp>
        <p:nvSpPr>
          <p:cNvPr id="3" name="Content Placeholder 2">
            <a:extLst>
              <a:ext uri="{FF2B5EF4-FFF2-40B4-BE49-F238E27FC236}">
                <a16:creationId xmlns:a16="http://schemas.microsoft.com/office/drawing/2014/main" id="{5CC8DA7C-4BAD-7074-6132-EFF743493A33}"/>
              </a:ext>
            </a:extLst>
          </p:cNvPr>
          <p:cNvSpPr>
            <a:spLocks noGrp="1"/>
          </p:cNvSpPr>
          <p:nvPr>
            <p:ph idx="1"/>
          </p:nvPr>
        </p:nvSpPr>
        <p:spPr>
          <a:xfrm>
            <a:off x="260746" y="1611868"/>
            <a:ext cx="8534400" cy="4331732"/>
          </a:xfrm>
        </p:spPr>
        <p:txBody>
          <a:bodyPr/>
          <a:lstStyle/>
          <a:p>
            <a:pPr marL="342900" marR="0" lvl="0" indent="-342900">
              <a:spcBef>
                <a:spcPts val="0"/>
              </a:spcBef>
              <a:spcAft>
                <a:spcPts val="0"/>
              </a:spcAft>
              <a:buFont typeface="Symbol" panose="05050102010706020507" pitchFamily="18" charset="2"/>
              <a:buChar char=""/>
            </a:pPr>
            <a:r>
              <a:rPr lang="en-US" sz="1800" dirty="0">
                <a:latin typeface="Times New Roman" panose="02020603050405020304" pitchFamily="18" charset="0"/>
              </a:rPr>
              <a:t>Resources with approved VC continue to receive $0.5/MMBtu.</a:t>
            </a:r>
          </a:p>
          <a:p>
            <a:pPr marL="342900" marR="0" lvl="0" indent="-342900">
              <a:spcBef>
                <a:spcPts val="0"/>
              </a:spcBef>
              <a:spcAft>
                <a:spcPts val="0"/>
              </a:spcAft>
              <a:buFont typeface="Symbol" panose="05050102010706020507" pitchFamily="18" charset="2"/>
              <a:buChar char=""/>
            </a:pPr>
            <a:r>
              <a:rPr lang="en-US" sz="1800" dirty="0">
                <a:latin typeface="Times New Roman" panose="02020603050405020304" pitchFamily="18" charset="0"/>
              </a:rPr>
              <a:t>Resources can file a fuel adder every 6 month, just like natural gas Resources, if CF is higher than $0.5/MMBtu.</a:t>
            </a:r>
          </a:p>
          <a:p>
            <a:pPr marL="342900" marR="0" lvl="0" indent="-342900">
              <a:spcBef>
                <a:spcPts val="0"/>
              </a:spcBef>
              <a:spcAft>
                <a:spcPts val="0"/>
              </a:spcAft>
              <a:buFont typeface="Symbol" panose="05050102010706020507" pitchFamily="18" charset="2"/>
              <a:buChar char=""/>
            </a:pPr>
            <a:r>
              <a:rPr lang="en-US" sz="1800" dirty="0">
                <a:latin typeface="Times New Roman" panose="02020603050405020304" pitchFamily="18" charset="0"/>
              </a:rPr>
              <a:t>The commodity price for coal can be based on one of the following</a:t>
            </a:r>
            <a:r>
              <a:rPr lang="en-US" sz="1800" baseline="30000" dirty="0">
                <a:latin typeface="Times New Roman" panose="02020603050405020304" pitchFamily="18" charset="0"/>
              </a:rPr>
              <a:t>1</a:t>
            </a:r>
            <a:r>
              <a:rPr lang="en-US" sz="1800" dirty="0">
                <a:latin typeface="Times New Roman" panose="02020603050405020304" pitchFamily="18" charset="0"/>
              </a:rPr>
              <a:t>:</a:t>
            </a:r>
          </a:p>
          <a:p>
            <a:pPr marR="0" lvl="1">
              <a:spcBef>
                <a:spcPts val="0"/>
              </a:spcBef>
              <a:spcAft>
                <a:spcPts val="0"/>
              </a:spcAft>
              <a:buFont typeface="Wingdings" panose="05000000000000000000" pitchFamily="2" charset="2"/>
              <a:buChar char="ü"/>
            </a:pPr>
            <a:r>
              <a:rPr lang="en-US" sz="1800" dirty="0">
                <a:latin typeface="Times New Roman" panose="02020603050405020304" pitchFamily="18" charset="0"/>
              </a:rPr>
              <a:t>Values published by the U.S. Energy Information Administration, or </a:t>
            </a:r>
          </a:p>
          <a:p>
            <a:pPr marR="0" lvl="1">
              <a:spcBef>
                <a:spcPts val="0"/>
              </a:spcBef>
              <a:spcAft>
                <a:spcPts val="0"/>
              </a:spcAft>
              <a:buFont typeface="Wingdings" panose="05000000000000000000" pitchFamily="2" charset="2"/>
              <a:buChar char="ü"/>
            </a:pPr>
            <a:r>
              <a:rPr lang="en-US" sz="1800" dirty="0">
                <a:latin typeface="Times New Roman" panose="02020603050405020304" pitchFamily="18" charset="0"/>
              </a:rPr>
              <a:t>Actual values provided by the QSE.</a:t>
            </a:r>
          </a:p>
          <a:p>
            <a:pPr marL="342900" marR="0" lvl="0" indent="-342900">
              <a:spcBef>
                <a:spcPts val="0"/>
              </a:spcBef>
              <a:spcAft>
                <a:spcPts val="0"/>
              </a:spcAft>
              <a:buFont typeface="Symbol" panose="05050102010706020507" pitchFamily="18" charset="2"/>
              <a:buChar char=""/>
            </a:pPr>
            <a:r>
              <a:rPr lang="en-US" sz="1800" dirty="0">
                <a:latin typeface="Times New Roman" panose="02020603050405020304" pitchFamily="18" charset="0"/>
              </a:rPr>
              <a:t>The commodity price provided by the U.S. Energy Information Administration (see next slide) matches very closely to the value shown by the ERCOT Index.  </a:t>
            </a:r>
          </a:p>
          <a:p>
            <a:pPr marL="342900" marR="0" lvl="0" indent="-342900">
              <a:spcBef>
                <a:spcPts val="0"/>
              </a:spcBef>
              <a:spcAft>
                <a:spcPts val="0"/>
              </a:spcAft>
              <a:buFont typeface="Symbol" panose="05050102010706020507" pitchFamily="18" charset="2"/>
              <a:buChar char=""/>
            </a:pPr>
            <a:r>
              <a:rPr lang="en-US" sz="1800" dirty="0">
                <a:latin typeface="Times New Roman" panose="02020603050405020304" pitchFamily="18" charset="0"/>
              </a:rPr>
              <a:t>Calculating the weighted price of coal (commodity) is challenging given that coal is transported by multiple car trains, and it is difficult to establish the weighted average price of coal in the coal pile.</a:t>
            </a:r>
          </a:p>
          <a:p>
            <a:pPr marL="342900" marR="0" lvl="0" indent="-342900">
              <a:spcBef>
                <a:spcPts val="0"/>
              </a:spcBef>
              <a:spcAft>
                <a:spcPts val="0"/>
              </a:spcAft>
              <a:buFont typeface="Symbol" panose="05050102010706020507" pitchFamily="18" charset="2"/>
              <a:buChar char=""/>
            </a:pPr>
            <a:r>
              <a:rPr lang="en-US" sz="1800" dirty="0">
                <a:latin typeface="Times New Roman" panose="02020603050405020304" pitchFamily="18" charset="0"/>
              </a:rPr>
              <a:t>For the cost of transportation, the Resource can provide actual value(s) or value(s) from a published index recognized in the energy markets (or something similar).</a:t>
            </a:r>
            <a:br>
              <a:rPr lang="en-US" sz="1800" dirty="0">
                <a:latin typeface="Times New Roman" panose="02020603050405020304" pitchFamily="18" charset="0"/>
              </a:rPr>
            </a:br>
            <a:endParaRPr lang="en-US" sz="1800" dirty="0">
              <a:latin typeface="Times New Roman" panose="02020603050405020304" pitchFamily="18" charset="0"/>
            </a:endParaRPr>
          </a:p>
          <a:p>
            <a:pPr marL="0" marR="0" lvl="0" indent="0">
              <a:spcBef>
                <a:spcPts val="0"/>
              </a:spcBef>
              <a:spcAft>
                <a:spcPts val="0"/>
              </a:spcAft>
              <a:buNone/>
            </a:pPr>
            <a:r>
              <a:rPr lang="en-US" sz="1800" baseline="30000" dirty="0">
                <a:latin typeface="Times New Roman" panose="02020603050405020304" pitchFamily="18" charset="0"/>
              </a:rPr>
              <a:t>         </a:t>
            </a:r>
            <a:r>
              <a:rPr lang="en-US" sz="1200" baseline="30000" dirty="0"/>
              <a:t>1 </a:t>
            </a:r>
            <a:r>
              <a:rPr lang="en-US" sz="1200" dirty="0"/>
              <a:t>ERCOT will develop proposal for a new methodology.</a:t>
            </a:r>
          </a:p>
        </p:txBody>
      </p:sp>
      <p:sp>
        <p:nvSpPr>
          <p:cNvPr id="4" name="Slide Number Placeholder 3">
            <a:extLst>
              <a:ext uri="{FF2B5EF4-FFF2-40B4-BE49-F238E27FC236}">
                <a16:creationId xmlns:a16="http://schemas.microsoft.com/office/drawing/2014/main" id="{7941E06B-5FCA-8DB5-50F4-81432108D31F}"/>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8" name="TextBox 7">
            <a:extLst>
              <a:ext uri="{FF2B5EF4-FFF2-40B4-BE49-F238E27FC236}">
                <a16:creationId xmlns:a16="http://schemas.microsoft.com/office/drawing/2014/main" id="{AA66580F-16E2-B885-40F6-C1D87BDD6C56}"/>
              </a:ext>
            </a:extLst>
          </p:cNvPr>
          <p:cNvSpPr txBox="1"/>
          <p:nvPr/>
        </p:nvSpPr>
        <p:spPr>
          <a:xfrm>
            <a:off x="267031" y="1002268"/>
            <a:ext cx="4572000" cy="369332"/>
          </a:xfrm>
          <a:prstGeom prst="rect">
            <a:avLst/>
          </a:prstGeom>
          <a:noFill/>
        </p:spPr>
        <p:txBody>
          <a:bodyPr wrap="square">
            <a:spAutoFit/>
          </a:bodyPr>
          <a:lstStyle/>
          <a:p>
            <a:r>
              <a:rPr lang="en-US" b="1" u="sng" dirty="0"/>
              <a:t>For Coal-Fired Resources</a:t>
            </a:r>
          </a:p>
        </p:txBody>
      </p:sp>
    </p:spTree>
    <p:extLst>
      <p:ext uri="{BB962C8B-B14F-4D97-AF65-F5344CB8AC3E}">
        <p14:creationId xmlns:p14="http://schemas.microsoft.com/office/powerpoint/2010/main" val="177549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E6671-3121-A98B-B6BF-C561ED3FAA38}"/>
              </a:ext>
            </a:extLst>
          </p:cNvPr>
          <p:cNvSpPr>
            <a:spLocks noGrp="1"/>
          </p:cNvSpPr>
          <p:nvPr>
            <p:ph type="title"/>
          </p:nvPr>
        </p:nvSpPr>
        <p:spPr>
          <a:xfrm>
            <a:off x="381000" y="243682"/>
            <a:ext cx="8458200" cy="518318"/>
          </a:xfrm>
        </p:spPr>
        <p:txBody>
          <a:bodyPr/>
          <a:lstStyle/>
          <a:p>
            <a:r>
              <a:rPr lang="en-US" sz="2800" dirty="0"/>
              <a:t>Pros and Cons of Modifying the CF </a:t>
            </a:r>
            <a:r>
              <a:rPr lang="en-US" sz="2800" dirty="0" err="1"/>
              <a:t>Methodolgy</a:t>
            </a:r>
            <a:endParaRPr lang="en-US" dirty="0"/>
          </a:p>
        </p:txBody>
      </p:sp>
      <p:sp>
        <p:nvSpPr>
          <p:cNvPr id="4" name="Slide Number Placeholder 3">
            <a:extLst>
              <a:ext uri="{FF2B5EF4-FFF2-40B4-BE49-F238E27FC236}">
                <a16:creationId xmlns:a16="http://schemas.microsoft.com/office/drawing/2014/main" id="{7941E06B-5FCA-8DB5-50F4-81432108D31F}"/>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3" name="TextBox 2">
            <a:extLst>
              <a:ext uri="{FF2B5EF4-FFF2-40B4-BE49-F238E27FC236}">
                <a16:creationId xmlns:a16="http://schemas.microsoft.com/office/drawing/2014/main" id="{DAAEC7E5-C936-CB2B-6BCF-F2486209A000}"/>
              </a:ext>
            </a:extLst>
          </p:cNvPr>
          <p:cNvSpPr txBox="1"/>
          <p:nvPr/>
        </p:nvSpPr>
        <p:spPr>
          <a:xfrm>
            <a:off x="381000" y="1735566"/>
            <a:ext cx="6345199" cy="101566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a:latin typeface="Times New Roman" panose="02020603050405020304" pitchFamily="18" charset="0"/>
                <a:cs typeface="Times New Roman" panose="02020603050405020304" pitchFamily="18" charset="0"/>
              </a:rPr>
              <a:t>Pros</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Reduces costs of index subscription services for ERCOT.</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Eliminates quarterly manual process.</a:t>
            </a:r>
          </a:p>
        </p:txBody>
      </p:sp>
      <p:sp>
        <p:nvSpPr>
          <p:cNvPr id="5" name="TextBox 4">
            <a:extLst>
              <a:ext uri="{FF2B5EF4-FFF2-40B4-BE49-F238E27FC236}">
                <a16:creationId xmlns:a16="http://schemas.microsoft.com/office/drawing/2014/main" id="{491BF7C6-D63C-507A-DCF5-A8753A0D7151}"/>
              </a:ext>
            </a:extLst>
          </p:cNvPr>
          <p:cNvSpPr txBox="1"/>
          <p:nvPr/>
        </p:nvSpPr>
        <p:spPr>
          <a:xfrm>
            <a:off x="381000" y="3657600"/>
            <a:ext cx="8610600" cy="2246769"/>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Cons</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Coal Resources that don’t file Fuel Adders may not be able to automatically recover costs if either/or:</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Coal commodity and transportation costs increase significantly beyond FIP.</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FIP is much lower than coal commodity and transportation for a sustained period.</a:t>
            </a:r>
          </a:p>
          <a:p>
            <a:pPr marL="742950" lvl="1"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803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Next Steps</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4"/>
          <p:cNvSpPr/>
          <p:nvPr/>
        </p:nvSpPr>
        <p:spPr>
          <a:xfrm>
            <a:off x="276885" y="2286000"/>
            <a:ext cx="8305800" cy="1558312"/>
          </a:xfrm>
          <a:prstGeom prst="rect">
            <a:avLst/>
          </a:prstGeom>
        </p:spPr>
        <p:txBody>
          <a:bodyPr wrap="square">
            <a:spAutoFit/>
          </a:bodyPr>
          <a:lstStyle/>
          <a:p>
            <a:pPr marR="0" lvl="0" algn="ctr">
              <a:lnSpc>
                <a:spcPct val="115000"/>
              </a:lnSpc>
              <a:spcBef>
                <a:spcPts val="1000"/>
              </a:spcBef>
              <a:spcAft>
                <a:spcPts val="0"/>
              </a:spcAft>
            </a:pPr>
            <a:r>
              <a:rPr lang="en-US" sz="8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409426863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schemas.microsoft.com/office/infopath/2007/PartnerControls"/>
    <ds:schemaRef ds:uri="http://purl.org/dc/terms/"/>
    <ds:schemaRef ds:uri="http://schemas.microsoft.com/office/2006/metadata/properties"/>
    <ds:schemaRef ds:uri="http://www.w3.org/XML/1998/namespace"/>
    <ds:schemaRef ds:uri="http://purl.org/dc/dcmitype/"/>
    <ds:schemaRef ds:uri="http://schemas.microsoft.com/office/2006/documentManagement/types"/>
    <ds:schemaRef ds:uri="http://schemas.openxmlformats.org/package/2006/metadata/core-properties"/>
    <ds:schemaRef ds:uri="c34af464-7aa1-4edd-9be4-83dffc1cb926"/>
    <ds:schemaRef ds:uri="http://purl.org/dc/elements/1.1/"/>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9658</TotalTime>
  <Words>508</Words>
  <Application>Microsoft Office PowerPoint</Application>
  <PresentationFormat>On-screen Show (4:3)</PresentationFormat>
  <Paragraphs>50</Paragraphs>
  <Slides>8</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8</vt:i4>
      </vt:variant>
    </vt:vector>
  </HeadingPairs>
  <TitlesOfParts>
    <vt:vector size="16" baseType="lpstr">
      <vt:lpstr>Arial</vt:lpstr>
      <vt:lpstr>Calibri</vt:lpstr>
      <vt:lpstr>Symbol</vt:lpstr>
      <vt:lpstr>Times New Roman</vt:lpstr>
      <vt:lpstr>Wingdings</vt:lpstr>
      <vt:lpstr>1_Custom Design</vt:lpstr>
      <vt:lpstr>Office Theme</vt:lpstr>
      <vt:lpstr>Custom Design</vt:lpstr>
      <vt:lpstr>PowerPoint Presentation</vt:lpstr>
      <vt:lpstr>Verifiable Cost Manual, Appendix 11:  Procedure for Determining the Fuel Adder for Coal and Lignite Resources with Approved Verifiable Costs </vt:lpstr>
      <vt:lpstr>Actual Calculated Coal Fuel Adder (CF)</vt:lpstr>
      <vt:lpstr>Approved Fuel Adders</vt:lpstr>
      <vt:lpstr>EIA Coal Commodity Spot Prices</vt:lpstr>
      <vt:lpstr>ERCOT’s Recommended New Proposal</vt:lpstr>
      <vt:lpstr>Pros and Cons of Modifying the CF Methodolgy</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Ino</cp:lastModifiedBy>
  <cp:revision>412</cp:revision>
  <cp:lastPrinted>2016-07-18T19:58:10Z</cp:lastPrinted>
  <dcterms:created xsi:type="dcterms:W3CDTF">2016-01-21T15:20:31Z</dcterms:created>
  <dcterms:modified xsi:type="dcterms:W3CDTF">2024-01-22T21:33:44Z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2024-01-12T17:36:58Z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f37133ec-0d39-4f69-8f95-3555ea5ae15a</vt:lpwstr>
  </property>
  <property fmtid="{D5CDD505-2E9C-101B-9397-08002B2CF9AE}" pid="9" name="MSIP_Label_7084cbda-52b8-46fb-a7b7-cb5bd465ed85_ContentBits">
    <vt:lpwstr>0</vt:lpwstr>
  </property>
</Properties>
</file>