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642" r:id="rId8"/>
    <p:sldId id="643" r:id="rId9"/>
    <p:sldId id="304" r:id="rId10"/>
    <p:sldId id="638" r:id="rId11"/>
    <p:sldId id="639" r:id="rId12"/>
    <p:sldId id="640" r:id="rId13"/>
    <p:sldId id="64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30" d="100"/>
          <a:sy n="130" d="100"/>
        </p:scale>
        <p:origin x="1650"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1/18/2024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940882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29920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877584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460251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929518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23/03/31/ERCOT-Fee-Schedule-122023.docx"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www.ercot.com/mktrules/nprotocols/curr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gridinfo/transmission/opsys-change-schedule"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ERCOTLRandSODG@ercot.com"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2362200"/>
            <a:ext cx="5646034" cy="2492990"/>
          </a:xfrm>
          <a:prstGeom prst="rect">
            <a:avLst/>
          </a:prstGeom>
          <a:noFill/>
        </p:spPr>
        <p:txBody>
          <a:bodyPr wrap="square" rtlCol="0">
            <a:spAutoFit/>
          </a:bodyPr>
          <a:lstStyle/>
          <a:p>
            <a:r>
              <a:rPr lang="en-US" sz="2400" b="1" dirty="0"/>
              <a:t>Demand Side Working Group (DSWG)</a:t>
            </a:r>
          </a:p>
          <a:p>
            <a:r>
              <a:rPr lang="en-US" sz="2400" b="1" dirty="0"/>
              <a:t>January 26, 2024</a:t>
            </a:r>
          </a:p>
          <a:p>
            <a:endParaRPr lang="en-US" dirty="0"/>
          </a:p>
          <a:p>
            <a:r>
              <a:rPr lang="en-US" dirty="0"/>
              <a:t>ERCOT staff</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E2195-C8B2-4869-B0D3-EB9598D16A36}"/>
              </a:ext>
            </a:extLst>
          </p:cNvPr>
          <p:cNvSpPr>
            <a:spLocks noGrp="1"/>
          </p:cNvSpPr>
          <p:nvPr>
            <p:ph type="title"/>
          </p:nvPr>
        </p:nvSpPr>
        <p:spPr/>
        <p:txBody>
          <a:bodyPr/>
          <a:lstStyle/>
          <a:p>
            <a:r>
              <a:rPr lang="en-US" dirty="0"/>
              <a:t>Dec23Mar24 Procurement</a:t>
            </a:r>
          </a:p>
        </p:txBody>
      </p:sp>
      <p:sp>
        <p:nvSpPr>
          <p:cNvPr id="4" name="Slide Number Placeholder 3">
            <a:extLst>
              <a:ext uri="{FF2B5EF4-FFF2-40B4-BE49-F238E27FC236}">
                <a16:creationId xmlns:a16="http://schemas.microsoft.com/office/drawing/2014/main" id="{F05569B9-3F48-2E04-119F-36C1E006246F}"/>
              </a:ext>
            </a:extLst>
          </p:cNvPr>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5" name="Table 4">
            <a:extLst>
              <a:ext uri="{FF2B5EF4-FFF2-40B4-BE49-F238E27FC236}">
                <a16:creationId xmlns:a16="http://schemas.microsoft.com/office/drawing/2014/main" id="{F525F1AE-D6F7-BD99-3008-57B889C534CC}"/>
              </a:ext>
            </a:extLst>
          </p:cNvPr>
          <p:cNvGraphicFramePr>
            <a:graphicFrameLocks noGrp="1"/>
          </p:cNvGraphicFramePr>
          <p:nvPr>
            <p:extLst>
              <p:ext uri="{D42A27DB-BD31-4B8C-83A1-F6EECF244321}">
                <p14:modId xmlns:p14="http://schemas.microsoft.com/office/powerpoint/2010/main" val="1380750353"/>
              </p:ext>
            </p:extLst>
          </p:nvPr>
        </p:nvGraphicFramePr>
        <p:xfrm>
          <a:off x="480060" y="939709"/>
          <a:ext cx="8183880" cy="3145581"/>
        </p:xfrm>
        <a:graphic>
          <a:graphicData uri="http://schemas.openxmlformats.org/drawingml/2006/table">
            <a:tbl>
              <a:tblPr>
                <a:tableStyleId>{073A0DAA-6AF3-43AB-8588-CEC1D06C72B9}</a:tableStyleId>
              </a:tblPr>
              <a:tblGrid>
                <a:gridCol w="1363980">
                  <a:extLst>
                    <a:ext uri="{9D8B030D-6E8A-4147-A177-3AD203B41FA5}">
                      <a16:colId xmlns:a16="http://schemas.microsoft.com/office/drawing/2014/main" val="2035413000"/>
                    </a:ext>
                  </a:extLst>
                </a:gridCol>
                <a:gridCol w="1363980">
                  <a:extLst>
                    <a:ext uri="{9D8B030D-6E8A-4147-A177-3AD203B41FA5}">
                      <a16:colId xmlns:a16="http://schemas.microsoft.com/office/drawing/2014/main" val="603650332"/>
                    </a:ext>
                  </a:extLst>
                </a:gridCol>
                <a:gridCol w="1363980">
                  <a:extLst>
                    <a:ext uri="{9D8B030D-6E8A-4147-A177-3AD203B41FA5}">
                      <a16:colId xmlns:a16="http://schemas.microsoft.com/office/drawing/2014/main" val="1340681942"/>
                    </a:ext>
                  </a:extLst>
                </a:gridCol>
                <a:gridCol w="1363980">
                  <a:extLst>
                    <a:ext uri="{9D8B030D-6E8A-4147-A177-3AD203B41FA5}">
                      <a16:colId xmlns:a16="http://schemas.microsoft.com/office/drawing/2014/main" val="2100110224"/>
                    </a:ext>
                  </a:extLst>
                </a:gridCol>
                <a:gridCol w="1363980">
                  <a:extLst>
                    <a:ext uri="{9D8B030D-6E8A-4147-A177-3AD203B41FA5}">
                      <a16:colId xmlns:a16="http://schemas.microsoft.com/office/drawing/2014/main" val="1004381821"/>
                    </a:ext>
                  </a:extLst>
                </a:gridCol>
                <a:gridCol w="1363980">
                  <a:extLst>
                    <a:ext uri="{9D8B030D-6E8A-4147-A177-3AD203B41FA5}">
                      <a16:colId xmlns:a16="http://schemas.microsoft.com/office/drawing/2014/main" val="4017475962"/>
                    </a:ext>
                  </a:extLst>
                </a:gridCol>
              </a:tblGrid>
              <a:tr h="338667">
                <a:tc>
                  <a:txBody>
                    <a:bodyPr/>
                    <a:lstStyle/>
                    <a:p>
                      <a:pPr algn="ctr" fontAlgn="t"/>
                      <a:r>
                        <a:rPr lang="en-US" sz="1400" u="none" strike="noStrike" dirty="0">
                          <a:effectLst/>
                        </a:rPr>
                        <a:t>ERS Time Period</a:t>
                      </a:r>
                      <a:endParaRPr lang="en-US" sz="1400" b="1"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en-US" sz="1400" u="none" strike="noStrike" dirty="0">
                          <a:effectLst/>
                        </a:rPr>
                        <a:t>ERS10 NWS</a:t>
                      </a:r>
                      <a:br>
                        <a:rPr lang="en-US" sz="1400" u="none" strike="noStrike" dirty="0">
                          <a:effectLst/>
                        </a:rPr>
                      </a:br>
                      <a:r>
                        <a:rPr lang="en-US" sz="1400" u="none" strike="noStrike" dirty="0">
                          <a:effectLst/>
                        </a:rPr>
                        <a:t>MW</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en-US" sz="1400" u="none" strike="noStrike" dirty="0">
                          <a:effectLst/>
                        </a:rPr>
                        <a:t>ERS10 WS</a:t>
                      </a:r>
                      <a:br>
                        <a:rPr lang="en-US" sz="1400" u="none" strike="noStrike" dirty="0">
                          <a:effectLst/>
                        </a:rPr>
                      </a:br>
                      <a:r>
                        <a:rPr lang="en-US" sz="1400" u="none" strike="noStrike" dirty="0">
                          <a:effectLst/>
                        </a:rPr>
                        <a:t>MW</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en-US" sz="1400" u="none" strike="noStrike" dirty="0">
                          <a:effectLst/>
                        </a:rPr>
                        <a:t>ERS30 NWS</a:t>
                      </a:r>
                      <a:br>
                        <a:rPr lang="en-US" sz="1400" u="none" strike="noStrike" dirty="0">
                          <a:effectLst/>
                        </a:rPr>
                      </a:br>
                      <a:r>
                        <a:rPr lang="en-US" sz="1400" u="none" strike="noStrike" dirty="0">
                          <a:effectLst/>
                        </a:rPr>
                        <a:t>MW</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en-US" sz="1400" u="none" strike="noStrike" dirty="0">
                          <a:effectLst/>
                        </a:rPr>
                        <a:t>ERS30 WS</a:t>
                      </a:r>
                      <a:br>
                        <a:rPr lang="en-US" sz="1400" u="none" strike="noStrike" dirty="0">
                          <a:effectLst/>
                        </a:rPr>
                      </a:br>
                      <a:r>
                        <a:rPr lang="en-US" sz="1400" u="none" strike="noStrike" dirty="0">
                          <a:effectLst/>
                        </a:rPr>
                        <a:t>MW</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t"/>
                      <a:r>
                        <a:rPr lang="en-US" sz="1400" u="none" strike="noStrike">
                          <a:effectLst/>
                        </a:rPr>
                        <a:t>Total</a:t>
                      </a:r>
                      <a:br>
                        <a:rPr lang="en-US" sz="1400" u="none" strike="noStrike">
                          <a:effectLst/>
                        </a:rPr>
                      </a:br>
                      <a:r>
                        <a:rPr lang="en-US" sz="1400" u="none" strike="noStrike">
                          <a:effectLst/>
                        </a:rPr>
                        <a:t>MW</a:t>
                      </a:r>
                      <a:endParaRPr lang="en-US" sz="14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63764516"/>
                  </a:ext>
                </a:extLst>
              </a:tr>
              <a:tr h="338667">
                <a:tc>
                  <a:txBody>
                    <a:bodyPr/>
                    <a:lstStyle/>
                    <a:p>
                      <a:pPr algn="ctr" fontAlgn="b"/>
                      <a:r>
                        <a:rPr lang="en-US" sz="1400" u="none" strike="noStrike" dirty="0">
                          <a:effectLst/>
                        </a:rPr>
                        <a:t>TP 1</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dirty="0">
                          <a:effectLst/>
                          <a:latin typeface="Arial" panose="020B0604020202020204" pitchFamily="34" charset="0"/>
                        </a:rPr>
                        <a:t>15.859</a:t>
                      </a:r>
                    </a:p>
                  </a:txBody>
                  <a:tcPr marL="0" marR="0" marT="0" marB="0" anchor="ctr"/>
                </a:tc>
                <a:tc>
                  <a:txBody>
                    <a:bodyPr/>
                    <a:lstStyle/>
                    <a:p>
                      <a:pPr algn="ctr" fontAlgn="b"/>
                      <a:r>
                        <a:rPr lang="en-US" sz="1400" u="none" strike="noStrike" dirty="0">
                          <a:effectLst/>
                        </a:rPr>
                        <a:t>0.0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dirty="0">
                          <a:effectLst/>
                          <a:latin typeface="Arial" panose="020B0604020202020204" pitchFamily="34" charset="0"/>
                        </a:rPr>
                        <a:t>1049.2052</a:t>
                      </a:r>
                    </a:p>
                  </a:txBody>
                  <a:tcPr marL="0" marR="0" marT="0" marB="0" anchor="ctr"/>
                </a:tc>
                <a:tc>
                  <a:txBody>
                    <a:bodyPr/>
                    <a:lstStyle/>
                    <a:p>
                      <a:pPr algn="ctr" fontAlgn="b"/>
                      <a:r>
                        <a:rPr lang="en-US" sz="1400" b="0" i="0" u="none" strike="noStrike" dirty="0">
                          <a:effectLst/>
                          <a:latin typeface="Arial" panose="020B0604020202020204" pitchFamily="34" charset="0"/>
                        </a:rPr>
                        <a:t>0.8</a:t>
                      </a:r>
                    </a:p>
                  </a:txBody>
                  <a:tcPr marL="0" marR="0" marT="0" marB="0" anchor="ctr"/>
                </a:tc>
                <a:tc>
                  <a:txBody>
                    <a:bodyPr/>
                    <a:lstStyle/>
                    <a:p>
                      <a:pPr algn="ctr" fontAlgn="b"/>
                      <a:r>
                        <a:rPr lang="en-US" sz="1400" b="0" i="0" u="none" strike="noStrike" dirty="0">
                          <a:effectLst/>
                          <a:latin typeface="Arial" panose="020B0604020202020204" pitchFamily="34" charset="0"/>
                        </a:rPr>
                        <a:t>1065.8642</a:t>
                      </a:r>
                    </a:p>
                  </a:txBody>
                  <a:tcPr marL="0" marR="0" marT="0" marB="0" anchor="ctr"/>
                </a:tc>
                <a:extLst>
                  <a:ext uri="{0D108BD9-81ED-4DB2-BD59-A6C34878D82A}">
                    <a16:rowId xmlns:a16="http://schemas.microsoft.com/office/drawing/2014/main" val="1079206770"/>
                  </a:ext>
                </a:extLst>
              </a:tr>
              <a:tr h="338667">
                <a:tc>
                  <a:txBody>
                    <a:bodyPr/>
                    <a:lstStyle/>
                    <a:p>
                      <a:pPr algn="ctr" fontAlgn="b"/>
                      <a:r>
                        <a:rPr lang="en-US" sz="1400" u="none" strike="noStrike" dirty="0">
                          <a:effectLst/>
                        </a:rPr>
                        <a:t>TP 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dirty="0">
                          <a:effectLst/>
                          <a:latin typeface="Arial" panose="020B0604020202020204" pitchFamily="34" charset="0"/>
                        </a:rPr>
                        <a:t>15.874</a:t>
                      </a: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1058.5752</a:t>
                      </a:r>
                    </a:p>
                  </a:txBody>
                  <a:tcPr marL="0" marR="0" marT="0" marB="0" anchor="ctr"/>
                </a:tc>
                <a:tc>
                  <a:txBody>
                    <a:bodyPr/>
                    <a:lstStyle/>
                    <a:p>
                      <a:pPr algn="ctr" fontAlgn="b"/>
                      <a:endParaRPr lang="en-US" sz="1400" b="0" i="0" u="none" strike="noStrike">
                        <a:effectLst/>
                        <a:latin typeface="Arial" panose="020B0604020202020204" pitchFamily="34" charset="0"/>
                      </a:endParaRPr>
                    </a:p>
                  </a:txBody>
                  <a:tcPr marL="0" marR="0" marT="0" marB="0" anchor="ctr"/>
                </a:tc>
                <a:tc>
                  <a:txBody>
                    <a:bodyPr/>
                    <a:lstStyle/>
                    <a:p>
                      <a:pPr algn="ctr" fontAlgn="b"/>
                      <a:r>
                        <a:rPr lang="en-US" sz="1400" b="0" i="0" u="none" strike="noStrike" dirty="0">
                          <a:effectLst/>
                          <a:latin typeface="Arial" panose="020B0604020202020204" pitchFamily="34" charset="0"/>
                        </a:rPr>
                        <a:t>1074.4492</a:t>
                      </a:r>
                    </a:p>
                  </a:txBody>
                  <a:tcPr marL="0" marR="0" marT="0" marB="0" anchor="ctr"/>
                </a:tc>
                <a:extLst>
                  <a:ext uri="{0D108BD9-81ED-4DB2-BD59-A6C34878D82A}">
                    <a16:rowId xmlns:a16="http://schemas.microsoft.com/office/drawing/2014/main" val="3614933294"/>
                  </a:ext>
                </a:extLst>
              </a:tr>
              <a:tr h="338667">
                <a:tc>
                  <a:txBody>
                    <a:bodyPr/>
                    <a:lstStyle/>
                    <a:p>
                      <a:pPr algn="ctr" fontAlgn="b"/>
                      <a:r>
                        <a:rPr lang="en-US" sz="1400" u="none" strike="noStrike" dirty="0">
                          <a:effectLst/>
                        </a:rPr>
                        <a:t>TP 3</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15.821</a:t>
                      </a: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1065.2507</a:t>
                      </a:r>
                    </a:p>
                  </a:txBody>
                  <a:tcPr marL="0" marR="0" marT="0" marB="0" anchor="ctr"/>
                </a:tc>
                <a:tc>
                  <a:txBody>
                    <a:bodyPr/>
                    <a:lstStyle/>
                    <a:p>
                      <a:pPr algn="ctr" fontAlgn="b"/>
                      <a:endParaRPr lang="en-US" sz="1400" b="0" i="0" u="none" strike="noStrike">
                        <a:effectLst/>
                        <a:latin typeface="Arial" panose="020B0604020202020204" pitchFamily="34" charset="0"/>
                      </a:endParaRPr>
                    </a:p>
                  </a:txBody>
                  <a:tcPr marL="0" marR="0" marT="0" marB="0" anchor="ctr"/>
                </a:tc>
                <a:tc>
                  <a:txBody>
                    <a:bodyPr/>
                    <a:lstStyle/>
                    <a:p>
                      <a:pPr algn="ctr" fontAlgn="b"/>
                      <a:r>
                        <a:rPr lang="en-US" sz="1400" b="0" i="0" u="none" strike="noStrike" dirty="0">
                          <a:effectLst/>
                          <a:latin typeface="Arial" panose="020B0604020202020204" pitchFamily="34" charset="0"/>
                        </a:rPr>
                        <a:t>1081.0717</a:t>
                      </a:r>
                    </a:p>
                  </a:txBody>
                  <a:tcPr marL="0" marR="0" marT="0" marB="0" anchor="ctr"/>
                </a:tc>
                <a:extLst>
                  <a:ext uri="{0D108BD9-81ED-4DB2-BD59-A6C34878D82A}">
                    <a16:rowId xmlns:a16="http://schemas.microsoft.com/office/drawing/2014/main" val="2235846381"/>
                  </a:ext>
                </a:extLst>
              </a:tr>
              <a:tr h="338667">
                <a:tc>
                  <a:txBody>
                    <a:bodyPr/>
                    <a:lstStyle/>
                    <a:p>
                      <a:pPr algn="ctr" fontAlgn="b"/>
                      <a:r>
                        <a:rPr lang="en-US" sz="1400" u="none" strike="noStrike" dirty="0">
                          <a:effectLst/>
                        </a:rPr>
                        <a:t>TP 4</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15.682</a:t>
                      </a: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1074.5928</a:t>
                      </a:r>
                    </a:p>
                  </a:txBody>
                  <a:tcPr marL="0" marR="0" marT="0" marB="0" anchor="ctr"/>
                </a:tc>
                <a:tc>
                  <a:txBody>
                    <a:bodyPr/>
                    <a:lstStyle/>
                    <a:p>
                      <a:pPr algn="ctr" fontAlgn="b"/>
                      <a:r>
                        <a:rPr lang="en-US" sz="1400" b="0" i="0" u="none" strike="noStrike">
                          <a:effectLst/>
                          <a:latin typeface="Arial" panose="020B0604020202020204" pitchFamily="34" charset="0"/>
                        </a:rPr>
                        <a:t>0.8</a:t>
                      </a:r>
                    </a:p>
                  </a:txBody>
                  <a:tcPr marL="0" marR="0" marT="0" marB="0" anchor="ctr"/>
                </a:tc>
                <a:tc>
                  <a:txBody>
                    <a:bodyPr/>
                    <a:lstStyle/>
                    <a:p>
                      <a:pPr algn="ctr" fontAlgn="b"/>
                      <a:r>
                        <a:rPr lang="en-US" sz="1400" b="0" i="0" u="none" strike="noStrike" dirty="0">
                          <a:effectLst/>
                          <a:latin typeface="Arial" panose="020B0604020202020204" pitchFamily="34" charset="0"/>
                        </a:rPr>
                        <a:t>1091.0748</a:t>
                      </a:r>
                    </a:p>
                  </a:txBody>
                  <a:tcPr marL="0" marR="0" marT="0" marB="0" anchor="ctr"/>
                </a:tc>
                <a:extLst>
                  <a:ext uri="{0D108BD9-81ED-4DB2-BD59-A6C34878D82A}">
                    <a16:rowId xmlns:a16="http://schemas.microsoft.com/office/drawing/2014/main" val="2855941858"/>
                  </a:ext>
                </a:extLst>
              </a:tr>
              <a:tr h="338667">
                <a:tc>
                  <a:txBody>
                    <a:bodyPr/>
                    <a:lstStyle/>
                    <a:p>
                      <a:pPr algn="ctr" fontAlgn="b"/>
                      <a:r>
                        <a:rPr lang="en-US" sz="1400" u="none" strike="noStrike" dirty="0">
                          <a:effectLst/>
                        </a:rPr>
                        <a:t>TP 5</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16.11</a:t>
                      </a: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dirty="0">
                          <a:effectLst/>
                          <a:latin typeface="Arial" panose="020B0604020202020204" pitchFamily="34" charset="0"/>
                        </a:rPr>
                        <a:t>1029.4542</a:t>
                      </a:r>
                    </a:p>
                  </a:txBody>
                  <a:tcPr marL="0" marR="0" marT="0" marB="0" anchor="ctr"/>
                </a:tc>
                <a:tc>
                  <a:txBody>
                    <a:bodyPr/>
                    <a:lstStyle/>
                    <a:p>
                      <a:pPr algn="ctr" fontAlgn="b"/>
                      <a:endParaRPr lang="en-US" sz="1400" b="0" i="0" u="none" strike="noStrike">
                        <a:effectLst/>
                        <a:latin typeface="Arial" panose="020B0604020202020204" pitchFamily="34" charset="0"/>
                      </a:endParaRPr>
                    </a:p>
                  </a:txBody>
                  <a:tcPr marL="0" marR="0" marT="0" marB="0" anchor="ctr"/>
                </a:tc>
                <a:tc>
                  <a:txBody>
                    <a:bodyPr/>
                    <a:lstStyle/>
                    <a:p>
                      <a:pPr algn="ctr" fontAlgn="b"/>
                      <a:r>
                        <a:rPr lang="en-US" sz="1400" b="0" i="0" u="none" strike="noStrike" dirty="0">
                          <a:effectLst/>
                          <a:latin typeface="Arial" panose="020B0604020202020204" pitchFamily="34" charset="0"/>
                        </a:rPr>
                        <a:t>1045.5642</a:t>
                      </a:r>
                    </a:p>
                  </a:txBody>
                  <a:tcPr marL="0" marR="0" marT="0" marB="0" anchor="ctr"/>
                </a:tc>
                <a:extLst>
                  <a:ext uri="{0D108BD9-81ED-4DB2-BD59-A6C34878D82A}">
                    <a16:rowId xmlns:a16="http://schemas.microsoft.com/office/drawing/2014/main" val="2042847252"/>
                  </a:ext>
                </a:extLst>
              </a:tr>
              <a:tr h="338667">
                <a:tc>
                  <a:txBody>
                    <a:bodyPr/>
                    <a:lstStyle/>
                    <a:p>
                      <a:pPr algn="ctr" fontAlgn="b"/>
                      <a:r>
                        <a:rPr lang="en-US" sz="1400" u="none" strike="noStrike" dirty="0">
                          <a:effectLst/>
                        </a:rPr>
                        <a:t>TP 6</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16.27</a:t>
                      </a: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987.5026</a:t>
                      </a:r>
                    </a:p>
                  </a:txBody>
                  <a:tcPr marL="0" marR="0" marT="0" marB="0" anchor="ctr"/>
                </a:tc>
                <a:tc>
                  <a:txBody>
                    <a:bodyPr/>
                    <a:lstStyle/>
                    <a:p>
                      <a:pPr algn="ctr" fontAlgn="b"/>
                      <a:endParaRPr lang="en-US" sz="1400" b="0" i="0" u="none" strike="noStrike">
                        <a:effectLst/>
                        <a:latin typeface="Arial" panose="020B0604020202020204" pitchFamily="34" charset="0"/>
                      </a:endParaRPr>
                    </a:p>
                  </a:txBody>
                  <a:tcPr marL="0" marR="0" marT="0" marB="0" anchor="ctr"/>
                </a:tc>
                <a:tc>
                  <a:txBody>
                    <a:bodyPr/>
                    <a:lstStyle/>
                    <a:p>
                      <a:pPr algn="ctr" fontAlgn="b"/>
                      <a:r>
                        <a:rPr lang="en-US" sz="1400" b="0" i="0" u="none" strike="noStrike" dirty="0">
                          <a:effectLst/>
                          <a:latin typeface="Arial" panose="020B0604020202020204" pitchFamily="34" charset="0"/>
                        </a:rPr>
                        <a:t>1003.7726</a:t>
                      </a:r>
                    </a:p>
                  </a:txBody>
                  <a:tcPr marL="0" marR="0" marT="0" marB="0" anchor="ctr"/>
                </a:tc>
                <a:extLst>
                  <a:ext uri="{0D108BD9-81ED-4DB2-BD59-A6C34878D82A}">
                    <a16:rowId xmlns:a16="http://schemas.microsoft.com/office/drawing/2014/main" val="2161464117"/>
                  </a:ext>
                </a:extLst>
              </a:tr>
              <a:tr h="338667">
                <a:tc>
                  <a:txBody>
                    <a:bodyPr/>
                    <a:lstStyle/>
                    <a:p>
                      <a:pPr algn="ctr" fontAlgn="b"/>
                      <a:r>
                        <a:rPr lang="en-US" sz="1400" u="none" strike="noStrike" dirty="0">
                          <a:effectLst/>
                        </a:rPr>
                        <a:t>TP 7</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16.519</a:t>
                      </a: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a:effectLst/>
                          <a:latin typeface="Arial" panose="020B0604020202020204" pitchFamily="34" charset="0"/>
                        </a:rPr>
                        <a:t>793.2696</a:t>
                      </a:r>
                    </a:p>
                  </a:txBody>
                  <a:tcPr marL="0" marR="0" marT="0" marB="0" anchor="ctr"/>
                </a:tc>
                <a:tc>
                  <a:txBody>
                    <a:bodyPr/>
                    <a:lstStyle/>
                    <a:p>
                      <a:pPr algn="ctr" fontAlgn="b"/>
                      <a:endParaRPr lang="en-US" sz="1400" b="0" i="0" u="none" strike="noStrike">
                        <a:effectLst/>
                        <a:latin typeface="Arial" panose="020B0604020202020204" pitchFamily="34" charset="0"/>
                      </a:endParaRPr>
                    </a:p>
                  </a:txBody>
                  <a:tcPr marL="0" marR="0" marT="0" marB="0" anchor="ctr"/>
                </a:tc>
                <a:tc>
                  <a:txBody>
                    <a:bodyPr/>
                    <a:lstStyle/>
                    <a:p>
                      <a:pPr algn="ctr" fontAlgn="b"/>
                      <a:r>
                        <a:rPr lang="en-US" sz="1400" b="0" i="0" u="none" strike="noStrike" dirty="0">
                          <a:effectLst/>
                          <a:latin typeface="Arial" panose="020B0604020202020204" pitchFamily="34" charset="0"/>
                        </a:rPr>
                        <a:t>809.7886</a:t>
                      </a:r>
                    </a:p>
                  </a:txBody>
                  <a:tcPr marL="0" marR="0" marT="0" marB="0" anchor="ctr"/>
                </a:tc>
                <a:extLst>
                  <a:ext uri="{0D108BD9-81ED-4DB2-BD59-A6C34878D82A}">
                    <a16:rowId xmlns:a16="http://schemas.microsoft.com/office/drawing/2014/main" val="1761958488"/>
                  </a:ext>
                </a:extLst>
              </a:tr>
              <a:tr h="338667">
                <a:tc>
                  <a:txBody>
                    <a:bodyPr/>
                    <a:lstStyle/>
                    <a:p>
                      <a:pPr algn="ctr" fontAlgn="b"/>
                      <a:r>
                        <a:rPr lang="en-US" sz="1400" u="none" strike="noStrike" dirty="0">
                          <a:effectLst/>
                        </a:rPr>
                        <a:t>TP 8</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dirty="0">
                          <a:effectLst/>
                          <a:latin typeface="Arial" panose="020B0604020202020204" pitchFamily="34" charset="0"/>
                        </a:rPr>
                        <a:t>16.465</a:t>
                      </a: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i="0" u="none" strike="noStrike" dirty="0">
                          <a:effectLst/>
                          <a:latin typeface="Arial" panose="020B0604020202020204" pitchFamily="34" charset="0"/>
                        </a:rPr>
                        <a:t>991.5169</a:t>
                      </a:r>
                    </a:p>
                  </a:txBody>
                  <a:tcPr marL="0" marR="0" marT="0" marB="0" anchor="ctr"/>
                </a:tc>
                <a:tc>
                  <a:txBody>
                    <a:bodyPr/>
                    <a:lstStyle/>
                    <a:p>
                      <a:pPr algn="ctr" fontAlgn="b"/>
                      <a:endParaRPr lang="en-US" sz="1400" b="0" i="0" u="none" strike="noStrike" dirty="0">
                        <a:effectLst/>
                        <a:latin typeface="Arial" panose="020B0604020202020204" pitchFamily="34" charset="0"/>
                      </a:endParaRPr>
                    </a:p>
                  </a:txBody>
                  <a:tcPr marL="0" marR="0" marT="0" marB="0" anchor="ctr"/>
                </a:tc>
                <a:tc>
                  <a:txBody>
                    <a:bodyPr/>
                    <a:lstStyle/>
                    <a:p>
                      <a:pPr algn="ctr" fontAlgn="b"/>
                      <a:r>
                        <a:rPr lang="en-US" sz="1400" b="0" i="0" u="none" strike="noStrike" dirty="0">
                          <a:effectLst/>
                          <a:latin typeface="Arial" panose="020B0604020202020204" pitchFamily="34" charset="0"/>
                        </a:rPr>
                        <a:t>1007.9819</a:t>
                      </a:r>
                    </a:p>
                  </a:txBody>
                  <a:tcPr marL="0" marR="0" marT="0" marB="0" anchor="ctr"/>
                </a:tc>
                <a:extLst>
                  <a:ext uri="{0D108BD9-81ED-4DB2-BD59-A6C34878D82A}">
                    <a16:rowId xmlns:a16="http://schemas.microsoft.com/office/drawing/2014/main" val="1376993371"/>
                  </a:ext>
                </a:extLst>
              </a:tr>
            </a:tbl>
          </a:graphicData>
        </a:graphic>
      </p:graphicFrame>
      <p:grpSp>
        <p:nvGrpSpPr>
          <p:cNvPr id="8" name="Group 7">
            <a:extLst>
              <a:ext uri="{FF2B5EF4-FFF2-40B4-BE49-F238E27FC236}">
                <a16:creationId xmlns:a16="http://schemas.microsoft.com/office/drawing/2014/main" id="{BD8AFFC7-D952-CA14-81E2-5FAAF3E25567}"/>
              </a:ext>
            </a:extLst>
          </p:cNvPr>
          <p:cNvGrpSpPr/>
          <p:nvPr/>
        </p:nvGrpSpPr>
        <p:grpSpPr>
          <a:xfrm>
            <a:off x="518160" y="4267201"/>
            <a:ext cx="8183880" cy="2248889"/>
            <a:chOff x="518160" y="4197141"/>
            <a:chExt cx="8183880" cy="2599407"/>
          </a:xfrm>
        </p:grpSpPr>
        <p:sp>
          <p:nvSpPr>
            <p:cNvPr id="6" name="TextBox 5">
              <a:extLst>
                <a:ext uri="{FF2B5EF4-FFF2-40B4-BE49-F238E27FC236}">
                  <a16:creationId xmlns:a16="http://schemas.microsoft.com/office/drawing/2014/main" id="{4702D0B1-DAC3-4C00-5204-7CFA2AC71299}"/>
                </a:ext>
              </a:extLst>
            </p:cNvPr>
            <p:cNvSpPr txBox="1"/>
            <p:nvPr/>
          </p:nvSpPr>
          <p:spPr>
            <a:xfrm>
              <a:off x="518160" y="4501977"/>
              <a:ext cx="8183880" cy="2294571"/>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1200" dirty="0"/>
                <a:t>Highest offered MWs since inception (TPs 1-5)</a:t>
              </a:r>
            </a:p>
            <a:p>
              <a:pPr marL="285750" indent="-285750">
                <a:spcBef>
                  <a:spcPts val="600"/>
                </a:spcBef>
                <a:buFont typeface="Arial" panose="020B0604020202020204" pitchFamily="34" charset="0"/>
                <a:buChar char="•"/>
              </a:pPr>
              <a:r>
                <a:rPr lang="en-US" sz="1200" dirty="0"/>
                <a:t>Fourth highest procured MW (TP4)</a:t>
              </a:r>
            </a:p>
            <a:p>
              <a:pPr marL="285750" indent="-285750">
                <a:spcBef>
                  <a:spcPts val="600"/>
                </a:spcBef>
                <a:buFont typeface="Arial" panose="020B0604020202020204" pitchFamily="34" charset="0"/>
                <a:buChar char="•"/>
              </a:pPr>
              <a:r>
                <a:rPr lang="en-US" sz="1200" dirty="0"/>
                <a:t>First time MW values procured to the 4</a:t>
              </a:r>
              <a:r>
                <a:rPr lang="en-US" sz="1200" baseline="30000" dirty="0"/>
                <a:t>th</a:t>
              </a:r>
              <a:r>
                <a:rPr lang="en-US" sz="1200" dirty="0"/>
                <a:t> decimal point.  QSE submitted it this way our code didn’t catch it, so we had to procure and report like this.  Please don’t do it. Messes with our code.  </a:t>
              </a:r>
            </a:p>
            <a:p>
              <a:pPr marL="285750" indent="-285750">
                <a:spcBef>
                  <a:spcPts val="600"/>
                </a:spcBef>
                <a:buFont typeface="Arial" panose="020B0604020202020204" pitchFamily="34" charset="0"/>
                <a:buChar char="•"/>
              </a:pPr>
              <a:r>
                <a:rPr lang="en-US" sz="1200" dirty="0"/>
                <a:t>Second time we have had a QSE “fat finger” a value.  Offers are binding, we cannot correct after the fact.  Please review your offers carefully. </a:t>
              </a:r>
            </a:p>
            <a:p>
              <a:pPr marL="285750" indent="-285750">
                <a:lnSpc>
                  <a:spcPct val="150000"/>
                </a:lnSpc>
                <a:buFont typeface="Arial" panose="020B0604020202020204" pitchFamily="34" charset="0"/>
                <a:buChar char="•"/>
              </a:pPr>
              <a:endParaRPr lang="en-US" sz="1200" dirty="0"/>
            </a:p>
            <a:p>
              <a:pPr marL="285750" indent="-285750">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FA8AA6FB-9BE8-BDE1-0E08-0AC1723893BC}"/>
                </a:ext>
              </a:extLst>
            </p:cNvPr>
            <p:cNvSpPr txBox="1"/>
            <p:nvPr/>
          </p:nvSpPr>
          <p:spPr>
            <a:xfrm>
              <a:off x="518160" y="4197141"/>
              <a:ext cx="2529840" cy="276999"/>
            </a:xfrm>
            <a:prstGeom prst="rect">
              <a:avLst/>
            </a:prstGeom>
            <a:noFill/>
          </p:spPr>
          <p:txBody>
            <a:bodyPr wrap="square" rtlCol="0">
              <a:spAutoFit/>
            </a:bodyPr>
            <a:lstStyle/>
            <a:p>
              <a:r>
                <a:rPr lang="en-US" sz="1200" b="1" dirty="0"/>
                <a:t>Points of Interest</a:t>
              </a:r>
            </a:p>
          </p:txBody>
        </p:sp>
      </p:grpSp>
      <p:sp>
        <p:nvSpPr>
          <p:cNvPr id="10" name="TextBox 9">
            <a:extLst>
              <a:ext uri="{FF2B5EF4-FFF2-40B4-BE49-F238E27FC236}">
                <a16:creationId xmlns:a16="http://schemas.microsoft.com/office/drawing/2014/main" id="{8B5B542F-68AF-1B55-2976-0B37CCE61FC3}"/>
              </a:ext>
            </a:extLst>
          </p:cNvPr>
          <p:cNvSpPr txBox="1"/>
          <p:nvPr/>
        </p:nvSpPr>
        <p:spPr>
          <a:xfrm>
            <a:off x="2286000" y="3244334"/>
            <a:ext cx="4572000" cy="369332"/>
          </a:xfrm>
          <a:prstGeom prst="rect">
            <a:avLst/>
          </a:prstGeom>
          <a:noFill/>
        </p:spPr>
        <p:txBody>
          <a:bodyPr wrap="square">
            <a:spAutoFit/>
          </a:bodyPr>
          <a:lstStyle/>
          <a:p>
            <a:endParaRPr lang="en-US" dirty="0"/>
          </a:p>
        </p:txBody>
      </p:sp>
    </p:spTree>
    <p:extLst>
      <p:ext uri="{BB962C8B-B14F-4D97-AF65-F5344CB8AC3E}">
        <p14:creationId xmlns:p14="http://schemas.microsoft.com/office/powerpoint/2010/main" val="1809157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E2195-C8B2-4869-B0D3-EB9598D16A36}"/>
              </a:ext>
            </a:extLst>
          </p:cNvPr>
          <p:cNvSpPr>
            <a:spLocks noGrp="1"/>
          </p:cNvSpPr>
          <p:nvPr>
            <p:ph type="title"/>
          </p:nvPr>
        </p:nvSpPr>
        <p:spPr/>
        <p:txBody>
          <a:bodyPr/>
          <a:lstStyle/>
          <a:p>
            <a:r>
              <a:rPr lang="en-US" dirty="0"/>
              <a:t>Suspensions and Reinstatements</a:t>
            </a:r>
          </a:p>
        </p:txBody>
      </p:sp>
      <p:sp>
        <p:nvSpPr>
          <p:cNvPr id="4" name="Slide Number Placeholder 3">
            <a:extLst>
              <a:ext uri="{FF2B5EF4-FFF2-40B4-BE49-F238E27FC236}">
                <a16:creationId xmlns:a16="http://schemas.microsoft.com/office/drawing/2014/main" id="{F05569B9-3F48-2E04-119F-36C1E006246F}"/>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0" name="TextBox 9">
            <a:extLst>
              <a:ext uri="{FF2B5EF4-FFF2-40B4-BE49-F238E27FC236}">
                <a16:creationId xmlns:a16="http://schemas.microsoft.com/office/drawing/2014/main" id="{8B5B542F-68AF-1B55-2976-0B37CCE61FC3}"/>
              </a:ext>
            </a:extLst>
          </p:cNvPr>
          <p:cNvSpPr txBox="1"/>
          <p:nvPr/>
        </p:nvSpPr>
        <p:spPr>
          <a:xfrm>
            <a:off x="2286000" y="3244334"/>
            <a:ext cx="4572000" cy="369332"/>
          </a:xfrm>
          <a:prstGeom prst="rect">
            <a:avLst/>
          </a:prstGeom>
          <a:noFill/>
        </p:spPr>
        <p:txBody>
          <a:bodyPr wrap="square">
            <a:spAutoFit/>
          </a:bodyPr>
          <a:lstStyle/>
          <a:p>
            <a:endParaRPr lang="en-US" dirty="0"/>
          </a:p>
        </p:txBody>
      </p:sp>
      <p:sp>
        <p:nvSpPr>
          <p:cNvPr id="3" name="TextBox 2">
            <a:extLst>
              <a:ext uri="{FF2B5EF4-FFF2-40B4-BE49-F238E27FC236}">
                <a16:creationId xmlns:a16="http://schemas.microsoft.com/office/drawing/2014/main" id="{73D13502-C838-5172-EE5A-076283747FB6}"/>
              </a:ext>
            </a:extLst>
          </p:cNvPr>
          <p:cNvSpPr txBox="1"/>
          <p:nvPr/>
        </p:nvSpPr>
        <p:spPr>
          <a:xfrm>
            <a:off x="381000" y="958970"/>
            <a:ext cx="8229600"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Suspensions for 4 or more Test failures began with the DecMar24 STC (look back)</a:t>
            </a:r>
          </a:p>
          <a:p>
            <a:pPr marL="285750" indent="-285750">
              <a:buFont typeface="Arial" panose="020B0604020202020204" pitchFamily="34" charset="0"/>
              <a:buChar char="•"/>
            </a:pPr>
            <a:r>
              <a:rPr lang="en-US" dirty="0"/>
              <a:t>105 ESI IDs (16 resources) were suspended beginning </a:t>
            </a:r>
            <a:r>
              <a:rPr lang="en-US"/>
              <a:t>December 1 </a:t>
            </a:r>
            <a:r>
              <a:rPr lang="en-US" dirty="0"/>
              <a:t>for 6 months. </a:t>
            </a:r>
          </a:p>
          <a:p>
            <a:pPr marL="285750" indent="-285750">
              <a:buFont typeface="Arial" panose="020B0604020202020204" pitchFamily="34" charset="0"/>
              <a:buChar char="•"/>
            </a:pPr>
            <a:r>
              <a:rPr lang="en-US" dirty="0"/>
              <a:t>Approximately 150 ESI IDS sitting on 3 failures.  Take Action.</a:t>
            </a:r>
          </a:p>
          <a:p>
            <a:pPr marL="285750" indent="-285750">
              <a:buFont typeface="Arial" panose="020B0604020202020204" pitchFamily="34" charset="0"/>
              <a:buChar char="•"/>
            </a:pPr>
            <a:r>
              <a:rPr lang="en-US" dirty="0"/>
              <a:t>Suspensions for Availability and Events will begin will the DecMar24 SCT evaluations. </a:t>
            </a:r>
          </a:p>
          <a:p>
            <a:pPr marL="285750" indent="-285750">
              <a:buFont typeface="Arial" panose="020B0604020202020204" pitchFamily="34" charset="0"/>
              <a:buChar char="•"/>
            </a:pPr>
            <a:endParaRPr lang="en-US" dirty="0"/>
          </a:p>
        </p:txBody>
      </p:sp>
      <p:sp>
        <p:nvSpPr>
          <p:cNvPr id="11" name="TextBox 10">
            <a:extLst>
              <a:ext uri="{FF2B5EF4-FFF2-40B4-BE49-F238E27FC236}">
                <a16:creationId xmlns:a16="http://schemas.microsoft.com/office/drawing/2014/main" id="{6B0BAFE9-40CD-94EA-EEA3-947EE22AA89A}"/>
              </a:ext>
            </a:extLst>
          </p:cNvPr>
          <p:cNvSpPr txBox="1"/>
          <p:nvPr/>
        </p:nvSpPr>
        <p:spPr>
          <a:xfrm>
            <a:off x="449826" y="4410114"/>
            <a:ext cx="8229600" cy="175432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dirty="0"/>
              <a:t>How do ESI IDs get reinstated?</a:t>
            </a:r>
          </a:p>
          <a:p>
            <a:pPr marL="285750" indent="-285750">
              <a:buFont typeface="Arial" panose="020B0604020202020204" pitchFamily="34" charset="0"/>
              <a:buChar char="•"/>
            </a:pPr>
            <a:r>
              <a:rPr lang="en-US" dirty="0"/>
              <a:t>First reinstatement cycle is March 25-26 for suspended ESI IDs trying to get into JunSep24 (first SCT they are eligible to offer).</a:t>
            </a:r>
          </a:p>
          <a:p>
            <a:pPr marL="285750" indent="-285750">
              <a:buFont typeface="Arial" panose="020B0604020202020204" pitchFamily="34" charset="0"/>
              <a:buChar char="•"/>
            </a:pPr>
            <a:r>
              <a:rPr lang="en-US" dirty="0"/>
              <a:t>Suspended ESI IDs can not start the reinstatement process until they complete the suspension period.  </a:t>
            </a:r>
          </a:p>
          <a:p>
            <a:pPr marL="285750" indent="-285750">
              <a:buFont typeface="Arial" panose="020B0604020202020204" pitchFamily="34" charset="0"/>
              <a:buChar char="•"/>
            </a:pPr>
            <a:r>
              <a:rPr lang="en-US" dirty="0"/>
              <a:t>Reinstatements will not be done off cycle. </a:t>
            </a:r>
          </a:p>
        </p:txBody>
      </p:sp>
      <p:sp>
        <p:nvSpPr>
          <p:cNvPr id="9" name="TextBox 8">
            <a:extLst>
              <a:ext uri="{FF2B5EF4-FFF2-40B4-BE49-F238E27FC236}">
                <a16:creationId xmlns:a16="http://schemas.microsoft.com/office/drawing/2014/main" id="{CEA9F5E0-16C3-4006-5D60-E81B8D315602}"/>
              </a:ext>
            </a:extLst>
          </p:cNvPr>
          <p:cNvSpPr txBox="1"/>
          <p:nvPr/>
        </p:nvSpPr>
        <p:spPr>
          <a:xfrm>
            <a:off x="609600" y="3383936"/>
            <a:ext cx="8229600"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a:t>When do suspension letters go out?</a:t>
            </a:r>
          </a:p>
          <a:p>
            <a:pPr marL="285750" indent="-285750">
              <a:buFont typeface="Arial" panose="020B0604020202020204" pitchFamily="34" charset="0"/>
              <a:buChar char="•"/>
            </a:pPr>
            <a:r>
              <a:rPr lang="en-US" dirty="0"/>
              <a:t>After every test evaluation is completed.</a:t>
            </a:r>
          </a:p>
          <a:p>
            <a:pPr marL="285750" indent="-285750">
              <a:buFont typeface="Arial" panose="020B0604020202020204" pitchFamily="34" charset="0"/>
              <a:buChar char="•"/>
            </a:pPr>
            <a:r>
              <a:rPr lang="en-US" dirty="0"/>
              <a:t>At settlement time. </a:t>
            </a:r>
          </a:p>
        </p:txBody>
      </p:sp>
    </p:spTree>
    <p:extLst>
      <p:ext uri="{BB962C8B-B14F-4D97-AF65-F5344CB8AC3E}">
        <p14:creationId xmlns:p14="http://schemas.microsoft.com/office/powerpoint/2010/main" val="3566501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New ERCOT Fee Schedule </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410570" y="990600"/>
            <a:ext cx="7848600" cy="5047536"/>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The </a:t>
            </a:r>
            <a:r>
              <a:rPr lang="en-US" altLang="en-US" sz="1600" dirty="0">
                <a:hlinkClick r:id="rId3"/>
              </a:rPr>
              <a:t>ERCOT Fee Schedule</a:t>
            </a:r>
            <a:r>
              <a:rPr lang="en-US" altLang="en-US" sz="1600" dirty="0"/>
              <a:t> is posted on the </a:t>
            </a:r>
            <a:r>
              <a:rPr lang="en-US" altLang="en-US" sz="1600" dirty="0">
                <a:hlinkClick r:id="rId4"/>
              </a:rPr>
              <a:t>Current Protocols – Nodal webpage</a:t>
            </a:r>
            <a:endParaRPr lang="en-US" altLang="en-US" sz="1600" dirty="0"/>
          </a:p>
          <a:p>
            <a:pPr marL="742950" lvl="1" indent="-285750">
              <a:spcBef>
                <a:spcPts val="600"/>
              </a:spcBef>
              <a:spcAft>
                <a:spcPts val="600"/>
              </a:spcAft>
              <a:buFont typeface="Arial" panose="020B0604020202020204" pitchFamily="34" charset="0"/>
              <a:buChar char="•"/>
              <a:defRPr/>
            </a:pPr>
            <a:r>
              <a:rPr lang="en-US" altLang="en-US" sz="1400" dirty="0"/>
              <a:t>Implemented in the Resource Integration &amp; Ongoing Operations (RIOO) application on December 20, 2023</a:t>
            </a:r>
          </a:p>
          <a:p>
            <a:pPr marL="285750" indent="-285750">
              <a:spcBef>
                <a:spcPts val="600"/>
              </a:spcBef>
              <a:spcAft>
                <a:spcPts val="600"/>
              </a:spcAft>
              <a:buFont typeface="Arial" panose="020B0604020202020204" pitchFamily="34" charset="0"/>
              <a:buChar char="•"/>
              <a:defRPr/>
            </a:pPr>
            <a:r>
              <a:rPr lang="en-US" altLang="en-US" sz="1600" dirty="0"/>
              <a:t>Fee to register a new Settlement Only Distribution Generator (SODG) dropped from $5,000 to $2,300</a:t>
            </a:r>
          </a:p>
          <a:p>
            <a:pPr marL="742950" lvl="1" indent="-285750">
              <a:spcBef>
                <a:spcPts val="600"/>
              </a:spcBef>
              <a:spcAft>
                <a:spcPts val="600"/>
              </a:spcAft>
              <a:buFont typeface="Arial" panose="020B0604020202020204" pitchFamily="34" charset="0"/>
              <a:buChar char="•"/>
              <a:defRPr/>
            </a:pPr>
            <a:r>
              <a:rPr lang="en-US" altLang="en-US" sz="1400" dirty="0"/>
              <a:t>But, there is now a $2,300 fee charged if the SODG name plate rating is increased by 1 MW or more, accumulated over a rolling 12-month period</a:t>
            </a:r>
          </a:p>
          <a:p>
            <a:pPr marL="285750" indent="-285750">
              <a:spcBef>
                <a:spcPts val="600"/>
              </a:spcBef>
              <a:spcAft>
                <a:spcPts val="600"/>
              </a:spcAft>
              <a:buFont typeface="Arial" panose="020B0604020202020204" pitchFamily="34" charset="0"/>
              <a:buChar char="•"/>
              <a:defRPr/>
            </a:pPr>
            <a:r>
              <a:rPr lang="en-US" altLang="en-US" sz="1600" dirty="0"/>
              <a:t>New fee of $500 to register a Load Resource (LR); no previous fee for LRs</a:t>
            </a:r>
          </a:p>
          <a:p>
            <a:pPr marL="742950" lvl="1" indent="-285750">
              <a:spcBef>
                <a:spcPts val="600"/>
              </a:spcBef>
              <a:spcAft>
                <a:spcPts val="600"/>
              </a:spcAft>
              <a:buFont typeface="Arial" panose="020B0604020202020204" pitchFamily="34" charset="0"/>
              <a:buChar char="•"/>
              <a:defRPr/>
            </a:pPr>
            <a:r>
              <a:rPr lang="en-US" altLang="en-US" sz="1400" dirty="0"/>
              <a:t>$500 fee any time the High Reasonability Limit (HRL) of an LR is increased by 20% or more (not an accumulated change)</a:t>
            </a:r>
          </a:p>
          <a:p>
            <a:pPr marL="742950" lvl="1" indent="-285750">
              <a:spcBef>
                <a:spcPts val="600"/>
              </a:spcBef>
              <a:spcAft>
                <a:spcPts val="600"/>
              </a:spcAft>
              <a:buFont typeface="Arial" panose="020B0604020202020204" pitchFamily="34" charset="0"/>
              <a:buChar char="•"/>
              <a:defRPr/>
            </a:pPr>
            <a:r>
              <a:rPr lang="en-US" altLang="en-US" sz="1400" dirty="0"/>
              <a:t>$500 fee to change an existing LR registration between Controllable LR (CLR) and non-Controllable LR</a:t>
            </a:r>
          </a:p>
          <a:p>
            <a:pPr marL="1200150" lvl="2" indent="-285750">
              <a:spcBef>
                <a:spcPts val="600"/>
              </a:spcBef>
              <a:spcAft>
                <a:spcPts val="600"/>
              </a:spcAft>
              <a:buFont typeface="Arial" panose="020B0604020202020204" pitchFamily="34" charset="0"/>
              <a:buChar char="•"/>
              <a:defRPr/>
            </a:pPr>
            <a:r>
              <a:rPr lang="en-US" altLang="en-US" sz="1200" dirty="0"/>
              <a:t>Requires stopping existing LR and registering a new LR with a unique dispatch asset code (DAC)</a:t>
            </a:r>
          </a:p>
          <a:p>
            <a:pPr marL="1657350" lvl="3" indent="-285750">
              <a:spcBef>
                <a:spcPts val="600"/>
              </a:spcBef>
              <a:spcAft>
                <a:spcPts val="600"/>
              </a:spcAft>
              <a:buFont typeface="Arial" panose="020B0604020202020204" pitchFamily="34" charset="0"/>
              <a:buChar char="•"/>
              <a:defRPr/>
            </a:pPr>
            <a:r>
              <a:rPr lang="en-US" altLang="en-US" sz="1200" dirty="0"/>
              <a:t>Different set of operational parameters and telemetry requirements</a:t>
            </a:r>
          </a:p>
          <a:p>
            <a:pPr marL="285750" indent="-285750">
              <a:spcBef>
                <a:spcPts val="600"/>
              </a:spcBef>
              <a:spcAft>
                <a:spcPts val="600"/>
              </a:spcAft>
              <a:buFont typeface="Arial" panose="020B0604020202020204" pitchFamily="34" charset="0"/>
              <a:buChar char="•"/>
              <a:defRPr/>
            </a:pPr>
            <a:r>
              <a:rPr lang="en-US" altLang="en-US" sz="1600" dirty="0"/>
              <a:t>All fees are collected in RIOO during the submission process</a:t>
            </a:r>
          </a:p>
        </p:txBody>
      </p:sp>
    </p:spTree>
    <p:extLst>
      <p:ext uri="{BB962C8B-B14F-4D97-AF65-F5344CB8AC3E}">
        <p14:creationId xmlns:p14="http://schemas.microsoft.com/office/powerpoint/2010/main" val="3331010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Resource Entity/Ownership Changes </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1000" y="1219200"/>
            <a:ext cx="7848600" cy="369331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ERCOT will be adding the ability for the RE/owner of an existing LR or SODG to change to another RE within the RIOO application</a:t>
            </a:r>
          </a:p>
          <a:p>
            <a:pPr marL="742950" lvl="1" indent="-285750">
              <a:spcBef>
                <a:spcPts val="600"/>
              </a:spcBef>
              <a:spcAft>
                <a:spcPts val="600"/>
              </a:spcAft>
              <a:buFont typeface="Arial" panose="020B0604020202020204" pitchFamily="34" charset="0"/>
              <a:buChar char="•"/>
              <a:defRPr/>
            </a:pPr>
            <a:r>
              <a:rPr lang="en-US" altLang="en-US" sz="1400" dirty="0"/>
              <a:t>While this will update the RIOO database, there will still be modeling changes and the associated new QSE partnership must be established</a:t>
            </a:r>
          </a:p>
          <a:p>
            <a:pPr marL="1200150" lvl="2" indent="-285750">
              <a:spcBef>
                <a:spcPts val="600"/>
              </a:spcBef>
              <a:spcAft>
                <a:spcPts val="600"/>
              </a:spcAft>
              <a:buFont typeface="Arial" panose="020B0604020202020204" pitchFamily="34" charset="0"/>
              <a:buChar char="•"/>
              <a:defRPr/>
            </a:pPr>
            <a:r>
              <a:rPr lang="en-US" altLang="en-US" sz="1200" dirty="0"/>
              <a:t>The new QSE may need to set up telemetry depending on what type of Resource it will operate </a:t>
            </a:r>
          </a:p>
          <a:p>
            <a:pPr marL="742950" lvl="1" indent="-285750">
              <a:spcBef>
                <a:spcPts val="600"/>
              </a:spcBef>
              <a:spcAft>
                <a:spcPts val="600"/>
              </a:spcAft>
              <a:buFont typeface="Arial" panose="020B0604020202020204" pitchFamily="34" charset="0"/>
              <a:buChar char="•"/>
              <a:defRPr/>
            </a:pPr>
            <a:r>
              <a:rPr lang="en-US" altLang="en-US" sz="1400" dirty="0"/>
              <a:t>RE change submissions will have to be completed at least 45 days prior to the coordinated production load date (PLD), which will align with a scheduled model load as listed on the current </a:t>
            </a:r>
            <a:r>
              <a:rPr lang="en-US" altLang="en-US" sz="1400" dirty="0">
                <a:hlinkClick r:id="rId3"/>
              </a:rPr>
              <a:t>Production Load Schedule</a:t>
            </a:r>
            <a:endParaRPr lang="en-US" altLang="en-US" sz="1400" dirty="0"/>
          </a:p>
          <a:p>
            <a:pPr marL="742950" lvl="1" indent="-285750">
              <a:spcBef>
                <a:spcPts val="600"/>
              </a:spcBef>
              <a:spcAft>
                <a:spcPts val="600"/>
              </a:spcAft>
              <a:buFont typeface="Arial" panose="020B0604020202020204" pitchFamily="34" charset="0"/>
              <a:buChar char="•"/>
              <a:defRPr/>
            </a:pPr>
            <a:r>
              <a:rPr lang="en-US" altLang="en-US" sz="1400" dirty="0"/>
              <a:t>QSE changes will still be handled outside of RIOO by the ERCOT Registration team</a:t>
            </a:r>
          </a:p>
          <a:p>
            <a:pPr marL="742950" lvl="1" indent="-285750">
              <a:spcBef>
                <a:spcPts val="600"/>
              </a:spcBef>
              <a:spcAft>
                <a:spcPts val="600"/>
              </a:spcAft>
              <a:buFont typeface="Arial" panose="020B0604020202020204" pitchFamily="34" charset="0"/>
              <a:buChar char="•"/>
              <a:defRPr/>
            </a:pPr>
            <a:r>
              <a:rPr lang="en-US" altLang="en-US" sz="1400" dirty="0"/>
              <a:t>There will be no fee charged for RE/owner changes</a:t>
            </a:r>
          </a:p>
          <a:p>
            <a:pPr marL="285750" indent="-285750">
              <a:spcBef>
                <a:spcPts val="600"/>
              </a:spcBef>
              <a:spcAft>
                <a:spcPts val="600"/>
              </a:spcAft>
              <a:buFont typeface="Arial" panose="020B0604020202020204" pitchFamily="34" charset="0"/>
              <a:buChar char="•"/>
              <a:defRPr/>
            </a:pPr>
            <a:r>
              <a:rPr lang="en-US" altLang="en-US" sz="1600" dirty="0"/>
              <a:t>The current target for implementing this new capability in RIOO is Q2 2024, but this is still being determined</a:t>
            </a:r>
          </a:p>
        </p:txBody>
      </p:sp>
    </p:spTree>
    <p:extLst>
      <p:ext uri="{BB962C8B-B14F-4D97-AF65-F5344CB8AC3E}">
        <p14:creationId xmlns:p14="http://schemas.microsoft.com/office/powerpoint/2010/main" val="3816482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Historical Process for Resource Entity/QSE Ownership Changes  </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1000" y="1219200"/>
            <a:ext cx="7848600" cy="4247317"/>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Load Resources: the historical process has been to stop the existing LR and register a new LR under the new Resource Entity</a:t>
            </a:r>
          </a:p>
          <a:p>
            <a:pPr marL="742950" lvl="1" indent="-285750">
              <a:spcBef>
                <a:spcPts val="600"/>
              </a:spcBef>
              <a:spcAft>
                <a:spcPts val="600"/>
              </a:spcAft>
              <a:buFont typeface="Arial" panose="020B0604020202020204" pitchFamily="34" charset="0"/>
              <a:buChar char="•"/>
              <a:defRPr/>
            </a:pPr>
            <a:r>
              <a:rPr lang="en-US" altLang="en-US" sz="1400" dirty="0"/>
              <a:t>The new LR was assigned a unique DAC and all modeling and telemetry were completed as required for a brand new LR</a:t>
            </a:r>
          </a:p>
          <a:p>
            <a:pPr marL="742950" lvl="1" indent="-285750">
              <a:spcBef>
                <a:spcPts val="600"/>
              </a:spcBef>
              <a:spcAft>
                <a:spcPts val="600"/>
              </a:spcAft>
              <a:buFont typeface="Arial" panose="020B0604020202020204" pitchFamily="34" charset="0"/>
              <a:buChar char="•"/>
              <a:defRPr/>
            </a:pPr>
            <a:r>
              <a:rPr lang="en-US" altLang="en-US" sz="1400" dirty="0"/>
              <a:t>QSE changes were handled by the ERCOT Registration team and did not require updates to the LR registration in RIOO, unless the RE was also changed</a:t>
            </a:r>
          </a:p>
          <a:p>
            <a:pPr marL="285750" indent="-285750">
              <a:spcBef>
                <a:spcPts val="600"/>
              </a:spcBef>
              <a:spcAft>
                <a:spcPts val="600"/>
              </a:spcAft>
              <a:buFont typeface="Arial" panose="020B0604020202020204" pitchFamily="34" charset="0"/>
              <a:buChar char="•"/>
              <a:defRPr/>
            </a:pPr>
            <a:r>
              <a:rPr lang="en-US" altLang="en-US" sz="1600" dirty="0"/>
              <a:t>SODGs: the historical process has been like the stop/start process for LRs</a:t>
            </a:r>
          </a:p>
          <a:p>
            <a:pPr marL="742950" lvl="1" indent="-285750">
              <a:spcBef>
                <a:spcPts val="600"/>
              </a:spcBef>
              <a:spcAft>
                <a:spcPts val="600"/>
              </a:spcAft>
              <a:buFont typeface="Arial" panose="020B0604020202020204" pitchFamily="34" charset="0"/>
              <a:buChar char="•"/>
              <a:defRPr/>
            </a:pPr>
            <a:r>
              <a:rPr lang="en-US" altLang="en-US" sz="1400" dirty="0"/>
              <a:t>A unique site code was required for newly registered SODGs</a:t>
            </a:r>
          </a:p>
          <a:p>
            <a:pPr marL="285750" indent="-285750">
              <a:spcBef>
                <a:spcPts val="600"/>
              </a:spcBef>
              <a:spcAft>
                <a:spcPts val="600"/>
              </a:spcAft>
              <a:buFont typeface="Arial" panose="020B0604020202020204" pitchFamily="34" charset="0"/>
              <a:buChar char="•"/>
              <a:defRPr/>
            </a:pPr>
            <a:r>
              <a:rPr lang="en-US" altLang="en-US" sz="1600" dirty="0"/>
              <a:t>Given the new registration fees, this process is no longer appropriate</a:t>
            </a:r>
          </a:p>
          <a:p>
            <a:pPr marL="742950" lvl="1" indent="-285750">
              <a:spcBef>
                <a:spcPts val="600"/>
              </a:spcBef>
              <a:spcAft>
                <a:spcPts val="600"/>
              </a:spcAft>
              <a:buFont typeface="Arial" panose="020B0604020202020204" pitchFamily="34" charset="0"/>
              <a:buChar char="•"/>
              <a:defRPr/>
            </a:pPr>
            <a:r>
              <a:rPr lang="en-US" altLang="en-US" sz="1400" dirty="0"/>
              <a:t>However, REs can still use the stop/start method if they would like to create new, unique DACs for LRs or site codes for SODGs (appropriate fees would be charged)</a:t>
            </a:r>
          </a:p>
          <a:p>
            <a:pPr marL="285750" indent="-285750">
              <a:spcBef>
                <a:spcPts val="600"/>
              </a:spcBef>
              <a:spcAft>
                <a:spcPts val="600"/>
              </a:spcAft>
              <a:buFont typeface="Arial" panose="020B0604020202020204" pitchFamily="34" charset="0"/>
              <a:buChar char="•"/>
              <a:defRPr/>
            </a:pPr>
            <a:endParaRPr lang="en-US" altLang="en-US" sz="1400" dirty="0"/>
          </a:p>
          <a:p>
            <a:pPr marL="742950" lvl="1" indent="-285750">
              <a:spcBef>
                <a:spcPts val="600"/>
              </a:spcBef>
              <a:spcAft>
                <a:spcPts val="600"/>
              </a:spcAft>
              <a:buFont typeface="Arial" panose="020B0604020202020204" pitchFamily="34" charset="0"/>
              <a:buChar char="•"/>
              <a:defRPr/>
            </a:pPr>
            <a:endParaRPr lang="en-US" altLang="en-US" sz="1400" dirty="0"/>
          </a:p>
        </p:txBody>
      </p:sp>
    </p:spTree>
    <p:extLst>
      <p:ext uri="{BB962C8B-B14F-4D97-AF65-F5344CB8AC3E}">
        <p14:creationId xmlns:p14="http://schemas.microsoft.com/office/powerpoint/2010/main" val="3544076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Temporary Process for Resource Entity/QSE Ownership Changes</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1000" y="1219200"/>
            <a:ext cx="7848600" cy="458587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Until the RIOO update is implemented, Demand Integration will work with the REs to coordinate a manual change of RE/QSE so no registration fees will be charged</a:t>
            </a:r>
          </a:p>
          <a:p>
            <a:pPr marL="285750" indent="-285750">
              <a:spcBef>
                <a:spcPts val="600"/>
              </a:spcBef>
              <a:spcAft>
                <a:spcPts val="600"/>
              </a:spcAft>
              <a:buFont typeface="Arial" panose="020B0604020202020204" pitchFamily="34" charset="0"/>
              <a:buChar char="•"/>
              <a:defRPr/>
            </a:pPr>
            <a:r>
              <a:rPr lang="en-US" altLang="en-US" sz="1600" dirty="0"/>
              <a:t>The current and new RE must coordinate the change with the Demand Integration team (</a:t>
            </a:r>
            <a:r>
              <a:rPr lang="en-US" altLang="en-US" sz="1600" dirty="0">
                <a:hlinkClick r:id="rId3"/>
              </a:rPr>
              <a:t>ERCOTLRandSODG@ercot.com</a:t>
            </a:r>
            <a:r>
              <a:rPr lang="en-US" altLang="en-US" sz="1600" dirty="0"/>
              <a:t>), including the following information:</a:t>
            </a:r>
          </a:p>
          <a:p>
            <a:pPr marL="742950" lvl="1" indent="-285750">
              <a:spcBef>
                <a:spcPts val="600"/>
              </a:spcBef>
              <a:spcAft>
                <a:spcPts val="600"/>
              </a:spcAft>
              <a:buFont typeface="Arial" panose="020B0604020202020204" pitchFamily="34" charset="0"/>
              <a:buChar char="•"/>
              <a:defRPr/>
            </a:pPr>
            <a:r>
              <a:rPr lang="en-US" altLang="en-US" sz="1400" dirty="0"/>
              <a:t>Current RE and QSE names and DUNS numbers</a:t>
            </a:r>
          </a:p>
          <a:p>
            <a:pPr marL="742950" lvl="1" indent="-285750">
              <a:spcBef>
                <a:spcPts val="600"/>
              </a:spcBef>
              <a:spcAft>
                <a:spcPts val="600"/>
              </a:spcAft>
              <a:buFont typeface="Arial" panose="020B0604020202020204" pitchFamily="34" charset="0"/>
              <a:buChar char="•"/>
              <a:defRPr/>
            </a:pPr>
            <a:r>
              <a:rPr lang="en-US" altLang="en-US" sz="1400" dirty="0"/>
              <a:t>New RE and QSE names and DUNS numbers</a:t>
            </a:r>
          </a:p>
          <a:p>
            <a:pPr marL="742950" lvl="1" indent="-285750">
              <a:spcBef>
                <a:spcPts val="600"/>
              </a:spcBef>
              <a:spcAft>
                <a:spcPts val="600"/>
              </a:spcAft>
              <a:buFont typeface="Arial" panose="020B0604020202020204" pitchFamily="34" charset="0"/>
              <a:buChar char="•"/>
              <a:defRPr/>
            </a:pPr>
            <a:r>
              <a:rPr lang="en-US" altLang="en-US" sz="1400" dirty="0"/>
              <a:t>List of Resources to be transferred</a:t>
            </a:r>
          </a:p>
          <a:p>
            <a:pPr marL="1200150" lvl="2" indent="-285750">
              <a:spcBef>
                <a:spcPts val="600"/>
              </a:spcBef>
              <a:spcAft>
                <a:spcPts val="600"/>
              </a:spcAft>
              <a:buFont typeface="Arial" panose="020B0604020202020204" pitchFamily="34" charset="0"/>
              <a:buChar char="•"/>
              <a:defRPr/>
            </a:pPr>
            <a:r>
              <a:rPr lang="en-US" altLang="en-US" sz="1200" dirty="0"/>
              <a:t>Load Resource DACs or SODG site codes</a:t>
            </a:r>
          </a:p>
          <a:p>
            <a:pPr marL="742950" lvl="1" indent="-285750">
              <a:spcBef>
                <a:spcPts val="600"/>
              </a:spcBef>
              <a:spcAft>
                <a:spcPts val="600"/>
              </a:spcAft>
              <a:buFont typeface="Arial" panose="020B0604020202020204" pitchFamily="34" charset="0"/>
              <a:buChar char="•"/>
              <a:defRPr/>
            </a:pPr>
            <a:r>
              <a:rPr lang="en-US" altLang="en-US" sz="1400" dirty="0"/>
              <a:t>Transfer date (must be a posted model load date using the 45+ day requirement)</a:t>
            </a:r>
          </a:p>
          <a:p>
            <a:pPr marL="285750" indent="-285750">
              <a:spcBef>
                <a:spcPts val="600"/>
              </a:spcBef>
              <a:spcAft>
                <a:spcPts val="600"/>
              </a:spcAft>
              <a:buFont typeface="Arial" panose="020B0604020202020204" pitchFamily="34" charset="0"/>
              <a:buChar char="•"/>
              <a:defRPr/>
            </a:pPr>
            <a:r>
              <a:rPr lang="en-US" altLang="en-US" sz="1600" dirty="0"/>
              <a:t>The ownership change request can be completed through emails, with an approval from each RE; or a change request can be submitted by the current RE in RIOO, including the transfer info in the comment field of the change request</a:t>
            </a:r>
          </a:p>
          <a:p>
            <a:pPr marL="285750" indent="-285750">
              <a:spcBef>
                <a:spcPts val="600"/>
              </a:spcBef>
              <a:spcAft>
                <a:spcPts val="600"/>
              </a:spcAft>
              <a:buFont typeface="Arial" panose="020B0604020202020204" pitchFamily="34" charset="0"/>
              <a:buChar char="•"/>
              <a:defRPr/>
            </a:pPr>
            <a:r>
              <a:rPr lang="en-US" altLang="en-US" sz="1600" dirty="0"/>
              <a:t>Demand Integration will submit any necessary modeling changes and will work with the Registration and RIOO teams to update ERCOT systems and databases </a:t>
            </a:r>
          </a:p>
        </p:txBody>
      </p:sp>
    </p:spTree>
    <p:extLst>
      <p:ext uri="{BB962C8B-B14F-4D97-AF65-F5344CB8AC3E}">
        <p14:creationId xmlns:p14="http://schemas.microsoft.com/office/powerpoint/2010/main" val="1311398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Temporary Process for Resource Entity/QSE Ownership Changes – Load Resources with Ancillary Services </a:t>
            </a:r>
            <a:br>
              <a:rPr lang="en-US" sz="2400" dirty="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TextBox 6">
            <a:extLst>
              <a:ext uri="{FF2B5EF4-FFF2-40B4-BE49-F238E27FC236}">
                <a16:creationId xmlns:a16="http://schemas.microsoft.com/office/drawing/2014/main" id="{409316A4-1087-4F83-9012-628B01A0C0B5}"/>
              </a:ext>
            </a:extLst>
          </p:cNvPr>
          <p:cNvSpPr txBox="1"/>
          <p:nvPr/>
        </p:nvSpPr>
        <p:spPr>
          <a:xfrm>
            <a:off x="381000" y="1219200"/>
            <a:ext cx="7848600" cy="273921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spcAft>
                <a:spcPts val="600"/>
              </a:spcAft>
              <a:buFont typeface="Arial" panose="020B0604020202020204" pitchFamily="34" charset="0"/>
              <a:buChar char="•"/>
              <a:defRPr/>
            </a:pPr>
            <a:r>
              <a:rPr lang="en-US" altLang="en-US" sz="1600" dirty="0"/>
              <a:t>If the transfer includes LRs that are qualified to provide Ancillary Services (AS), the AS qualifications will remain with the LRs, provided that the new QSE is already qualified to provide the same services</a:t>
            </a:r>
          </a:p>
          <a:p>
            <a:pPr marL="742950" lvl="1" indent="-285750">
              <a:spcBef>
                <a:spcPts val="600"/>
              </a:spcBef>
              <a:spcAft>
                <a:spcPts val="600"/>
              </a:spcAft>
              <a:buFont typeface="Arial" panose="020B0604020202020204" pitchFamily="34" charset="0"/>
              <a:buChar char="•"/>
              <a:defRPr/>
            </a:pPr>
            <a:r>
              <a:rPr lang="en-US" altLang="en-US" sz="1400" dirty="0"/>
              <a:t>On the day of the transfer, Demand Integration will verify that ERCOT is receiving the necessary telemetry data from the new operating QSE</a:t>
            </a:r>
          </a:p>
          <a:p>
            <a:pPr marL="1200150" lvl="2" indent="-285750">
              <a:spcBef>
                <a:spcPts val="600"/>
              </a:spcBef>
              <a:spcAft>
                <a:spcPts val="600"/>
              </a:spcAft>
              <a:buFont typeface="Arial" panose="020B0604020202020204" pitchFamily="34" charset="0"/>
              <a:buChar char="•"/>
              <a:defRPr/>
            </a:pPr>
            <a:r>
              <a:rPr lang="en-US" altLang="en-US" sz="1200" dirty="0"/>
              <a:t>If any issues are found, the QSE will be contacted to address</a:t>
            </a:r>
          </a:p>
          <a:p>
            <a:pPr marL="742950" lvl="1" indent="-285750">
              <a:spcBef>
                <a:spcPts val="600"/>
              </a:spcBef>
              <a:spcAft>
                <a:spcPts val="600"/>
              </a:spcAft>
              <a:buFont typeface="Arial" panose="020B0604020202020204" pitchFamily="34" charset="0"/>
              <a:buChar char="•"/>
              <a:defRPr/>
            </a:pPr>
            <a:r>
              <a:rPr lang="en-US" altLang="en-US" sz="1400" dirty="0"/>
              <a:t>If the new QSE is not qualified to provide any of the existing AS services to be transferred, the qualification for that service will be removed for each LR </a:t>
            </a:r>
          </a:p>
          <a:p>
            <a:pPr marL="1200150" lvl="2" indent="-285750">
              <a:spcBef>
                <a:spcPts val="600"/>
              </a:spcBef>
              <a:spcAft>
                <a:spcPts val="600"/>
              </a:spcAft>
              <a:buFont typeface="Arial" panose="020B0604020202020204" pitchFamily="34" charset="0"/>
              <a:buChar char="•"/>
              <a:defRPr/>
            </a:pPr>
            <a:r>
              <a:rPr lang="en-US" altLang="en-US" sz="1200" dirty="0"/>
              <a:t>The QSE can schedule an AS qualification test with Demand Integration</a:t>
            </a:r>
          </a:p>
        </p:txBody>
      </p:sp>
    </p:spTree>
    <p:extLst>
      <p:ext uri="{BB962C8B-B14F-4D97-AF65-F5344CB8AC3E}">
        <p14:creationId xmlns:p14="http://schemas.microsoft.com/office/powerpoint/2010/main" val="19379531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281472</TotalTime>
  <Words>1127</Words>
  <Application>Microsoft Office PowerPoint</Application>
  <PresentationFormat>On-screen Show (4:3)</PresentationFormat>
  <Paragraphs>127</Paragraphs>
  <Slides>8</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Dec23Mar24 Procurement</vt:lpstr>
      <vt:lpstr>Suspensions and Reinstatements</vt:lpstr>
      <vt:lpstr>New ERCOT Fee Schedule  </vt:lpstr>
      <vt:lpstr>Resource Entity/Ownership Changes  </vt:lpstr>
      <vt:lpstr>Historical Process for Resource Entity/QSE Ownership Changes   </vt:lpstr>
      <vt:lpstr>Temporary Process for Resource Entity/QSE Ownership Changes </vt:lpstr>
      <vt:lpstr>Temporary Process for Resource Entity/QSE Ownership Changes – Load Resources with Ancillary Services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Garza, Thelma</cp:lastModifiedBy>
  <cp:revision>2902</cp:revision>
  <cp:lastPrinted>2020-02-05T17:47:59Z</cp:lastPrinted>
  <dcterms:created xsi:type="dcterms:W3CDTF">2016-01-21T15:20:31Z</dcterms:created>
  <dcterms:modified xsi:type="dcterms:W3CDTF">2024-01-18T18:52:13Z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2024-01-16T17:28:29Z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06cf58e6-c254-411b-ac27-61ee519039e4</vt:lpwstr>
  </property>
  <property fmtid="{D5CDD505-2E9C-101B-9397-08002B2CF9AE}" pid="9" name="MSIP_Label_7084cbda-52b8-46fb-a7b7-cb5bd465ed85_ContentBits">
    <vt:lpwstr>0</vt:lpwstr>
  </property>
</Properties>
</file>