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67" r:id="rId3"/>
    <p:sldMasterId id="2147494277" r:id="rId4"/>
  </p:sldMasterIdLst>
  <p:notesMasterIdLst>
    <p:notesMasterId r:id="rId19"/>
  </p:notesMasterIdLst>
  <p:handoutMasterIdLst>
    <p:handoutMasterId r:id="rId20"/>
  </p:handoutMasterIdLst>
  <p:sldIdLst>
    <p:sldId id="260" r:id="rId5"/>
    <p:sldId id="369" r:id="rId6"/>
    <p:sldId id="715" r:id="rId7"/>
    <p:sldId id="294" r:id="rId8"/>
    <p:sldId id="372" r:id="rId9"/>
    <p:sldId id="716" r:id="rId10"/>
    <p:sldId id="717" r:id="rId11"/>
    <p:sldId id="718" r:id="rId12"/>
    <p:sldId id="719" r:id="rId13"/>
    <p:sldId id="720" r:id="rId14"/>
    <p:sldId id="721" r:id="rId15"/>
    <p:sldId id="722" r:id="rId16"/>
    <p:sldId id="703" r:id="rId17"/>
    <p:sldId id="705" r:id="rId18"/>
  </p:sldIdLst>
  <p:sldSz cx="9144000" cy="6858000" type="screen4x3"/>
  <p:notesSz cx="7010400" cy="9296400"/>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4032">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386"/>
    <a:srgbClr val="55BAB7"/>
    <a:srgbClr val="00385E"/>
    <a:srgbClr val="C4E3E1"/>
    <a:srgbClr val="C0D1E2"/>
    <a:srgbClr val="0083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BC50F68-F7D2-4F76-AFEE-10EF10F098B7}" v="6" dt="2023-06-16T15:12:51.25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779" autoAdjust="0"/>
    <p:restoredTop sz="94595" autoAdjust="0"/>
  </p:normalViewPr>
  <p:slideViewPr>
    <p:cSldViewPr snapToGrid="0" snapToObjects="1">
      <p:cViewPr varScale="1">
        <p:scale>
          <a:sx n="78" d="100"/>
          <a:sy n="78" d="100"/>
        </p:scale>
        <p:origin x="1560" y="43"/>
      </p:cViewPr>
      <p:guideLst>
        <p:guide orient="horz" pos="403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9" d="100"/>
        <a:sy n="149" d="100"/>
      </p:scale>
      <p:origin x="0" y="0"/>
    </p:cViewPr>
  </p:sorterViewPr>
  <p:notesViewPr>
    <p:cSldViewPr snapToGrid="0" snapToObjects="1">
      <p:cViewPr varScale="1">
        <p:scale>
          <a:sx n="78" d="100"/>
          <a:sy n="78" d="100"/>
        </p:scale>
        <p:origin x="-2034" y="-10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slideMaster" Target="slideMasters/slideMaster1.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2.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3A93900B-E395-43E7-8304-29909643870B}" type="datetimeFigureOut">
              <a:rPr lang="en-US"/>
              <a:pPr>
                <a:defRPr/>
              </a:pPr>
              <a:t>1/18/2024</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99E6681-5ED2-4276-ADE9-96EBF7D37320}" type="slidenum">
              <a:rPr lang="en-US" altLang="en-US"/>
              <a:pPr>
                <a:defRPr/>
              </a:pPr>
              <a:t>‹#›</a:t>
            </a:fld>
            <a:endParaRPr lang="en-US" altLang="en-US"/>
          </a:p>
        </p:txBody>
      </p:sp>
    </p:spTree>
    <p:extLst>
      <p:ext uri="{BB962C8B-B14F-4D97-AF65-F5344CB8AC3E}">
        <p14:creationId xmlns:p14="http://schemas.microsoft.com/office/powerpoint/2010/main" val="11412685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916DEC4A-A848-423D-B6D0-8A125B2D4CA1}" type="datetimeFigureOut">
              <a:rPr lang="en-US"/>
              <a:pPr>
                <a:defRPr/>
              </a:pPr>
              <a:t>1/18/2024</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B56BE11-F7D4-4A51-97C7-9E59A26F3BF6}" type="slidenum">
              <a:rPr lang="en-US" altLang="en-US"/>
              <a:pPr>
                <a:defRPr/>
              </a:pPr>
              <a:t>‹#›</a:t>
            </a:fld>
            <a:endParaRPr lang="en-US" altLang="en-US"/>
          </a:p>
        </p:txBody>
      </p:sp>
    </p:spTree>
    <p:extLst>
      <p:ext uri="{BB962C8B-B14F-4D97-AF65-F5344CB8AC3E}">
        <p14:creationId xmlns:p14="http://schemas.microsoft.com/office/powerpoint/2010/main" val="270742532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81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DEEEA60B-7622-4EC2-8DF7-099F1D6081DA}" type="slidenum">
              <a:rPr lang="en-US" altLang="en-US" smtClean="0">
                <a:latin typeface="Calibri" panose="020F0502020204030204" pitchFamily="34" charset="0"/>
              </a:rPr>
              <a:pPr/>
              <a:t>1</a:t>
            </a:fld>
            <a:endParaRPr lang="en-US" altLang="en-US">
              <a:latin typeface="Calibri" panose="020F0502020204030204" pitchFamily="34" charset="0"/>
            </a:endParaRPr>
          </a:p>
        </p:txBody>
      </p:sp>
    </p:spTree>
    <p:extLst>
      <p:ext uri="{BB962C8B-B14F-4D97-AF65-F5344CB8AC3E}">
        <p14:creationId xmlns:p14="http://schemas.microsoft.com/office/powerpoint/2010/main" val="13122816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11</a:t>
            </a:fld>
            <a:endParaRPr lang="en-US" altLang="en-US"/>
          </a:p>
        </p:txBody>
      </p:sp>
    </p:spTree>
    <p:extLst>
      <p:ext uri="{BB962C8B-B14F-4D97-AF65-F5344CB8AC3E}">
        <p14:creationId xmlns:p14="http://schemas.microsoft.com/office/powerpoint/2010/main" val="3276296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12</a:t>
            </a:fld>
            <a:endParaRPr lang="en-US" altLang="en-US"/>
          </a:p>
        </p:txBody>
      </p:sp>
    </p:spTree>
    <p:extLst>
      <p:ext uri="{BB962C8B-B14F-4D97-AF65-F5344CB8AC3E}">
        <p14:creationId xmlns:p14="http://schemas.microsoft.com/office/powerpoint/2010/main" val="22464927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2AC51D-6DAA-4455-8EA7-D54B64909A85}"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6320769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2AC51D-6DAA-4455-8EA7-D54B64909A85}"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023157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2</a:t>
            </a:fld>
            <a:endParaRPr lang="en-US" altLang="en-US">
              <a:latin typeface="Calibri" panose="020F0502020204030204" pitchFamily="34" charset="0"/>
            </a:endParaRPr>
          </a:p>
        </p:txBody>
      </p:sp>
    </p:spTree>
    <p:extLst>
      <p:ext uri="{BB962C8B-B14F-4D97-AF65-F5344CB8AC3E}">
        <p14:creationId xmlns:p14="http://schemas.microsoft.com/office/powerpoint/2010/main" val="37071697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3</a:t>
            </a:fld>
            <a:endParaRPr lang="en-US" altLang="en-US">
              <a:latin typeface="Calibri" panose="020F0502020204030204" pitchFamily="34" charset="0"/>
            </a:endParaRPr>
          </a:p>
        </p:txBody>
      </p:sp>
    </p:spTree>
    <p:extLst>
      <p:ext uri="{BB962C8B-B14F-4D97-AF65-F5344CB8AC3E}">
        <p14:creationId xmlns:p14="http://schemas.microsoft.com/office/powerpoint/2010/main" val="6691556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5</a:t>
            </a:fld>
            <a:endParaRPr lang="en-US" altLang="en-US"/>
          </a:p>
        </p:txBody>
      </p:sp>
    </p:spTree>
    <p:extLst>
      <p:ext uri="{BB962C8B-B14F-4D97-AF65-F5344CB8AC3E}">
        <p14:creationId xmlns:p14="http://schemas.microsoft.com/office/powerpoint/2010/main" val="3314060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6</a:t>
            </a:fld>
            <a:endParaRPr lang="en-US" altLang="en-US"/>
          </a:p>
        </p:txBody>
      </p:sp>
    </p:spTree>
    <p:extLst>
      <p:ext uri="{BB962C8B-B14F-4D97-AF65-F5344CB8AC3E}">
        <p14:creationId xmlns:p14="http://schemas.microsoft.com/office/powerpoint/2010/main" val="7150835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7</a:t>
            </a:fld>
            <a:endParaRPr lang="en-US" altLang="en-US"/>
          </a:p>
        </p:txBody>
      </p:sp>
    </p:spTree>
    <p:extLst>
      <p:ext uri="{BB962C8B-B14F-4D97-AF65-F5344CB8AC3E}">
        <p14:creationId xmlns:p14="http://schemas.microsoft.com/office/powerpoint/2010/main" val="30024396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8</a:t>
            </a:fld>
            <a:endParaRPr lang="en-US" altLang="en-US"/>
          </a:p>
        </p:txBody>
      </p:sp>
    </p:spTree>
    <p:extLst>
      <p:ext uri="{BB962C8B-B14F-4D97-AF65-F5344CB8AC3E}">
        <p14:creationId xmlns:p14="http://schemas.microsoft.com/office/powerpoint/2010/main" val="10170889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9</a:t>
            </a:fld>
            <a:endParaRPr lang="en-US" altLang="en-US"/>
          </a:p>
        </p:txBody>
      </p:sp>
    </p:spTree>
    <p:extLst>
      <p:ext uri="{BB962C8B-B14F-4D97-AF65-F5344CB8AC3E}">
        <p14:creationId xmlns:p14="http://schemas.microsoft.com/office/powerpoint/2010/main" val="34908770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10</a:t>
            </a:fld>
            <a:endParaRPr lang="en-US" altLang="en-US"/>
          </a:p>
        </p:txBody>
      </p:sp>
    </p:spTree>
    <p:extLst>
      <p:ext uri="{BB962C8B-B14F-4D97-AF65-F5344CB8AC3E}">
        <p14:creationId xmlns:p14="http://schemas.microsoft.com/office/powerpoint/2010/main" val="32852913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Cover Page">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36670912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_Cover Page">
    <p:spTree>
      <p:nvGrpSpPr>
        <p:cNvPr id="1" name=""/>
        <p:cNvGrpSpPr/>
        <p:nvPr/>
      </p:nvGrpSpPr>
      <p:grpSpPr>
        <a:xfrm>
          <a:off x="0" y="0"/>
          <a:ext cx="0" cy="0"/>
          <a:chOff x="0" y="0"/>
          <a:chExt cx="0" cy="0"/>
        </a:xfrm>
      </p:grpSpPr>
      <p:sp>
        <p:nvSpPr>
          <p:cNvPr id="2" name="Slide Number Placeholder 6"/>
          <p:cNvSpPr txBox="1">
            <a:spLocks/>
          </p:cNvSpPr>
          <p:nvPr userDrawn="1"/>
        </p:nvSpPr>
        <p:spPr>
          <a:xfrm>
            <a:off x="6705600" y="6069013"/>
            <a:ext cx="2133600" cy="365125"/>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94754E99-A0E5-4899-94D8-C73D0E406896}" type="slidenum">
              <a:rPr lang="en-US" altLang="en-US" sz="1200" smtClean="0"/>
              <a:pPr algn="r" eaLnBrk="1" hangingPunct="1">
                <a:defRPr/>
              </a:pPr>
              <a:t>‹#›</a:t>
            </a:fld>
            <a:endParaRPr lang="en-US" altLang="en-US" sz="1200"/>
          </a:p>
        </p:txBody>
      </p:sp>
      <p:sp>
        <p:nvSpPr>
          <p:cNvPr id="3"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18754921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cxnSp>
        <p:nvCxnSpPr>
          <p:cNvPr id="3" name="Straight Connector 2"/>
          <p:cNvCxnSpPr/>
          <p:nvPr userDrawn="1"/>
        </p:nvCxnSpPr>
        <p:spPr>
          <a:xfrm>
            <a:off x="247650" y="641350"/>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4" name="Slide Number Placeholder 6"/>
          <p:cNvSpPr txBox="1">
            <a:spLocks/>
          </p:cNvSpPr>
          <p:nvPr userDrawn="1"/>
        </p:nvSpPr>
        <p:spPr>
          <a:xfrm>
            <a:off x="6705600" y="6202363"/>
            <a:ext cx="2133600" cy="182562"/>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F7754F16-BD6A-4448-A728-D47AE01157D9}" type="slidenum">
              <a:rPr lang="en-US" altLang="en-US" sz="1200" smtClean="0"/>
              <a:pPr algn="r" eaLnBrk="1" hangingPunct="1">
                <a:defRPr/>
              </a:pPr>
              <a:t>‹#›</a:t>
            </a:fld>
            <a:endParaRPr lang="en-US" altLang="en-US" sz="1200"/>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a:t>Click to edit Master title style</a:t>
            </a:r>
          </a:p>
        </p:txBody>
      </p:sp>
      <p:sp>
        <p:nvSpPr>
          <p:cNvPr id="5"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4114392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7118861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
        <p:nvSpPr>
          <p:cNvPr id="10" name="Footer Placeholder 4"/>
          <p:cNvSpPr txBox="1">
            <a:spLocks/>
          </p:cNvSpPr>
          <p:nvPr userDrawn="1"/>
        </p:nvSpPr>
        <p:spPr>
          <a:xfrm>
            <a:off x="7391400" y="6553200"/>
            <a:ext cx="1219200" cy="220663"/>
          </a:xfrm>
          <a:prstGeom prst="rect">
            <a:avLst/>
          </a:prstGeom>
        </p:spPr>
        <p:txBody>
          <a:bodyPr/>
          <a:lstStyle>
            <a:defPPr>
              <a:defRPr lang="en-US"/>
            </a:defPPr>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1000" dirty="0"/>
              <a:t>January 2024</a:t>
            </a:r>
          </a:p>
        </p:txBody>
      </p:sp>
    </p:spTree>
    <p:extLst>
      <p:ext uri="{BB962C8B-B14F-4D97-AF65-F5344CB8AC3E}">
        <p14:creationId xmlns:p14="http://schemas.microsoft.com/office/powerpoint/2010/main" val="19793639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6412178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Rectangle 8"/>
          <p:cNvSpPr/>
          <p:nvPr userDrawn="1"/>
        </p:nvSpPr>
        <p:spPr>
          <a:xfrm>
            <a:off x="0" y="-168275"/>
            <a:ext cx="9144000" cy="7216775"/>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12" name="Picture 11"/>
          <p:cNvPicPr>
            <a:picLocks/>
          </p:cNvPicPr>
          <p:nvPr userDrawn="1"/>
        </p:nvPicPr>
        <p:blipFill rotWithShape="1">
          <a:blip r:embed="rId5"/>
          <a:srcRect t="-1" b="46868"/>
          <a:stretch/>
        </p:blipFill>
        <p:spPr>
          <a:xfrm>
            <a:off x="214884" y="0"/>
            <a:ext cx="8714232" cy="6858000"/>
          </a:xfrm>
          <a:prstGeom prst="rect">
            <a:avLst/>
          </a:prstGeom>
          <a:effectLst>
            <a:reflection stA="58000" endPos="1000" dir="5400000" sy="-100000" algn="bl" rotWithShape="0"/>
          </a:effectLst>
        </p:spPr>
      </p:pic>
      <p:sp>
        <p:nvSpPr>
          <p:cNvPr id="4" name="Date Placeholder 3"/>
          <p:cNvSpPr>
            <a:spLocks noGrp="1"/>
          </p:cNvSpPr>
          <p:nvPr>
            <p:ph type="dt" sz="half" idx="2"/>
          </p:nvPr>
        </p:nvSpPr>
        <p:spPr>
          <a:xfrm>
            <a:off x="457200" y="5975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5" name="Footer Placeholder 4"/>
          <p:cNvSpPr>
            <a:spLocks noGrp="1"/>
          </p:cNvSpPr>
          <p:nvPr>
            <p:ph type="ftr" sz="quarter" idx="3"/>
          </p:nvPr>
        </p:nvSpPr>
        <p:spPr>
          <a:xfrm>
            <a:off x="3124200" y="5975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r>
              <a:rPr lang="en-US"/>
              <a:t>Hello I'm a slide</a:t>
            </a:r>
            <a:endParaRPr lang="en-US" dirty="0"/>
          </a:p>
        </p:txBody>
      </p:sp>
      <p:sp>
        <p:nvSpPr>
          <p:cNvPr id="6" name="Slide Number Placeholder 5"/>
          <p:cNvSpPr>
            <a:spLocks noGrp="1"/>
          </p:cNvSpPr>
          <p:nvPr>
            <p:ph type="sldNum" sz="quarter" idx="4"/>
          </p:nvPr>
        </p:nvSpPr>
        <p:spPr>
          <a:xfrm>
            <a:off x="6553200" y="5975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B58EF099-2B0E-49FB-A308-8F2246FAE503}"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94274" r:id="rId1"/>
    <p:sldLayoutId id="2147494275" r:id="rId2"/>
    <p:sldLayoutId id="2147494276" r:id="rId3"/>
  </p:sldLayoutIdLst>
  <p:hf sldNum="0" hdr="0" ft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Arial" charset="0"/>
        </a:defRPr>
      </a:lvl2pPr>
      <a:lvl3pPr algn="ctr" defTabSz="457200" rtl="0" eaLnBrk="0" fontAlgn="base" hangingPunct="0">
        <a:spcBef>
          <a:spcPct val="0"/>
        </a:spcBef>
        <a:spcAft>
          <a:spcPct val="0"/>
        </a:spcAft>
        <a:defRPr sz="4400">
          <a:solidFill>
            <a:schemeClr val="tx1"/>
          </a:solidFill>
          <a:latin typeface="Arial" charset="0"/>
        </a:defRPr>
      </a:lvl3pPr>
      <a:lvl4pPr algn="ctr" defTabSz="457200" rtl="0" eaLnBrk="0" fontAlgn="base" hangingPunct="0">
        <a:spcBef>
          <a:spcPct val="0"/>
        </a:spcBef>
        <a:spcAft>
          <a:spcPct val="0"/>
        </a:spcAft>
        <a:defRPr sz="4400">
          <a:solidFill>
            <a:schemeClr val="tx1"/>
          </a:solidFill>
          <a:latin typeface="Arial" charset="0"/>
        </a:defRPr>
      </a:lvl4pPr>
      <a:lvl5pPr algn="ctr" defTabSz="457200" rtl="0" eaLnBrk="0" fontAlgn="base" hangingPunct="0">
        <a:spcBef>
          <a:spcPct val="0"/>
        </a:spcBef>
        <a:spcAft>
          <a:spcPct val="0"/>
        </a:spcAft>
        <a:defRPr sz="4400">
          <a:solidFill>
            <a:schemeClr val="tx1"/>
          </a:solidFill>
          <a:latin typeface="Arial" charset="0"/>
        </a:defRPr>
      </a:lvl5pPr>
      <a:lvl6pPr marL="457200" algn="ctr" defTabSz="457200" rtl="0" fontAlgn="base">
        <a:spcBef>
          <a:spcPct val="0"/>
        </a:spcBef>
        <a:spcAft>
          <a:spcPct val="0"/>
        </a:spcAft>
        <a:defRPr sz="4400">
          <a:solidFill>
            <a:schemeClr val="tx1"/>
          </a:solidFill>
          <a:latin typeface="Arial" charset="0"/>
        </a:defRPr>
      </a:lvl6pPr>
      <a:lvl7pPr marL="914400" algn="ctr" defTabSz="457200" rtl="0" fontAlgn="base">
        <a:spcBef>
          <a:spcPct val="0"/>
        </a:spcBef>
        <a:spcAft>
          <a:spcPct val="0"/>
        </a:spcAft>
        <a:defRPr sz="4400">
          <a:solidFill>
            <a:schemeClr val="tx1"/>
          </a:solidFill>
          <a:latin typeface="Arial" charset="0"/>
        </a:defRPr>
      </a:lvl7pPr>
      <a:lvl8pPr marL="1371600" algn="ctr" defTabSz="457200" rtl="0" fontAlgn="base">
        <a:spcBef>
          <a:spcPct val="0"/>
        </a:spcBef>
        <a:spcAft>
          <a:spcPct val="0"/>
        </a:spcAft>
        <a:defRPr sz="4400">
          <a:solidFill>
            <a:schemeClr val="tx1"/>
          </a:solidFill>
          <a:latin typeface="Arial" charset="0"/>
        </a:defRPr>
      </a:lvl8pPr>
      <a:lvl9pPr marL="1828800" algn="ctr" defTabSz="457200" rtl="0" fontAlgn="base">
        <a:spcBef>
          <a:spcPct val="0"/>
        </a:spcBef>
        <a:spcAft>
          <a:spcPct val="0"/>
        </a:spcAft>
        <a:defRPr sz="4400">
          <a:solidFill>
            <a:schemeClr val="tx1"/>
          </a:solidFill>
          <a:latin typeface="Arial"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215083328"/>
      </p:ext>
    </p:extLst>
  </p:cSld>
  <p:clrMap bg1="lt1" tx1="dk1" bg2="lt2" tx2="dk2" accent1="accent1" accent2="accent2" accent3="accent3" accent4="accent4" accent5="accent5" accent6="accent6" hlink="hlink" folHlink="folHlink"/>
  <p:sldLayoutIdLst>
    <p:sldLayoutId id="2147494278" r:id="rId1"/>
    <p:sldLayoutId id="2147494279" r:id="rId2"/>
    <p:sldLayoutId id="2147494280"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70" name="Group 13"/>
          <p:cNvGrpSpPr>
            <a:grpSpLocks/>
          </p:cNvGrpSpPr>
          <p:nvPr/>
        </p:nvGrpSpPr>
        <p:grpSpPr bwMode="auto">
          <a:xfrm>
            <a:off x="787400" y="2805113"/>
            <a:ext cx="7543800" cy="2863850"/>
            <a:chOff x="787400" y="1852613"/>
            <a:chExt cx="7543800" cy="2863316"/>
          </a:xfrm>
        </p:grpSpPr>
        <p:sp>
          <p:nvSpPr>
            <p:cNvPr id="7171" name="TextBox 9"/>
            <p:cNvSpPr txBox="1">
              <a:spLocks noChangeArrowheads="1"/>
            </p:cNvSpPr>
            <p:nvPr/>
          </p:nvSpPr>
          <p:spPr bwMode="auto">
            <a:xfrm>
              <a:off x="787400" y="2130425"/>
              <a:ext cx="7543800" cy="2585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3200" b="1" dirty="0"/>
                <a:t>Item 9: PRS Report </a:t>
              </a:r>
            </a:p>
            <a:p>
              <a:pPr eaLnBrk="1" hangingPunct="1"/>
              <a:endParaRPr lang="en-US" altLang="en-US" b="1" dirty="0"/>
            </a:p>
            <a:p>
              <a:pPr eaLnBrk="1" hangingPunct="1"/>
              <a:r>
                <a:rPr lang="en-US" altLang="en-US" sz="2000" dirty="0"/>
                <a:t>Diana Coleman</a:t>
              </a:r>
            </a:p>
            <a:p>
              <a:pPr eaLnBrk="1" hangingPunct="1"/>
              <a:r>
                <a:rPr lang="en-US" altLang="en-US" sz="2000" dirty="0"/>
                <a:t>PRS Chair</a:t>
              </a:r>
            </a:p>
            <a:p>
              <a:pPr eaLnBrk="1" hangingPunct="1"/>
              <a:r>
                <a:rPr lang="en-US" altLang="en-US" dirty="0"/>
                <a:t> </a:t>
              </a:r>
            </a:p>
            <a:p>
              <a:pPr eaLnBrk="1" hangingPunct="1"/>
              <a:r>
                <a:rPr lang="en-US" altLang="en-US" dirty="0"/>
                <a:t>Technical Advisory Committee (TAC) Meeting</a:t>
              </a:r>
            </a:p>
            <a:p>
              <a:pPr eaLnBrk="1" hangingPunct="1"/>
              <a:r>
                <a:rPr lang="en-US" altLang="en-US" dirty="0"/>
                <a:t>ERCOT Public</a:t>
              </a:r>
            </a:p>
            <a:p>
              <a:pPr eaLnBrk="1" hangingPunct="1"/>
              <a:r>
                <a:rPr lang="en-US" altLang="en-US" dirty="0"/>
                <a:t>January 24, 2024</a:t>
              </a:r>
            </a:p>
          </p:txBody>
        </p:sp>
        <p:cxnSp>
          <p:nvCxnSpPr>
            <p:cNvPr id="13" name="Straight Connector 12"/>
            <p:cNvCxnSpPr/>
            <p:nvPr/>
          </p:nvCxnSpPr>
          <p:spPr>
            <a:xfrm flipV="1">
              <a:off x="787400" y="1852613"/>
              <a:ext cx="6286500" cy="12698"/>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b="1" i="1" dirty="0">
                <a:effectLst/>
                <a:latin typeface="Arial" panose="020B0604020202020204" pitchFamily="34" charset="0"/>
                <a:ea typeface="Times New Roman" panose="02020603050405020304" pitchFamily="18" charset="0"/>
              </a:rPr>
              <a:t>NPRR1208, Creation of Invoice Report</a:t>
            </a:r>
            <a:endParaRPr lang="en-US" sz="1800" dirty="0"/>
          </a:p>
        </p:txBody>
      </p:sp>
      <p:sp>
        <p:nvSpPr>
          <p:cNvPr id="14339" name="Rectangle 2"/>
          <p:cNvSpPr>
            <a:spLocks noChangeArrowheads="1"/>
          </p:cNvSpPr>
          <p:nvPr/>
        </p:nvSpPr>
        <p:spPr bwMode="auto">
          <a:xfrm>
            <a:off x="70288" y="678426"/>
            <a:ext cx="8732520"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Sponsor:  </a:t>
            </a:r>
            <a:r>
              <a:rPr lang="en-US" sz="1800" dirty="0">
                <a:effectLst/>
                <a:latin typeface="Arial" panose="020B0604020202020204" pitchFamily="34" charset="0"/>
                <a:ea typeface="Times New Roman" panose="02020603050405020304" pitchFamily="18" charset="0"/>
              </a:rPr>
              <a:t>Reliant</a:t>
            </a:r>
            <a:endParaRPr lang="en-US" sz="1800" dirty="0">
              <a:effectLst/>
              <a:latin typeface="Times New Roman" panose="02020603050405020304" pitchFamily="18" charset="0"/>
              <a:ea typeface="Times New Roman" panose="02020603050405020304" pitchFamily="18" charset="0"/>
            </a:endParaRPr>
          </a:p>
          <a:p>
            <a:pPr marL="228600" marR="0" algn="just">
              <a:spcBef>
                <a:spcPts val="0"/>
              </a:spcBef>
              <a:spcAft>
                <a:spcPts val="0"/>
              </a:spcAft>
            </a:pPr>
            <a:r>
              <a:rPr lang="en-US" sz="1800" b="1" dirty="0">
                <a:effectLst/>
                <a:latin typeface="Arial" panose="020B0604020202020204" pitchFamily="34" charset="0"/>
                <a:ea typeface="Times New Roman" panose="02020603050405020304" pitchFamily="18" charset="0"/>
              </a:rPr>
              <a:t>Proposed Effective Date:  </a:t>
            </a:r>
            <a:r>
              <a:rPr lang="en-US" sz="1800" dirty="0">
                <a:effectLst/>
                <a:latin typeface="Arial" panose="020B0604020202020204" pitchFamily="34" charset="0"/>
                <a:ea typeface="Times New Roman" panose="02020603050405020304" pitchFamily="18" charset="0"/>
              </a:rPr>
              <a:t>Upon system implementation – Priority 2024; Rank 4090</a:t>
            </a:r>
            <a:endParaRPr lang="en-US" sz="1800" dirty="0">
              <a:effectLst/>
              <a:latin typeface="Times New Roman" panose="02020603050405020304" pitchFamily="18" charset="0"/>
              <a:ea typeface="Times New Roman" panose="02020603050405020304" pitchFamily="18" charset="0"/>
            </a:endParaRPr>
          </a:p>
          <a:p>
            <a:pPr marL="228600" marR="0" algn="just">
              <a:spcBef>
                <a:spcPts val="0"/>
              </a:spcBef>
              <a:spcAft>
                <a:spcPts val="0"/>
              </a:spcAft>
            </a:pPr>
            <a:r>
              <a:rPr lang="en-US" sz="1800" b="1" dirty="0">
                <a:effectLst/>
                <a:latin typeface="Arial" panose="020B0604020202020204" pitchFamily="34" charset="0"/>
                <a:ea typeface="Times New Roman" panose="02020603050405020304" pitchFamily="18" charset="0"/>
              </a:rPr>
              <a:t>ERCOT Impact Analysis:  </a:t>
            </a:r>
            <a:r>
              <a:rPr lang="en-US" sz="1800" dirty="0">
                <a:effectLst/>
                <a:latin typeface="Arial" panose="020B0604020202020204" pitchFamily="34" charset="0"/>
                <a:ea typeface="Times New Roman" panose="02020603050405020304" pitchFamily="18" charset="0"/>
              </a:rPr>
              <a:t>Between $40K and $60K; no impacts to ERCOT staffing; impacts to Data Management &amp; Analytic Systems, ERCOT Website and MIS Systems, and Channel Management Systems; no impacts to E</a:t>
            </a:r>
            <a:r>
              <a:rPr lang="x-none" sz="1800" dirty="0">
                <a:effectLst/>
                <a:latin typeface="Arial" panose="020B0604020202020204" pitchFamily="34" charset="0"/>
                <a:ea typeface="Times New Roman" panose="02020603050405020304" pitchFamily="18" charset="0"/>
              </a:rPr>
              <a:t>RCOT business processes</a:t>
            </a:r>
            <a:r>
              <a:rPr lang="en-US" sz="1800" dirty="0">
                <a:effectLst/>
                <a:latin typeface="Arial" panose="020B0604020202020204" pitchFamily="34" charset="0"/>
                <a:ea typeface="Times New Roman" panose="02020603050405020304" pitchFamily="18" charset="0"/>
              </a:rPr>
              <a:t>; no impacts to ERCOT grid operations and practices.</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Revision Description:  </a:t>
            </a:r>
            <a:r>
              <a:rPr lang="en-US" sz="1800" dirty="0">
                <a:effectLst/>
                <a:latin typeface="Arial" panose="020B0604020202020204" pitchFamily="34" charset="0"/>
                <a:ea typeface="Times New Roman" panose="02020603050405020304" pitchFamily="18" charset="0"/>
              </a:rPr>
              <a:t>This NPRR</a:t>
            </a:r>
            <a:r>
              <a:rPr lang="en-US" sz="1800" dirty="0">
                <a:effectLst/>
                <a:latin typeface="Times New Roman" panose="02020603050405020304" pitchFamily="18" charset="0"/>
                <a:ea typeface="Times New Roman" panose="02020603050405020304" pitchFamily="18" charset="0"/>
              </a:rPr>
              <a:t> </a:t>
            </a:r>
            <a:r>
              <a:rPr lang="en-US" sz="1800" dirty="0">
                <a:effectLst/>
                <a:latin typeface="Arial" panose="020B0604020202020204" pitchFamily="34" charset="0"/>
                <a:ea typeface="Times New Roman" panose="02020603050405020304" pitchFamily="18" charset="0"/>
              </a:rPr>
              <a:t>creates a new daily report, the ERCOT Invoice Report, which lists the ERCOT Invoices issued for the current day and day prior at a Counter-Party level.</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PRS Decision:</a:t>
            </a:r>
            <a:r>
              <a:rPr lang="en-US" sz="1800" dirty="0">
                <a:effectLst/>
                <a:latin typeface="Arial" panose="020B0604020202020204" pitchFamily="34" charset="0"/>
                <a:ea typeface="Times New Roman" panose="02020603050405020304" pitchFamily="18" charset="0"/>
              </a:rPr>
              <a:t>  On 12/15/23, PRS voted unanimously to recommend approval of NPRR1208 as submitted.  On 1/11/24, PRS voted unanimously endorse and forward to TAC the 12/15/23 PRS Report and 1/9/24 Impact Analysis for NPRR1208 with a recommended priority of 2024 and rank of 4090.  </a:t>
            </a:r>
            <a:endParaRPr lang="en-US"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7202476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b="1" i="1" dirty="0">
                <a:effectLst/>
                <a:latin typeface="Arial" panose="020B0604020202020204" pitchFamily="34" charset="0"/>
                <a:ea typeface="Times New Roman" panose="02020603050405020304" pitchFamily="18" charset="0"/>
              </a:rPr>
              <a:t>NPRR1211, Move OBD to Section 22 – Methodology for Setting Maximum Shadow Prices for Network and Power Balance Constraints</a:t>
            </a:r>
            <a:endParaRPr lang="en-US" sz="1800" dirty="0"/>
          </a:p>
        </p:txBody>
      </p:sp>
      <p:sp>
        <p:nvSpPr>
          <p:cNvPr id="14339" name="Rectangle 2"/>
          <p:cNvSpPr>
            <a:spLocks noChangeArrowheads="1"/>
          </p:cNvSpPr>
          <p:nvPr/>
        </p:nvSpPr>
        <p:spPr bwMode="auto">
          <a:xfrm>
            <a:off x="70288" y="678426"/>
            <a:ext cx="8732520" cy="3693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Sponsor:  </a:t>
            </a:r>
            <a:r>
              <a:rPr lang="en-US" sz="1800" dirty="0">
                <a:effectLst/>
                <a:latin typeface="Arial" panose="020B0604020202020204" pitchFamily="34" charset="0"/>
                <a:ea typeface="Times New Roman" panose="02020603050405020304" pitchFamily="18" charset="0"/>
              </a:rPr>
              <a:t>ERCOT</a:t>
            </a:r>
            <a:endParaRPr lang="en-US" sz="1800" dirty="0">
              <a:effectLst/>
              <a:latin typeface="Times New Roman" panose="02020603050405020304" pitchFamily="18" charset="0"/>
              <a:ea typeface="Times New Roman" panose="02020603050405020304" pitchFamily="18" charset="0"/>
            </a:endParaRPr>
          </a:p>
          <a:p>
            <a:pPr marL="228600" marR="0" algn="just">
              <a:spcBef>
                <a:spcPts val="0"/>
              </a:spcBef>
              <a:spcAft>
                <a:spcPts val="0"/>
              </a:spcAft>
            </a:pPr>
            <a:r>
              <a:rPr lang="en-US" sz="1800" b="1" dirty="0">
                <a:effectLst/>
                <a:latin typeface="Arial" panose="020B0604020202020204" pitchFamily="34" charset="0"/>
                <a:ea typeface="Times New Roman" panose="02020603050405020304" pitchFamily="18" charset="0"/>
              </a:rPr>
              <a:t>Proposed Effective Date:  </a:t>
            </a:r>
            <a:r>
              <a:rPr lang="en-US" sz="1800" dirty="0">
                <a:effectLst/>
                <a:latin typeface="Arial" panose="020B0604020202020204" pitchFamily="34" charset="0"/>
                <a:ea typeface="Times New Roman" panose="02020603050405020304" pitchFamily="18" charset="0"/>
              </a:rPr>
              <a:t>Upon system implementation</a:t>
            </a:r>
            <a:endParaRPr lang="en-US" sz="1800" dirty="0">
              <a:effectLst/>
              <a:latin typeface="Times New Roman" panose="02020603050405020304" pitchFamily="18" charset="0"/>
              <a:ea typeface="Times New Roman" panose="02020603050405020304" pitchFamily="18" charset="0"/>
            </a:endParaRPr>
          </a:p>
          <a:p>
            <a:pPr marL="228600" marR="0" algn="just">
              <a:spcBef>
                <a:spcPts val="0"/>
              </a:spcBef>
              <a:spcAft>
                <a:spcPts val="0"/>
              </a:spcAft>
            </a:pPr>
            <a:r>
              <a:rPr lang="en-US" sz="1800" b="1" dirty="0">
                <a:effectLst/>
                <a:latin typeface="Arial" panose="020B0604020202020204" pitchFamily="34" charset="0"/>
                <a:ea typeface="Times New Roman" panose="02020603050405020304" pitchFamily="18" charset="0"/>
              </a:rPr>
              <a:t>ERCOT Impact Analysis:  </a:t>
            </a:r>
            <a:r>
              <a:rPr lang="en-US" sz="1800" dirty="0">
                <a:effectLst/>
                <a:latin typeface="Arial" panose="020B0604020202020204" pitchFamily="34" charset="0"/>
                <a:ea typeface="Times New Roman" panose="02020603050405020304" pitchFamily="18" charset="0"/>
              </a:rPr>
              <a:t>Less than $5K (O&amp;M); no impacts to ERCOT staffing; impacts to ERCOT Website and MIS Systems and Channel Management Systems; no impacts to E</a:t>
            </a:r>
            <a:r>
              <a:rPr lang="x-none" sz="1800" dirty="0">
                <a:effectLst/>
                <a:latin typeface="Arial" panose="020B0604020202020204" pitchFamily="34" charset="0"/>
                <a:ea typeface="Times New Roman" panose="02020603050405020304" pitchFamily="18" charset="0"/>
              </a:rPr>
              <a:t>RCOT business processes</a:t>
            </a:r>
            <a:r>
              <a:rPr lang="en-US" sz="1800" dirty="0">
                <a:effectLst/>
                <a:latin typeface="Arial" panose="020B0604020202020204" pitchFamily="34" charset="0"/>
                <a:ea typeface="Times New Roman" panose="02020603050405020304" pitchFamily="18" charset="0"/>
              </a:rPr>
              <a:t>; no impacts to ERCOT grid operations and practices.</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Revision Description:  </a:t>
            </a:r>
            <a:r>
              <a:rPr lang="en-US" sz="1800" dirty="0">
                <a:effectLst/>
                <a:latin typeface="Arial" panose="020B0604020202020204" pitchFamily="34" charset="0"/>
                <a:ea typeface="Times New Roman" panose="02020603050405020304" pitchFamily="18" charset="0"/>
              </a:rPr>
              <a:t>This NPRR</a:t>
            </a:r>
            <a:r>
              <a:rPr lang="en-US" sz="1800" dirty="0">
                <a:effectLst/>
                <a:latin typeface="Times New Roman" panose="02020603050405020304" pitchFamily="18" charset="0"/>
                <a:ea typeface="Times New Roman" panose="02020603050405020304" pitchFamily="18" charset="0"/>
              </a:rPr>
              <a:t> </a:t>
            </a:r>
            <a:r>
              <a:rPr lang="en-US" sz="1800" dirty="0">
                <a:effectLst/>
                <a:latin typeface="Arial" panose="020B0604020202020204" pitchFamily="34" charset="0"/>
                <a:ea typeface="Times New Roman" panose="02020603050405020304" pitchFamily="18" charset="0"/>
              </a:rPr>
              <a:t>incorporates the Other Binding Document “Methodology for Setting Maximum Shadow Prices for Network and Power Balance Constraints” into the Protocols.</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PRS Decision:</a:t>
            </a:r>
            <a:r>
              <a:rPr lang="en-US" sz="1800" dirty="0">
                <a:effectLst/>
                <a:latin typeface="Arial" panose="020B0604020202020204" pitchFamily="34" charset="0"/>
                <a:ea typeface="Times New Roman" panose="02020603050405020304" pitchFamily="18" charset="0"/>
              </a:rPr>
              <a:t>  On 12/15/23, PRS voted unanimously to recommend approval of NPRR1211 as submitted.  On 1/11/24, PRS voted unanimously to endorse and forward to TAC the 12/15/23 PRS Report and 11/20/23 Impact Analysis for NPRR1211.</a:t>
            </a:r>
            <a:endParaRPr lang="en-US"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6278807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fr-FR" sz="1800" b="1" i="1" dirty="0">
                <a:effectLst/>
                <a:latin typeface="Arial" panose="020B0604020202020204" pitchFamily="34" charset="0"/>
                <a:ea typeface="Times New Roman" panose="02020603050405020304" pitchFamily="18" charset="0"/>
              </a:rPr>
              <a:t>SCR825, ERCOT Voice Communications </a:t>
            </a:r>
            <a:r>
              <a:rPr lang="fr-FR" sz="1800" b="1" i="1" dirty="0" err="1">
                <a:effectLst/>
                <a:latin typeface="Arial" panose="020B0604020202020204" pitchFamily="34" charset="0"/>
                <a:ea typeface="Times New Roman" panose="02020603050405020304" pitchFamily="18" charset="0"/>
              </a:rPr>
              <a:t>Aggregation</a:t>
            </a:r>
            <a:endParaRPr lang="en-US" sz="1800" dirty="0"/>
          </a:p>
        </p:txBody>
      </p:sp>
      <p:sp>
        <p:nvSpPr>
          <p:cNvPr id="14339" name="Rectangle 2"/>
          <p:cNvSpPr>
            <a:spLocks noChangeArrowheads="1"/>
          </p:cNvSpPr>
          <p:nvPr/>
        </p:nvSpPr>
        <p:spPr bwMode="auto">
          <a:xfrm>
            <a:off x="70288" y="678426"/>
            <a:ext cx="8732520"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Sponsor:  </a:t>
            </a:r>
            <a:r>
              <a:rPr lang="en-US" sz="1800" dirty="0">
                <a:effectLst/>
                <a:latin typeface="Arial" panose="020B0604020202020204" pitchFamily="34" charset="0"/>
                <a:ea typeface="Times New Roman" panose="02020603050405020304" pitchFamily="18" charset="0"/>
              </a:rPr>
              <a:t>Tenaska</a:t>
            </a:r>
            <a:endParaRPr lang="en-US" sz="1800" dirty="0">
              <a:effectLst/>
              <a:latin typeface="Times New Roman" panose="02020603050405020304" pitchFamily="18" charset="0"/>
              <a:ea typeface="Times New Roman" panose="02020603050405020304" pitchFamily="18" charset="0"/>
            </a:endParaRPr>
          </a:p>
          <a:p>
            <a:pPr marL="228600" marR="0" algn="just">
              <a:spcBef>
                <a:spcPts val="0"/>
              </a:spcBef>
              <a:spcAft>
                <a:spcPts val="0"/>
              </a:spcAft>
            </a:pPr>
            <a:r>
              <a:rPr lang="en-US" sz="1800" b="1" dirty="0">
                <a:effectLst/>
                <a:latin typeface="Arial" panose="020B0604020202020204" pitchFamily="34" charset="0"/>
                <a:ea typeface="Times New Roman" panose="02020603050405020304" pitchFamily="18" charset="0"/>
              </a:rPr>
              <a:t>Proposed Effective Date:  </a:t>
            </a:r>
            <a:r>
              <a:rPr lang="en-US" sz="1800" dirty="0">
                <a:effectLst/>
                <a:latin typeface="Arial" panose="020B0604020202020204" pitchFamily="34" charset="0"/>
                <a:ea typeface="Times New Roman" panose="02020603050405020304" pitchFamily="18" charset="0"/>
              </a:rPr>
              <a:t>Upon system implementation – Priority 2025; Rank 4510</a:t>
            </a:r>
            <a:endParaRPr lang="en-US" sz="1800" dirty="0">
              <a:effectLst/>
              <a:latin typeface="Times New Roman" panose="02020603050405020304" pitchFamily="18" charset="0"/>
              <a:ea typeface="Times New Roman" panose="02020603050405020304" pitchFamily="18" charset="0"/>
            </a:endParaRPr>
          </a:p>
          <a:p>
            <a:pPr marL="228600" marR="0" algn="just">
              <a:spcBef>
                <a:spcPts val="0"/>
              </a:spcBef>
              <a:spcAft>
                <a:spcPts val="0"/>
              </a:spcAft>
            </a:pPr>
            <a:r>
              <a:rPr lang="en-US" sz="1800" b="1" dirty="0">
                <a:effectLst/>
                <a:latin typeface="Arial" panose="020B0604020202020204" pitchFamily="34" charset="0"/>
                <a:ea typeface="Times New Roman" panose="02020603050405020304" pitchFamily="18" charset="0"/>
              </a:rPr>
              <a:t>ERCOT Impact Analysis:  </a:t>
            </a:r>
            <a:r>
              <a:rPr lang="en-US" sz="1800" dirty="0">
                <a:effectLst/>
                <a:latin typeface="Arial" panose="020B0604020202020204" pitchFamily="34" charset="0"/>
                <a:ea typeface="Times New Roman" panose="02020603050405020304" pitchFamily="18" charset="0"/>
              </a:rPr>
              <a:t>Between $150K and $250K; no impacts to ERCOT staffing; impacts to CRM &amp; Registration Systems, Energy Management Systems, Market Operation Systems, Integration Systems, Telecom Management Systems; no impacts to E</a:t>
            </a:r>
            <a:r>
              <a:rPr lang="x-none" sz="1800" dirty="0">
                <a:effectLst/>
                <a:latin typeface="Arial" panose="020B0604020202020204" pitchFamily="34" charset="0"/>
                <a:ea typeface="Times New Roman" panose="02020603050405020304" pitchFamily="18" charset="0"/>
              </a:rPr>
              <a:t>RCOT business processes</a:t>
            </a:r>
            <a:r>
              <a:rPr lang="en-US" sz="1800" dirty="0">
                <a:effectLst/>
                <a:latin typeface="Arial" panose="020B0604020202020204" pitchFamily="34" charset="0"/>
                <a:ea typeface="Times New Roman" panose="02020603050405020304" pitchFamily="18" charset="0"/>
              </a:rPr>
              <a:t>; ERCOT grid operations and practices will be updated.</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Revision Description:  </a:t>
            </a:r>
            <a:r>
              <a:rPr lang="en-US" sz="1800" dirty="0">
                <a:effectLst/>
                <a:latin typeface="Arial" panose="020B0604020202020204" pitchFamily="34" charset="0"/>
                <a:ea typeface="Times New Roman" panose="02020603050405020304" pitchFamily="18" charset="0"/>
              </a:rPr>
              <a:t>This SCR modifies ERCOT’s current control room voice communication configuration(s) to allow for greater flexibility for QSEs and their Subordinate QSEs (Sub-QSE) when assigning Agent(s), including allowing Sub-QSEs to assign Agents different than those used by the parent QSE.</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PRS Decision:</a:t>
            </a:r>
            <a:r>
              <a:rPr lang="en-US" sz="1800" dirty="0">
                <a:effectLst/>
                <a:latin typeface="Arial" panose="020B0604020202020204" pitchFamily="34" charset="0"/>
                <a:ea typeface="Times New Roman" panose="02020603050405020304" pitchFamily="18" charset="0"/>
              </a:rPr>
              <a:t>  On 10/12/23, PRS voted unanimously to recommend approval of SCR825 as submitted.  On 1/11/24, PRS voted unanimously to endorse and forward to TAC the 12/15/23 PRS Report and 1/9/24 Impact Analysis for SCR825 with a recommended priority of 2025 and rank of 4510.</a:t>
            </a:r>
            <a:endParaRPr lang="en-US"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5307011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59449"/>
            <a:ext cx="7924800" cy="435268"/>
          </a:xfrm>
        </p:spPr>
        <p:txBody>
          <a:bodyPr/>
          <a:lstStyle/>
          <a:p>
            <a:r>
              <a:rPr lang="en-US" sz="2200" b="1" dirty="0">
                <a:solidFill>
                  <a:schemeClr val="accent1"/>
                </a:solidFill>
              </a:rPr>
              <a:t>2023 Releases – Approved NPRRs / SCRs / xGRRs </a:t>
            </a:r>
          </a:p>
        </p:txBody>
      </p:sp>
      <p:sp>
        <p:nvSpPr>
          <p:cNvPr id="6" name="Slide Number Placeholder 5"/>
          <p:cNvSpPr>
            <a:spLocks noGrp="1"/>
          </p:cNvSpPr>
          <p:nvPr>
            <p:ph type="sldNum" sz="quarter" idx="4"/>
          </p:nvPr>
        </p:nvSpPr>
        <p:spPr>
          <a:xfrm>
            <a:off x="8763000" y="6561138"/>
            <a:ext cx="228600" cy="2127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1200" b="0" i="0" u="none" strike="noStrike" kern="1200" cap="none" spc="0" normalizeH="0" baseline="0" noProof="0" smtClean="0">
                <a:ln>
                  <a:noFill/>
                </a:ln>
                <a:solidFill>
                  <a:prstClr val="black">
                    <a:tint val="75000"/>
                  </a:prstClr>
                </a:solidFill>
                <a:effectLst/>
                <a:uLnTx/>
                <a:uFillTx/>
                <a:latin typeface="Arial"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tint val="75000"/>
                </a:prstClr>
              </a:solidFill>
              <a:effectLst/>
              <a:uLnTx/>
              <a:uFillTx/>
              <a:latin typeface="Arial" panose="020B0604020202020204"/>
              <a:ea typeface="+mn-ea"/>
              <a:cs typeface="+mn-cs"/>
            </a:endParaRPr>
          </a:p>
        </p:txBody>
      </p:sp>
      <p:sp>
        <p:nvSpPr>
          <p:cNvPr id="29" name="TextBox 15"/>
          <p:cNvSpPr txBox="1">
            <a:spLocks noChangeArrowheads="1"/>
          </p:cNvSpPr>
          <p:nvPr/>
        </p:nvSpPr>
        <p:spPr bwMode="auto">
          <a:xfrm>
            <a:off x="160280" y="5590890"/>
            <a:ext cx="3174414" cy="4001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a:ln>
                  <a:noFill/>
                </a:ln>
                <a:solidFill>
                  <a:srgbClr val="000000"/>
                </a:solidFill>
                <a:effectLst/>
                <a:uLnTx/>
                <a:uFillTx/>
                <a:latin typeface="Arial" charset="0"/>
                <a:ea typeface="+mn-ea"/>
                <a:cs typeface="+mn-cs"/>
              </a:rPr>
              <a:t>Go-live dates can differ from Protocol effective dates – Please refer to market notices for more details</a:t>
            </a:r>
          </a:p>
        </p:txBody>
      </p:sp>
      <p:sp>
        <p:nvSpPr>
          <p:cNvPr id="30" name="TextBox 22"/>
          <p:cNvSpPr txBox="1">
            <a:spLocks noChangeArrowheads="1"/>
          </p:cNvSpPr>
          <p:nvPr/>
        </p:nvSpPr>
        <p:spPr bwMode="auto">
          <a:xfrm>
            <a:off x="160279" y="6002529"/>
            <a:ext cx="3174415" cy="2616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a:ln>
                  <a:noFill/>
                </a:ln>
                <a:solidFill>
                  <a:srgbClr val="000000"/>
                </a:solidFill>
                <a:effectLst/>
                <a:uLnTx/>
                <a:uFillTx/>
                <a:latin typeface="Arial" charset="0"/>
                <a:ea typeface="+mn-ea"/>
                <a:cs typeface="+mn-cs"/>
              </a:rPr>
              <a:t>Release targets are subject to change</a:t>
            </a:r>
          </a:p>
        </p:txBody>
      </p:sp>
      <p:sp>
        <p:nvSpPr>
          <p:cNvPr id="32" name="TextBox 23"/>
          <p:cNvSpPr txBox="1">
            <a:spLocks noChangeArrowheads="1"/>
          </p:cNvSpPr>
          <p:nvPr/>
        </p:nvSpPr>
        <p:spPr bwMode="auto">
          <a:xfrm>
            <a:off x="3443195" y="5595729"/>
            <a:ext cx="1647290" cy="75405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APPENDIX</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noStrike" kern="0" cap="none" spc="0" normalizeH="0" baseline="0" noProof="0" dirty="0">
                <a:ln>
                  <a:noFill/>
                </a:ln>
                <a:solidFill>
                  <a:srgbClr val="FF0000"/>
                </a:solidFill>
                <a:effectLst/>
                <a:uLnTx/>
                <a:uFillTx/>
                <a:latin typeface="Arial" charset="0"/>
                <a:ea typeface="+mn-ea"/>
                <a:cs typeface="+mn-cs"/>
              </a:rPr>
              <a:t>Red Text</a:t>
            </a:r>
            <a:r>
              <a:rPr kumimoji="0" lang="en-US" sz="700" b="0" i="0" u="none" strike="noStrike" kern="0" cap="none" spc="0" normalizeH="0" baseline="0" noProof="0" dirty="0">
                <a:ln>
                  <a:noFill/>
                </a:ln>
                <a:solidFill>
                  <a:srgbClr val="000000"/>
                </a:solidFill>
                <a:effectLst/>
                <a:uLnTx/>
                <a:uFillTx/>
                <a:latin typeface="Arial" charset="0"/>
                <a:ea typeface="+mn-ea"/>
                <a:cs typeface="+mn-cs"/>
              </a:rPr>
              <a:t>: New additions and target release changes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sngStrike" kern="0" cap="none" spc="0" normalizeH="0" baseline="0" noProof="0" dirty="0">
                <a:ln>
                  <a:noFill/>
                </a:ln>
                <a:solidFill>
                  <a:srgbClr val="000000"/>
                </a:solidFill>
                <a:effectLst/>
                <a:uLnTx/>
                <a:uFillTx/>
                <a:latin typeface="Arial" charset="0"/>
                <a:ea typeface="+mn-ea"/>
                <a:cs typeface="+mn-cs"/>
              </a:rPr>
              <a:t>Strike-Through Text</a:t>
            </a:r>
            <a:r>
              <a:rPr kumimoji="0" lang="en-US" sz="700" b="0" i="0" u="none" strike="noStrike" kern="0" cap="none" spc="0" normalizeH="0" baseline="0" noProof="0" dirty="0">
                <a:ln>
                  <a:noFill/>
                </a:ln>
                <a:solidFill>
                  <a:srgbClr val="000000"/>
                </a:solidFill>
                <a:effectLst/>
                <a:uLnTx/>
                <a:uFillTx/>
                <a:latin typeface="Arial" charset="0"/>
                <a:ea typeface="+mn-ea"/>
                <a:cs typeface="+mn-cs"/>
              </a:rPr>
              <a:t>: Previous target release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noStrike" kern="0" cap="none" spc="0" normalizeH="0" baseline="0" noProof="0" dirty="0">
                <a:ln>
                  <a:noFill/>
                </a:ln>
                <a:solidFill>
                  <a:srgbClr val="000000"/>
                </a:solidFill>
                <a:effectLst/>
                <a:uLnTx/>
                <a:uFillTx/>
                <a:latin typeface="Arial" charset="0"/>
                <a:ea typeface="+mn-ea"/>
                <a:cs typeface="+mn-cs"/>
              </a:rPr>
              <a:t>(a), (b), etc.: M</a:t>
            </a:r>
            <a:r>
              <a:rPr kumimoji="0" lang="en-US" sz="700" b="0" i="0" u="none" strike="noStrike" kern="0" cap="none" spc="0" normalizeH="0" baseline="0" noProof="0" dirty="0" err="1">
                <a:ln>
                  <a:noFill/>
                </a:ln>
                <a:solidFill>
                  <a:srgbClr val="000000"/>
                </a:solidFill>
                <a:effectLst/>
                <a:uLnTx/>
                <a:uFillTx/>
                <a:latin typeface="Arial" charset="0"/>
                <a:ea typeface="+mn-ea"/>
                <a:cs typeface="+mn-cs"/>
              </a:rPr>
              <a:t>ultiple</a:t>
            </a:r>
            <a:r>
              <a:rPr kumimoji="0" lang="en-US" sz="700" b="0" i="0" u="none" strike="noStrike" kern="0" cap="none" spc="0" normalizeH="0" baseline="0" noProof="0" dirty="0">
                <a:ln>
                  <a:noFill/>
                </a:ln>
                <a:solidFill>
                  <a:srgbClr val="000000"/>
                </a:solidFill>
                <a:effectLst/>
                <a:uLnTx/>
                <a:uFillTx/>
                <a:latin typeface="Arial" charset="0"/>
                <a:ea typeface="+mn-ea"/>
                <a:cs typeface="+mn-cs"/>
              </a:rPr>
              <a:t> phase release</a:t>
            </a:r>
          </a:p>
        </p:txBody>
      </p:sp>
      <p:graphicFrame>
        <p:nvGraphicFramePr>
          <p:cNvPr id="33" name="Group 3"/>
          <p:cNvGraphicFramePr>
            <a:graphicFrameLocks/>
          </p:cNvGraphicFramePr>
          <p:nvPr/>
        </p:nvGraphicFramePr>
        <p:xfrm>
          <a:off x="160280" y="881387"/>
          <a:ext cx="8839200" cy="3931920"/>
        </p:xfrm>
        <a:graphic>
          <a:graphicData uri="http://schemas.openxmlformats.org/drawingml/2006/table">
            <a:tbl>
              <a:tblPr/>
              <a:tblGrid>
                <a:gridCol w="143992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1447800">
                  <a:extLst>
                    <a:ext uri="{9D8B030D-6E8A-4147-A177-3AD203B41FA5}">
                      <a16:colId xmlns:a16="http://schemas.microsoft.com/office/drawing/2014/main" val="20002"/>
                    </a:ext>
                  </a:extLst>
                </a:gridCol>
                <a:gridCol w="1447800">
                  <a:extLst>
                    <a:ext uri="{9D8B030D-6E8A-4147-A177-3AD203B41FA5}">
                      <a16:colId xmlns:a16="http://schemas.microsoft.com/office/drawing/2014/main" val="20003"/>
                    </a:ext>
                  </a:extLst>
                </a:gridCol>
                <a:gridCol w="1447800">
                  <a:extLst>
                    <a:ext uri="{9D8B030D-6E8A-4147-A177-3AD203B41FA5}">
                      <a16:colId xmlns:a16="http://schemas.microsoft.com/office/drawing/2014/main" val="20004"/>
                    </a:ext>
                  </a:extLst>
                </a:gridCol>
                <a:gridCol w="1531880">
                  <a:extLst>
                    <a:ext uri="{9D8B030D-6E8A-4147-A177-3AD203B41FA5}">
                      <a16:colId xmlns:a16="http://schemas.microsoft.com/office/drawing/2014/main" val="20005"/>
                    </a:ext>
                  </a:extLst>
                </a:gridCol>
              </a:tblGrid>
              <a:tr h="398312">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February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1/31 – 2/2</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March</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3/28 – 3/30</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June</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6/6 – 6/8</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July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7/25 – 7/27</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October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10/3 – 10/5</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December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12/5 – 12/7</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extLst>
                  <a:ext uri="{0D108BD9-81ED-4DB2-BD59-A6C34878D82A}">
                    <a16:rowId xmlns:a16="http://schemas.microsoft.com/office/drawing/2014/main" val="10000"/>
                  </a:ext>
                </a:extLst>
              </a:tr>
              <a:tr h="2384641">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NPRR1020</a:t>
                      </a:r>
                      <a:r>
                        <a:rPr kumimoji="0" lang="en-US" sz="900" b="0" i="0" u="none" strike="noStrike" cap="none" normalizeH="0" baseline="0" dirty="0">
                          <a:ln>
                            <a:noFill/>
                          </a:ln>
                          <a:solidFill>
                            <a:schemeClr val="tx1"/>
                          </a:solidFill>
                          <a:effectLst/>
                          <a:latin typeface="Courier New" pitchFamily="49" charset="0"/>
                        </a:rPr>
                        <a:t>(a)</a:t>
                      </a: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cap="none" normalizeH="0" baseline="0" dirty="0">
                          <a:ln>
                            <a:noFill/>
                          </a:ln>
                          <a:solidFill>
                            <a:schemeClr val="tx1"/>
                          </a:solidFill>
                          <a:effectLst/>
                          <a:latin typeface="Courier New" pitchFamily="49" charset="0"/>
                        </a:rPr>
                        <a:t> </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cap="none" normalizeH="0" baseline="0" dirty="0">
                          <a:ln>
                            <a:noFill/>
                          </a:ln>
                          <a:solidFill>
                            <a:schemeClr val="tx1"/>
                          </a:solidFill>
                          <a:effectLst/>
                          <a:latin typeface="Courier New" pitchFamily="49" charset="0"/>
                        </a:rPr>
                        <a:t>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None</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rgbClr val="FF0000"/>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ECRS</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kern="1200" cap="none" normalizeH="0" baseline="0" dirty="0">
                          <a:ln>
                            <a:noFill/>
                          </a:ln>
                          <a:solidFill>
                            <a:schemeClr val="tx1"/>
                          </a:solidFill>
                          <a:effectLst/>
                          <a:latin typeface="Courier New" pitchFamily="49" charset="0"/>
                          <a:ea typeface="+mn-ea"/>
                          <a:cs typeface="+mn-cs"/>
                        </a:rPr>
                        <a:t>(NPRR863)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NPRR903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NPRR992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NPRR1015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NPRR1085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NPRR1096</a:t>
                      </a:r>
                      <a:r>
                        <a:rPr kumimoji="0" lang="en-US" sz="900" b="0" i="0" u="none" strike="noStrike" kern="1200" cap="none" normalizeH="0" baseline="0" dirty="0">
                          <a:ln>
                            <a:noFill/>
                          </a:ln>
                          <a:solidFill>
                            <a:schemeClr val="tx1"/>
                          </a:solidFill>
                          <a:effectLst/>
                          <a:latin typeface="Courier New" pitchFamily="49" charset="0"/>
                          <a:ea typeface="+mn-ea"/>
                          <a:cs typeface="+mn-cs"/>
                        </a:rPr>
                        <a:t>(b)</a:t>
                      </a: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NPRR1148</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NOGRR186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NOGRR187</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OBDRR043/44</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NPRR1135</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600" b="0" i="0" u="none" strike="no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000" b="0" i="0" u="none" strike="noStrike" kern="1200" cap="none" normalizeH="0" baseline="0" dirty="0">
                          <a:ln>
                            <a:noFill/>
                          </a:ln>
                          <a:solidFill>
                            <a:schemeClr val="tx1"/>
                          </a:solidFill>
                          <a:effectLst/>
                          <a:latin typeface="Courier New" pitchFamily="49" charset="0"/>
                          <a:ea typeface="+mn-ea"/>
                          <a:cs typeface="+mn-cs"/>
                        </a:rPr>
                        <a:t>Securitization Phase 2A – Maine Invoice and Credit Exposure</a:t>
                      </a:r>
                      <a:endParaRPr kumimoji="0" lang="en-US" sz="10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8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SCR789 </a:t>
                      </a:r>
                      <a:r>
                        <a:rPr kumimoji="0" lang="en-US" sz="1050" b="0" i="0" u="none" strike="noStrike" kern="1200" cap="none" normalizeH="0" baseline="0" dirty="0">
                          <a:ln>
                            <a:noFill/>
                          </a:ln>
                          <a:solidFill>
                            <a:schemeClr val="tx1"/>
                          </a:solidFill>
                          <a:effectLst/>
                          <a:latin typeface="Courier New" pitchFamily="49" charset="0"/>
                          <a:ea typeface="+mn-ea"/>
                          <a:cs typeface="+mn-cs"/>
                        </a:rPr>
                        <a:t>Ph2</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5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NPRR1112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kern="1200" cap="none" normalizeH="0" baseline="0" dirty="0">
                          <a:ln>
                            <a:noFill/>
                          </a:ln>
                          <a:solidFill>
                            <a:schemeClr val="tx1"/>
                          </a:solidFill>
                          <a:effectLst/>
                          <a:latin typeface="Courier New" pitchFamily="49" charset="0"/>
                          <a:ea typeface="+mn-ea"/>
                          <a:cs typeface="+mn-cs"/>
                        </a:rPr>
                        <a:t>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NPRR1154</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LPGRR070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NPRR1163</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NPRR1136</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NPRR1175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NPRR1189</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OBDRR048</a:t>
                      </a:r>
                      <a:endParaRPr kumimoji="0" lang="en-US" sz="1200" b="0" i="0" u="none" strike="sng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6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EMS Upgrade</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SCR824</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SCR807</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SCR816</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SCR822</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NOGRR249</a:t>
                      </a:r>
                      <a:r>
                        <a:rPr kumimoji="0" lang="en-US" sz="900" b="0" i="0" u="none" strike="noStrike" kern="1200" cap="none" normalizeH="0" baseline="0" dirty="0">
                          <a:ln>
                            <a:noFill/>
                          </a:ln>
                          <a:solidFill>
                            <a:schemeClr val="tx1"/>
                          </a:solidFill>
                          <a:effectLst/>
                          <a:latin typeface="Courier New" pitchFamily="49" charset="0"/>
                          <a:ea typeface="+mn-ea"/>
                          <a:cs typeface="+mn-cs"/>
                        </a:rPr>
                        <a:t>(a)</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kern="1200" cap="none" normalizeH="0" baseline="0" dirty="0">
                          <a:ln>
                            <a:noFill/>
                          </a:ln>
                          <a:solidFill>
                            <a:srgbClr val="FF0000"/>
                          </a:solidFill>
                          <a:effectLst/>
                          <a:latin typeface="Courier New" pitchFamily="49" charset="0"/>
                          <a:ea typeface="+mn-ea"/>
                          <a:cs typeface="+mn-cs"/>
                        </a:rPr>
                        <a:t> </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rgbClr val="FF0000"/>
                          </a:solidFill>
                          <a:effectLst/>
                          <a:latin typeface="Courier New" pitchFamily="49" charset="0"/>
                          <a:ea typeface="+mn-ea"/>
                          <a:cs typeface="+mn-cs"/>
                        </a:rPr>
                        <a:t> </a:t>
                      </a:r>
                      <a:endParaRPr kumimoji="0" lang="en-US" sz="105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NPRR1026</a:t>
                      </a:r>
                      <a:r>
                        <a:rPr kumimoji="0" lang="en-US" sz="900" b="0" i="0" u="none" strike="noStrike" kern="1200" cap="none" normalizeH="0" baseline="0" dirty="0">
                          <a:ln>
                            <a:noFill/>
                          </a:ln>
                          <a:solidFill>
                            <a:schemeClr val="tx1"/>
                          </a:solidFill>
                          <a:effectLst/>
                          <a:latin typeface="Courier New" pitchFamily="49" charset="0"/>
                          <a:ea typeface="+mn-ea"/>
                          <a:cs typeface="+mn-cs"/>
                        </a:rPr>
                        <a:t>(a)</a:t>
                      </a: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NPRR1164</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PGRR081</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RRGRR033</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NPRR1153</a:t>
                      </a:r>
                      <a:endParaRPr kumimoji="0" lang="en-US" sz="1050" b="0" i="0" u="none" strike="no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4" name="TextBox 21"/>
          <p:cNvSpPr txBox="1">
            <a:spLocks noChangeArrowheads="1"/>
          </p:cNvSpPr>
          <p:nvPr/>
        </p:nvSpPr>
        <p:spPr bwMode="auto">
          <a:xfrm>
            <a:off x="5194363" y="5596382"/>
            <a:ext cx="1173951" cy="83099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sng" strike="noStrike" kern="0" cap="none" spc="0" normalizeH="0" baseline="0" noProof="0" dirty="0">
                <a:ln>
                  <a:noFill/>
                </a:ln>
                <a:solidFill>
                  <a:srgbClr val="000000"/>
                </a:solidFill>
                <a:effectLst/>
                <a:uLnTx/>
                <a:uFillTx/>
                <a:latin typeface="Arial" charset="0"/>
                <a:ea typeface="+mn-ea"/>
                <a:cs typeface="+mn-cs"/>
              </a:rPr>
              <a:t>Project Status Codes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NS = Not Started</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I     = Initiation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P    = Planning</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E    = Execution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H    = On Hold</a:t>
            </a:r>
          </a:p>
        </p:txBody>
      </p:sp>
      <p:sp>
        <p:nvSpPr>
          <p:cNvPr id="3" name="Flowchart: Alternate Process 2"/>
          <p:cNvSpPr/>
          <p:nvPr/>
        </p:nvSpPr>
        <p:spPr>
          <a:xfrm>
            <a:off x="160867" y="880735"/>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R1</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1" name="Flowchart: Alternate Process 50"/>
          <p:cNvSpPr/>
          <p:nvPr/>
        </p:nvSpPr>
        <p:spPr>
          <a:xfrm>
            <a:off x="1600200" y="888976"/>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R2</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2" name="Flowchart: Alternate Process 51"/>
          <p:cNvSpPr/>
          <p:nvPr/>
        </p:nvSpPr>
        <p:spPr>
          <a:xfrm>
            <a:off x="3124200" y="879100"/>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R3</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3" name="Flowchart: Alternate Process 52"/>
          <p:cNvSpPr/>
          <p:nvPr/>
        </p:nvSpPr>
        <p:spPr>
          <a:xfrm>
            <a:off x="4572000" y="88499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R4</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4" name="Flowchart: Alternate Process 53"/>
          <p:cNvSpPr/>
          <p:nvPr/>
        </p:nvSpPr>
        <p:spPr>
          <a:xfrm>
            <a:off x="6021407" y="880379"/>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R5</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5" name="Flowchart: Alternate Process 54"/>
          <p:cNvSpPr/>
          <p:nvPr/>
        </p:nvSpPr>
        <p:spPr>
          <a:xfrm>
            <a:off x="7475046" y="88499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R6</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38" name="TextBox 21">
            <a:extLst>
              <a:ext uri="{FF2B5EF4-FFF2-40B4-BE49-F238E27FC236}">
                <a16:creationId xmlns:a16="http://schemas.microsoft.com/office/drawing/2014/main" id="{1FF61AC0-C7DB-4A25-AADC-B7C5E8C0B22A}"/>
              </a:ext>
            </a:extLst>
          </p:cNvPr>
          <p:cNvSpPr txBox="1">
            <a:spLocks noChangeArrowheads="1"/>
          </p:cNvSpPr>
          <p:nvPr/>
        </p:nvSpPr>
        <p:spPr bwMode="auto">
          <a:xfrm>
            <a:off x="6470115" y="5603191"/>
            <a:ext cx="2505302" cy="584775"/>
          </a:xfrm>
          <a:prstGeom prst="rect">
            <a:avLst/>
          </a:prstGeom>
          <a:solidFill>
            <a:schemeClr val="bg1"/>
          </a:solidFill>
          <a:ln w="9525">
            <a:solidFill>
              <a:srgbClr val="000000"/>
            </a:solidFill>
            <a:miter lim="800000"/>
            <a:headEnd/>
            <a:tailEnd/>
          </a:ln>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NPRR1020(a) – EPS Metering portion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NPRR1026(a) – SLF – RIOO portion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NPRR1096(b) – ECRS portion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NOGRR249(a) – </a:t>
            </a:r>
            <a:r>
              <a:rPr kumimoji="0" lang="en-US" sz="800" b="0" i="0" u="none" strike="noStrike" kern="0" cap="none" spc="0" normalizeH="0" baseline="0" noProof="0" dirty="0" err="1">
                <a:ln>
                  <a:noFill/>
                </a:ln>
                <a:solidFill>
                  <a:prstClr val="black"/>
                </a:solidFill>
                <a:effectLst/>
                <a:uLnTx/>
                <a:uFillTx/>
                <a:latin typeface="Arial" charset="0"/>
                <a:ea typeface="+mn-ea"/>
                <a:cs typeface="+mn-cs"/>
              </a:rPr>
              <a:t>GridGeo</a:t>
            </a:r>
            <a:r>
              <a:rPr kumimoji="0" lang="en-US" sz="800" b="0" i="0" u="none" strike="noStrike" kern="0" cap="none" spc="0" normalizeH="0" baseline="0" noProof="0" dirty="0">
                <a:ln>
                  <a:noFill/>
                </a:ln>
                <a:solidFill>
                  <a:prstClr val="black"/>
                </a:solidFill>
                <a:effectLst/>
                <a:uLnTx/>
                <a:uFillTx/>
                <a:latin typeface="Arial" charset="0"/>
                <a:ea typeface="+mn-ea"/>
                <a:cs typeface="+mn-cs"/>
              </a:rPr>
              <a:t> portion</a:t>
            </a:r>
          </a:p>
        </p:txBody>
      </p:sp>
      <p:graphicFrame>
        <p:nvGraphicFramePr>
          <p:cNvPr id="40" name="Table 39">
            <a:extLst>
              <a:ext uri="{FF2B5EF4-FFF2-40B4-BE49-F238E27FC236}">
                <a16:creationId xmlns:a16="http://schemas.microsoft.com/office/drawing/2014/main" id="{BB347731-9DCF-4A6B-84CF-377681286AF3}"/>
              </a:ext>
            </a:extLst>
          </p:cNvPr>
          <p:cNvGraphicFramePr>
            <a:graphicFrameLocks noGrp="1"/>
          </p:cNvGraphicFramePr>
          <p:nvPr/>
        </p:nvGraphicFramePr>
        <p:xfrm>
          <a:off x="176358" y="5136811"/>
          <a:ext cx="8799059" cy="365760"/>
        </p:xfrm>
        <a:graphic>
          <a:graphicData uri="http://schemas.openxmlformats.org/drawingml/2006/table">
            <a:tbl>
              <a:tblPr firstRow="1" bandRow="1"/>
              <a:tblGrid>
                <a:gridCol w="509442">
                  <a:extLst>
                    <a:ext uri="{9D8B030D-6E8A-4147-A177-3AD203B41FA5}">
                      <a16:colId xmlns:a16="http://schemas.microsoft.com/office/drawing/2014/main" val="20000"/>
                    </a:ext>
                  </a:extLst>
                </a:gridCol>
                <a:gridCol w="8289617">
                  <a:extLst>
                    <a:ext uri="{9D8B030D-6E8A-4147-A177-3AD203B41FA5}">
                      <a16:colId xmlns:a16="http://schemas.microsoft.com/office/drawing/2014/main" val="20001"/>
                    </a:ext>
                  </a:extLst>
                </a:gridCol>
              </a:tblGrid>
              <a:tr h="293370">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en-US" sz="1100" b="1" dirty="0">
                          <a:solidFill>
                            <a:schemeClr val="tx1"/>
                          </a:solidFill>
                        </a:rPr>
                        <a:t>TBD</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p>
                      <a:pPr algn="ctr"/>
                      <a:r>
                        <a:rPr lang="en-US" sz="900" b="1" strike="noStrike" kern="1200" baseline="0" dirty="0">
                          <a:solidFill>
                            <a:schemeClr val="tx1"/>
                          </a:solidFill>
                          <a:latin typeface="+mn-lt"/>
                          <a:ea typeface="+mn-ea"/>
                          <a:cs typeface="+mn-cs"/>
                        </a:rPr>
                        <a:t>NPRRs</a:t>
                      </a:r>
                      <a:r>
                        <a:rPr lang="en-US" sz="900" b="0" strike="noStrike" kern="1200" baseline="0" dirty="0">
                          <a:solidFill>
                            <a:schemeClr val="tx1"/>
                          </a:solidFill>
                          <a:latin typeface="+mn-lt"/>
                          <a:ea typeface="+mn-ea"/>
                          <a:cs typeface="+mn-cs"/>
                        </a:rPr>
                        <a:t>: 484,825(b),826,829,841,857,879,885,904,918,930,936,941,945,963,965,975,987,995,1004,1006,1007,1019,1030,1032,1034,1057, 1077,1105,1111, 1128,1131    </a:t>
                      </a:r>
                      <a:r>
                        <a:rPr lang="en-US" sz="900" b="1" strike="noStrike" kern="1200" baseline="0" dirty="0">
                          <a:solidFill>
                            <a:schemeClr val="tx1"/>
                          </a:solidFill>
                          <a:latin typeface="+mn-lt"/>
                          <a:ea typeface="+mn-ea"/>
                          <a:cs typeface="+mn-cs"/>
                        </a:rPr>
                        <a:t>SCRs</a:t>
                      </a:r>
                      <a:r>
                        <a:rPr lang="en-US" sz="900" b="0" strike="noStrike" kern="1200" baseline="0" dirty="0">
                          <a:solidFill>
                            <a:schemeClr val="tx1"/>
                          </a:solidFill>
                          <a:latin typeface="+mn-lt"/>
                          <a:ea typeface="+mn-ea"/>
                          <a:cs typeface="+mn-cs"/>
                        </a:rPr>
                        <a:t>: 799,805,810,818,819    </a:t>
                      </a:r>
                      <a:r>
                        <a:rPr lang="en-US" sz="900" b="1" strike="noStrike" kern="1200" baseline="0" dirty="0">
                          <a:solidFill>
                            <a:schemeClr val="tx1"/>
                          </a:solidFill>
                          <a:latin typeface="+mn-lt"/>
                          <a:ea typeface="+mn-ea"/>
                          <a:cs typeface="+mn-cs"/>
                        </a:rPr>
                        <a:t>PGRRs</a:t>
                      </a:r>
                      <a:r>
                        <a:rPr lang="en-US" sz="900" b="0" strike="noStrike" kern="1200" baseline="0" dirty="0">
                          <a:solidFill>
                            <a:schemeClr val="tx1"/>
                          </a:solidFill>
                          <a:latin typeface="+mn-lt"/>
                          <a:ea typeface="+mn-ea"/>
                          <a:cs typeface="+mn-cs"/>
                        </a:rPr>
                        <a:t>: 066,076,088,091,094,099,103    </a:t>
                      </a:r>
                      <a:r>
                        <a:rPr lang="en-US" sz="900" b="1" strike="noStrike" kern="1200" baseline="0" dirty="0">
                          <a:solidFill>
                            <a:schemeClr val="tx1"/>
                          </a:solidFill>
                          <a:latin typeface="+mn-lt"/>
                          <a:ea typeface="+mn-ea"/>
                          <a:cs typeface="+mn-cs"/>
                        </a:rPr>
                        <a:t>Other</a:t>
                      </a:r>
                      <a:r>
                        <a:rPr lang="en-US" sz="900" b="0" strike="noStrike" kern="1200" baseline="0" dirty="0">
                          <a:solidFill>
                            <a:schemeClr val="tx1"/>
                          </a:solidFill>
                          <a:latin typeface="+mn-lt"/>
                          <a:ea typeface="+mn-ea"/>
                          <a:cs typeface="+mn-cs"/>
                        </a:rPr>
                        <a:t>: OBDRR009,OBDRR017,RRGRR028</a:t>
                      </a:r>
                      <a:endParaRPr lang="en-US" sz="900" b="0" strike="sngStrike" kern="1200" baseline="0" dirty="0">
                        <a:solidFill>
                          <a:schemeClr val="tx1"/>
                        </a:solidFill>
                        <a:latin typeface="+mn-lt"/>
                        <a:ea typeface="+mn-ea"/>
                        <a:cs typeface="+mn-cs"/>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extLst>
                  <a:ext uri="{0D108BD9-81ED-4DB2-BD59-A6C34878D82A}">
                    <a16:rowId xmlns:a16="http://schemas.microsoft.com/office/drawing/2014/main" val="10000"/>
                  </a:ext>
                </a:extLst>
              </a:tr>
            </a:tbl>
          </a:graphicData>
        </a:graphic>
      </p:graphicFrame>
      <p:sp>
        <p:nvSpPr>
          <p:cNvPr id="60" name="TextBox 59">
            <a:extLst>
              <a:ext uri="{FF2B5EF4-FFF2-40B4-BE49-F238E27FC236}">
                <a16:creationId xmlns:a16="http://schemas.microsoft.com/office/drawing/2014/main" id="{8CBAE244-09AA-489A-8D85-C1603BFB5D1C}"/>
              </a:ext>
            </a:extLst>
          </p:cNvPr>
          <p:cNvSpPr txBox="1"/>
          <p:nvPr/>
        </p:nvSpPr>
        <p:spPr>
          <a:xfrm>
            <a:off x="2806558" y="1451582"/>
            <a:ext cx="370549" cy="138499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66" name="TextBox 65">
            <a:extLst>
              <a:ext uri="{FF2B5EF4-FFF2-40B4-BE49-F238E27FC236}">
                <a16:creationId xmlns:a16="http://schemas.microsoft.com/office/drawing/2014/main" id="{43FABC49-64BA-4341-9620-8FAE27F64974}"/>
              </a:ext>
            </a:extLst>
          </p:cNvPr>
          <p:cNvSpPr txBox="1"/>
          <p:nvPr/>
        </p:nvSpPr>
        <p:spPr>
          <a:xfrm>
            <a:off x="4256524" y="1389707"/>
            <a:ext cx="370549" cy="2523768"/>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7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67" name="TextBox 66">
            <a:extLst>
              <a:ext uri="{FF2B5EF4-FFF2-40B4-BE49-F238E27FC236}">
                <a16:creationId xmlns:a16="http://schemas.microsoft.com/office/drawing/2014/main" id="{677FB7AA-0425-4ECC-9149-91187034677E}"/>
              </a:ext>
            </a:extLst>
          </p:cNvPr>
          <p:cNvSpPr txBox="1"/>
          <p:nvPr/>
        </p:nvSpPr>
        <p:spPr>
          <a:xfrm>
            <a:off x="7180915" y="1397185"/>
            <a:ext cx="370549" cy="318548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2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rPr>
              <a:t> </a:t>
            </a: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2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p:txBody>
      </p:sp>
      <p:sp>
        <p:nvSpPr>
          <p:cNvPr id="25" name="TextBox 24">
            <a:extLst>
              <a:ext uri="{FF2B5EF4-FFF2-40B4-BE49-F238E27FC236}">
                <a16:creationId xmlns:a16="http://schemas.microsoft.com/office/drawing/2014/main" id="{6694C33D-5A6E-4835-8D60-5683CF0A7FFE}"/>
              </a:ext>
            </a:extLst>
          </p:cNvPr>
          <p:cNvSpPr txBox="1"/>
          <p:nvPr/>
        </p:nvSpPr>
        <p:spPr>
          <a:xfrm>
            <a:off x="8678397" y="1454540"/>
            <a:ext cx="370549" cy="138499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26" name="TextBox 25">
            <a:extLst>
              <a:ext uri="{FF2B5EF4-FFF2-40B4-BE49-F238E27FC236}">
                <a16:creationId xmlns:a16="http://schemas.microsoft.com/office/drawing/2014/main" id="{8479C2DE-7FC2-4409-B720-81664285021C}"/>
              </a:ext>
            </a:extLst>
          </p:cNvPr>
          <p:cNvSpPr txBox="1"/>
          <p:nvPr/>
        </p:nvSpPr>
        <p:spPr>
          <a:xfrm>
            <a:off x="8646711" y="1391476"/>
            <a:ext cx="416949" cy="320857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8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5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8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8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5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5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5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105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5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5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5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5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5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5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2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28" name="TextBox 12">
            <a:extLst>
              <a:ext uri="{FF2B5EF4-FFF2-40B4-BE49-F238E27FC236}">
                <a16:creationId xmlns:a16="http://schemas.microsoft.com/office/drawing/2014/main" id="{086159DC-2D1C-470F-8874-21F198816B68}"/>
              </a:ext>
            </a:extLst>
          </p:cNvPr>
          <p:cNvSpPr txBox="1">
            <a:spLocks noChangeArrowheads="1"/>
          </p:cNvSpPr>
          <p:nvPr/>
        </p:nvSpPr>
        <p:spPr bwMode="auto">
          <a:xfrm>
            <a:off x="6020114" y="3399638"/>
            <a:ext cx="143560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11/2</a:t>
            </a:r>
          </a:p>
        </p:txBody>
      </p:sp>
      <p:sp>
        <p:nvSpPr>
          <p:cNvPr id="34" name="TextBox 33">
            <a:extLst>
              <a:ext uri="{FF2B5EF4-FFF2-40B4-BE49-F238E27FC236}">
                <a16:creationId xmlns:a16="http://schemas.microsoft.com/office/drawing/2014/main" id="{6A0ADDBF-EB41-4850-814F-88AF8881525B}"/>
              </a:ext>
            </a:extLst>
          </p:cNvPr>
          <p:cNvSpPr txBox="1"/>
          <p:nvPr/>
        </p:nvSpPr>
        <p:spPr>
          <a:xfrm>
            <a:off x="2799724" y="1382649"/>
            <a:ext cx="370549" cy="969496"/>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7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37" name="TextBox 12">
            <a:extLst>
              <a:ext uri="{FF2B5EF4-FFF2-40B4-BE49-F238E27FC236}">
                <a16:creationId xmlns:a16="http://schemas.microsoft.com/office/drawing/2014/main" id="{A0B95E67-5918-4A23-AE00-6AC2416D331C}"/>
              </a:ext>
            </a:extLst>
          </p:cNvPr>
          <p:cNvSpPr txBox="1">
            <a:spLocks noChangeArrowheads="1"/>
          </p:cNvSpPr>
          <p:nvPr/>
        </p:nvSpPr>
        <p:spPr bwMode="auto">
          <a:xfrm>
            <a:off x="4575456" y="2316362"/>
            <a:ext cx="1430686"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7/14</a:t>
            </a:r>
            <a:endParaRPr kumimoji="0" lang="en-US" sz="1200" b="1" i="0" u="none" strike="noStrike" kern="0" cap="none" spc="0" normalizeH="0" baseline="0" noProof="0" dirty="0">
              <a:ln>
                <a:noFill/>
              </a:ln>
              <a:solidFill>
                <a:prstClr val="black"/>
              </a:solidFill>
              <a:effectLst/>
              <a:uLnTx/>
              <a:uFillTx/>
              <a:latin typeface="Arial" charset="0"/>
              <a:ea typeface="+mn-ea"/>
              <a:cs typeface="+mn-cs"/>
            </a:endParaRPr>
          </a:p>
        </p:txBody>
      </p:sp>
      <p:sp>
        <p:nvSpPr>
          <p:cNvPr id="49" name="TextBox 48">
            <a:extLst>
              <a:ext uri="{FF2B5EF4-FFF2-40B4-BE49-F238E27FC236}">
                <a16:creationId xmlns:a16="http://schemas.microsoft.com/office/drawing/2014/main" id="{12B2A94E-A5B3-4CF6-AAE2-12971C5EFBF2}"/>
              </a:ext>
            </a:extLst>
          </p:cNvPr>
          <p:cNvSpPr txBox="1"/>
          <p:nvPr/>
        </p:nvSpPr>
        <p:spPr>
          <a:xfrm>
            <a:off x="5716025" y="1200302"/>
            <a:ext cx="370549" cy="256993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700" b="1" i="1" u="none" strike="noStrike" kern="0" cap="none" spc="0" normalizeH="0" baseline="0" noProof="0" dirty="0">
                <a:ln>
                  <a:noFill/>
                </a:ln>
                <a:solidFill>
                  <a:srgbClr val="000000"/>
                </a:solidFill>
                <a:effectLst/>
                <a:uLnTx/>
                <a:uFillTx/>
                <a:latin typeface="Arial" panose="020B0604020202020204"/>
                <a:ea typeface="+mn-ea"/>
                <a:cs typeface="+mn-cs"/>
              </a:rPr>
              <a:t> </a:t>
            </a: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2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2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2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10" name="TextBox 9">
            <a:extLst>
              <a:ext uri="{FF2B5EF4-FFF2-40B4-BE49-F238E27FC236}">
                <a16:creationId xmlns:a16="http://schemas.microsoft.com/office/drawing/2014/main" id="{1A615B54-2AA6-8B76-5F70-7479D7CF1C64}"/>
              </a:ext>
            </a:extLst>
          </p:cNvPr>
          <p:cNvSpPr txBox="1"/>
          <p:nvPr/>
        </p:nvSpPr>
        <p:spPr>
          <a:xfrm>
            <a:off x="1291752" y="1394355"/>
            <a:ext cx="370549" cy="30777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p:txBody>
      </p:sp>
      <p:sp>
        <p:nvSpPr>
          <p:cNvPr id="5" name="TextBox 12">
            <a:extLst>
              <a:ext uri="{FF2B5EF4-FFF2-40B4-BE49-F238E27FC236}">
                <a16:creationId xmlns:a16="http://schemas.microsoft.com/office/drawing/2014/main" id="{90B21521-06B7-DAF1-A0C8-8C7BACEDBBA3}"/>
              </a:ext>
            </a:extLst>
          </p:cNvPr>
          <p:cNvSpPr txBox="1">
            <a:spLocks noChangeArrowheads="1"/>
          </p:cNvSpPr>
          <p:nvPr/>
        </p:nvSpPr>
        <p:spPr bwMode="auto">
          <a:xfrm>
            <a:off x="4570093" y="3179276"/>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10/1</a:t>
            </a:r>
            <a:endParaRPr kumimoji="0" lang="en-US" sz="1200" b="1" i="0" u="none" strike="noStrike" kern="0" cap="none" spc="0" normalizeH="0" baseline="0" noProof="0" dirty="0">
              <a:ln>
                <a:noFill/>
              </a:ln>
              <a:solidFill>
                <a:prstClr val="black"/>
              </a:solidFill>
              <a:effectLst/>
              <a:uLnTx/>
              <a:uFillTx/>
              <a:latin typeface="Arial" charset="0"/>
              <a:ea typeface="+mn-ea"/>
              <a:cs typeface="+mn-cs"/>
            </a:endParaRPr>
          </a:p>
        </p:txBody>
      </p:sp>
      <p:sp>
        <p:nvSpPr>
          <p:cNvPr id="4" name="TextBox 3">
            <a:extLst>
              <a:ext uri="{FF2B5EF4-FFF2-40B4-BE49-F238E27FC236}">
                <a16:creationId xmlns:a16="http://schemas.microsoft.com/office/drawing/2014/main" id="{4C36C19D-4DB6-38B4-FA0F-59241A00EA59}"/>
              </a:ext>
            </a:extLst>
          </p:cNvPr>
          <p:cNvSpPr txBox="1"/>
          <p:nvPr/>
        </p:nvSpPr>
        <p:spPr>
          <a:xfrm>
            <a:off x="5721867" y="1682778"/>
            <a:ext cx="370549" cy="30777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p:txBody>
      </p:sp>
      <p:sp>
        <p:nvSpPr>
          <p:cNvPr id="27" name="TextBox 12">
            <a:extLst>
              <a:ext uri="{FF2B5EF4-FFF2-40B4-BE49-F238E27FC236}">
                <a16:creationId xmlns:a16="http://schemas.microsoft.com/office/drawing/2014/main" id="{91228DEC-7DCD-4F3E-B94B-ED94A1A58744}"/>
              </a:ext>
            </a:extLst>
          </p:cNvPr>
          <p:cNvSpPr txBox="1">
            <a:spLocks noChangeArrowheads="1"/>
          </p:cNvSpPr>
          <p:nvPr/>
        </p:nvSpPr>
        <p:spPr bwMode="auto">
          <a:xfrm>
            <a:off x="4606184" y="4755511"/>
            <a:ext cx="4342170" cy="276999"/>
          </a:xfrm>
          <a:prstGeom prst="rect">
            <a:avLst/>
          </a:prstGeom>
          <a:solidFill>
            <a:schemeClr val="accent6">
              <a:lumMod val="20000"/>
              <a:lumOff val="80000"/>
            </a:schemeClr>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EMS Upgrade Freeze – </a:t>
            </a:r>
            <a:r>
              <a:rPr kumimoji="0" lang="en-US" sz="1200" b="0" i="0" u="none" strike="noStrike" kern="1200" cap="none" spc="0" normalizeH="0" baseline="0" noProof="0" dirty="0">
                <a:ln>
                  <a:noFill/>
                </a:ln>
                <a:solidFill>
                  <a:prstClr val="black"/>
                </a:solidFill>
                <a:effectLst/>
                <a:uLnTx/>
                <a:uFillTx/>
                <a:latin typeface="Arial" charset="0"/>
                <a:ea typeface="+mn-ea"/>
                <a:cs typeface="+mn-cs"/>
              </a:rPr>
              <a:t>July 2023 – Jan. 2024</a:t>
            </a:r>
          </a:p>
        </p:txBody>
      </p:sp>
      <p:sp>
        <p:nvSpPr>
          <p:cNvPr id="9" name="TextBox 12">
            <a:extLst>
              <a:ext uri="{FF2B5EF4-FFF2-40B4-BE49-F238E27FC236}">
                <a16:creationId xmlns:a16="http://schemas.microsoft.com/office/drawing/2014/main" id="{78871F62-5B18-09C7-5271-70F92EC0C91E}"/>
              </a:ext>
            </a:extLst>
          </p:cNvPr>
          <p:cNvSpPr txBox="1">
            <a:spLocks noChangeArrowheads="1"/>
          </p:cNvSpPr>
          <p:nvPr/>
        </p:nvSpPr>
        <p:spPr bwMode="auto">
          <a:xfrm>
            <a:off x="6025794" y="1773619"/>
            <a:ext cx="143560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11/1</a:t>
            </a:r>
          </a:p>
        </p:txBody>
      </p:sp>
      <p:sp>
        <p:nvSpPr>
          <p:cNvPr id="7" name="TextBox 12">
            <a:extLst>
              <a:ext uri="{FF2B5EF4-FFF2-40B4-BE49-F238E27FC236}">
                <a16:creationId xmlns:a16="http://schemas.microsoft.com/office/drawing/2014/main" id="{2FBCA51C-2DDB-C907-32BA-EDE176CF9712}"/>
              </a:ext>
            </a:extLst>
          </p:cNvPr>
          <p:cNvSpPr txBox="1">
            <a:spLocks noChangeArrowheads="1"/>
          </p:cNvSpPr>
          <p:nvPr/>
        </p:nvSpPr>
        <p:spPr bwMode="auto">
          <a:xfrm>
            <a:off x="3124200" y="4124462"/>
            <a:ext cx="1445893"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6/28</a:t>
            </a:r>
            <a:endParaRPr kumimoji="0" lang="en-US" sz="1200" b="1" i="0" u="none" strike="noStrike" kern="0" cap="none" spc="0" normalizeH="0" baseline="0" noProof="0" dirty="0">
              <a:ln>
                <a:noFill/>
              </a:ln>
              <a:solidFill>
                <a:prstClr val="black"/>
              </a:solidFill>
              <a:effectLst/>
              <a:uLnTx/>
              <a:uFillTx/>
              <a:latin typeface="Arial" charset="0"/>
              <a:ea typeface="+mn-ea"/>
              <a:cs typeface="+mn-cs"/>
            </a:endParaRPr>
          </a:p>
        </p:txBody>
      </p:sp>
      <p:sp>
        <p:nvSpPr>
          <p:cNvPr id="11" name="TextBox 10">
            <a:extLst>
              <a:ext uri="{FF2B5EF4-FFF2-40B4-BE49-F238E27FC236}">
                <a16:creationId xmlns:a16="http://schemas.microsoft.com/office/drawing/2014/main" id="{0F6F9E4D-B682-8965-C98B-92AB3542239E}"/>
              </a:ext>
            </a:extLst>
          </p:cNvPr>
          <p:cNvSpPr txBox="1"/>
          <p:nvPr/>
        </p:nvSpPr>
        <p:spPr>
          <a:xfrm>
            <a:off x="4244167" y="4427844"/>
            <a:ext cx="370549" cy="30777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p:txBody>
      </p:sp>
      <p:sp>
        <p:nvSpPr>
          <p:cNvPr id="12" name="TextBox 12">
            <a:extLst>
              <a:ext uri="{FF2B5EF4-FFF2-40B4-BE49-F238E27FC236}">
                <a16:creationId xmlns:a16="http://schemas.microsoft.com/office/drawing/2014/main" id="{E95D181E-BA7E-CE40-563F-8C6AA0954567}"/>
              </a:ext>
            </a:extLst>
          </p:cNvPr>
          <p:cNvSpPr txBox="1">
            <a:spLocks noChangeArrowheads="1"/>
          </p:cNvSpPr>
          <p:nvPr/>
        </p:nvSpPr>
        <p:spPr bwMode="auto">
          <a:xfrm>
            <a:off x="6027083" y="4051302"/>
            <a:ext cx="1428639"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12/19</a:t>
            </a:r>
          </a:p>
        </p:txBody>
      </p:sp>
      <p:sp>
        <p:nvSpPr>
          <p:cNvPr id="18" name="TextBox 12">
            <a:extLst>
              <a:ext uri="{FF2B5EF4-FFF2-40B4-BE49-F238E27FC236}">
                <a16:creationId xmlns:a16="http://schemas.microsoft.com/office/drawing/2014/main" id="{1E37C074-3BBB-8053-E711-761665B08929}"/>
              </a:ext>
            </a:extLst>
          </p:cNvPr>
          <p:cNvSpPr txBox="1">
            <a:spLocks noChangeArrowheads="1"/>
          </p:cNvSpPr>
          <p:nvPr/>
        </p:nvSpPr>
        <p:spPr bwMode="auto">
          <a:xfrm>
            <a:off x="7467095" y="2740570"/>
            <a:ext cx="1508674"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11/19 </a:t>
            </a:r>
            <a:r>
              <a:rPr kumimoji="0" lang="en-US" sz="1000" b="1" i="0" u="none" strike="noStrike" kern="1200" cap="none" spc="0" normalizeH="0" baseline="0" noProof="0" dirty="0">
                <a:ln>
                  <a:noFill/>
                </a:ln>
                <a:solidFill>
                  <a:prstClr val="black"/>
                </a:solidFill>
                <a:effectLst/>
                <a:uLnTx/>
                <a:uFillTx/>
                <a:latin typeface="Arial" charset="0"/>
                <a:ea typeface="+mn-ea"/>
                <a:cs typeface="+mn-cs"/>
              </a:rPr>
              <a:t>and</a:t>
            </a:r>
            <a:r>
              <a:rPr kumimoji="0" lang="en-US" sz="1200" b="1" i="0" u="none" strike="noStrike" kern="1200" cap="none" spc="0" normalizeH="0" baseline="0" noProof="0" dirty="0">
                <a:ln>
                  <a:noFill/>
                </a:ln>
                <a:solidFill>
                  <a:prstClr val="black"/>
                </a:solidFill>
                <a:effectLst/>
                <a:uLnTx/>
                <a:uFillTx/>
                <a:latin typeface="Arial" charset="0"/>
                <a:ea typeface="+mn-ea"/>
                <a:cs typeface="+mn-cs"/>
              </a:rPr>
              <a:t> 12/1</a:t>
            </a:r>
          </a:p>
        </p:txBody>
      </p:sp>
      <p:sp>
        <p:nvSpPr>
          <p:cNvPr id="23" name="TextBox 12">
            <a:extLst>
              <a:ext uri="{FF2B5EF4-FFF2-40B4-BE49-F238E27FC236}">
                <a16:creationId xmlns:a16="http://schemas.microsoft.com/office/drawing/2014/main" id="{221C9625-25D8-395B-4525-F1FB6C1FCE28}"/>
              </a:ext>
            </a:extLst>
          </p:cNvPr>
          <p:cNvSpPr txBox="1">
            <a:spLocks noChangeArrowheads="1"/>
          </p:cNvSpPr>
          <p:nvPr/>
        </p:nvSpPr>
        <p:spPr bwMode="auto">
          <a:xfrm>
            <a:off x="7467600" y="4058518"/>
            <a:ext cx="1508674"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12/20</a:t>
            </a:r>
          </a:p>
        </p:txBody>
      </p:sp>
    </p:spTree>
    <p:extLst>
      <p:ext uri="{BB962C8B-B14F-4D97-AF65-F5344CB8AC3E}">
        <p14:creationId xmlns:p14="http://schemas.microsoft.com/office/powerpoint/2010/main" val="10679338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59449"/>
            <a:ext cx="7924800" cy="435268"/>
          </a:xfrm>
        </p:spPr>
        <p:txBody>
          <a:bodyPr/>
          <a:lstStyle/>
          <a:p>
            <a:r>
              <a:rPr lang="en-US" sz="2200" b="1" dirty="0">
                <a:solidFill>
                  <a:schemeClr val="accent1"/>
                </a:solidFill>
              </a:rPr>
              <a:t>2024 Release Targets – Approved NPRRs / SCRs / xGRRs </a:t>
            </a:r>
          </a:p>
        </p:txBody>
      </p:sp>
      <p:sp>
        <p:nvSpPr>
          <p:cNvPr id="6" name="Slide Number Placeholder 5"/>
          <p:cNvSpPr>
            <a:spLocks noGrp="1"/>
          </p:cNvSpPr>
          <p:nvPr>
            <p:ph type="sldNum" sz="quarter" idx="4"/>
          </p:nvPr>
        </p:nvSpPr>
        <p:spPr>
          <a:xfrm>
            <a:off x="8763000" y="6561138"/>
            <a:ext cx="228600" cy="2127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1200" b="0" i="0" u="none" strike="noStrike" kern="1200" cap="none" spc="0" normalizeH="0" baseline="0" noProof="0" smtClean="0">
                <a:ln>
                  <a:noFill/>
                </a:ln>
                <a:solidFill>
                  <a:prstClr val="black">
                    <a:tint val="75000"/>
                  </a:prstClr>
                </a:solidFill>
                <a:effectLst/>
                <a:uLnTx/>
                <a:uFillTx/>
                <a:latin typeface="Arial"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tint val="75000"/>
                </a:prstClr>
              </a:solidFill>
              <a:effectLst/>
              <a:uLnTx/>
              <a:uFillTx/>
              <a:latin typeface="Arial" panose="020B0604020202020204"/>
              <a:ea typeface="+mn-ea"/>
              <a:cs typeface="+mn-cs"/>
            </a:endParaRPr>
          </a:p>
        </p:txBody>
      </p:sp>
      <p:sp>
        <p:nvSpPr>
          <p:cNvPr id="29" name="TextBox 15"/>
          <p:cNvSpPr txBox="1">
            <a:spLocks noChangeArrowheads="1"/>
          </p:cNvSpPr>
          <p:nvPr/>
        </p:nvSpPr>
        <p:spPr bwMode="auto">
          <a:xfrm>
            <a:off x="160280" y="5553484"/>
            <a:ext cx="3174414" cy="4001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a:ln>
                  <a:noFill/>
                </a:ln>
                <a:solidFill>
                  <a:srgbClr val="000000"/>
                </a:solidFill>
                <a:effectLst/>
                <a:uLnTx/>
                <a:uFillTx/>
                <a:latin typeface="Arial" charset="0"/>
                <a:ea typeface="+mn-ea"/>
                <a:cs typeface="+mn-cs"/>
              </a:rPr>
              <a:t>Go-live dates can differ from Protocol effective dates – Please refer to market notices for more details</a:t>
            </a:r>
          </a:p>
        </p:txBody>
      </p:sp>
      <p:sp>
        <p:nvSpPr>
          <p:cNvPr id="30" name="TextBox 22"/>
          <p:cNvSpPr txBox="1">
            <a:spLocks noChangeArrowheads="1"/>
          </p:cNvSpPr>
          <p:nvPr/>
        </p:nvSpPr>
        <p:spPr bwMode="auto">
          <a:xfrm>
            <a:off x="160279" y="5965123"/>
            <a:ext cx="3174415" cy="2616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a:ln>
                  <a:noFill/>
                </a:ln>
                <a:solidFill>
                  <a:srgbClr val="000000"/>
                </a:solidFill>
                <a:effectLst/>
                <a:uLnTx/>
                <a:uFillTx/>
                <a:latin typeface="Arial" charset="0"/>
                <a:ea typeface="+mn-ea"/>
                <a:cs typeface="+mn-cs"/>
              </a:rPr>
              <a:t>Release targets are subject to change</a:t>
            </a:r>
          </a:p>
        </p:txBody>
      </p:sp>
      <p:sp>
        <p:nvSpPr>
          <p:cNvPr id="32" name="TextBox 23"/>
          <p:cNvSpPr txBox="1">
            <a:spLocks noChangeArrowheads="1"/>
          </p:cNvSpPr>
          <p:nvPr/>
        </p:nvSpPr>
        <p:spPr bwMode="auto">
          <a:xfrm>
            <a:off x="3443195" y="5558323"/>
            <a:ext cx="1647290" cy="75405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APPENDIX</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noStrike" kern="0" cap="none" spc="0" normalizeH="0" baseline="0" noProof="0" dirty="0">
                <a:ln>
                  <a:noFill/>
                </a:ln>
                <a:solidFill>
                  <a:srgbClr val="FF0000"/>
                </a:solidFill>
                <a:effectLst/>
                <a:uLnTx/>
                <a:uFillTx/>
                <a:latin typeface="Arial" charset="0"/>
                <a:ea typeface="+mn-ea"/>
                <a:cs typeface="+mn-cs"/>
              </a:rPr>
              <a:t>Red Text</a:t>
            </a:r>
            <a:r>
              <a:rPr kumimoji="0" lang="en-US" sz="700" b="0" i="0" u="none" strike="noStrike" kern="0" cap="none" spc="0" normalizeH="0" baseline="0" noProof="0" dirty="0">
                <a:ln>
                  <a:noFill/>
                </a:ln>
                <a:solidFill>
                  <a:srgbClr val="000000"/>
                </a:solidFill>
                <a:effectLst/>
                <a:uLnTx/>
                <a:uFillTx/>
                <a:latin typeface="Arial" charset="0"/>
                <a:ea typeface="+mn-ea"/>
                <a:cs typeface="+mn-cs"/>
              </a:rPr>
              <a:t>: New additions and target release changes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sngStrike" kern="0" cap="none" spc="0" normalizeH="0" baseline="0" noProof="0" dirty="0">
                <a:ln>
                  <a:noFill/>
                </a:ln>
                <a:solidFill>
                  <a:srgbClr val="000000"/>
                </a:solidFill>
                <a:effectLst/>
                <a:uLnTx/>
                <a:uFillTx/>
                <a:latin typeface="Arial" charset="0"/>
                <a:ea typeface="+mn-ea"/>
                <a:cs typeface="+mn-cs"/>
              </a:rPr>
              <a:t>Strike-Through Text</a:t>
            </a:r>
            <a:r>
              <a:rPr kumimoji="0" lang="en-US" sz="700" b="0" i="0" u="none" strike="noStrike" kern="0" cap="none" spc="0" normalizeH="0" baseline="0" noProof="0" dirty="0">
                <a:ln>
                  <a:noFill/>
                </a:ln>
                <a:solidFill>
                  <a:srgbClr val="000000"/>
                </a:solidFill>
                <a:effectLst/>
                <a:uLnTx/>
                <a:uFillTx/>
                <a:latin typeface="Arial" charset="0"/>
                <a:ea typeface="+mn-ea"/>
                <a:cs typeface="+mn-cs"/>
              </a:rPr>
              <a:t>: Previous target release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noStrike" kern="0" cap="none" spc="0" normalizeH="0" baseline="0" noProof="0" dirty="0">
                <a:ln>
                  <a:noFill/>
                </a:ln>
                <a:solidFill>
                  <a:srgbClr val="000000"/>
                </a:solidFill>
                <a:effectLst/>
                <a:uLnTx/>
                <a:uFillTx/>
                <a:latin typeface="Arial" charset="0"/>
                <a:ea typeface="+mn-ea"/>
                <a:cs typeface="+mn-cs"/>
              </a:rPr>
              <a:t>(a), (b), etc.: M</a:t>
            </a:r>
            <a:r>
              <a:rPr kumimoji="0" lang="en-US" sz="700" b="0" i="0" u="none" strike="noStrike" kern="0" cap="none" spc="0" normalizeH="0" baseline="0" noProof="0" dirty="0" err="1">
                <a:ln>
                  <a:noFill/>
                </a:ln>
                <a:solidFill>
                  <a:srgbClr val="000000"/>
                </a:solidFill>
                <a:effectLst/>
                <a:uLnTx/>
                <a:uFillTx/>
                <a:latin typeface="Arial" charset="0"/>
                <a:ea typeface="+mn-ea"/>
                <a:cs typeface="+mn-cs"/>
              </a:rPr>
              <a:t>ultiple</a:t>
            </a:r>
            <a:r>
              <a:rPr kumimoji="0" lang="en-US" sz="700" b="0" i="0" u="none" strike="noStrike" kern="0" cap="none" spc="0" normalizeH="0" baseline="0" noProof="0" dirty="0">
                <a:ln>
                  <a:noFill/>
                </a:ln>
                <a:solidFill>
                  <a:srgbClr val="000000"/>
                </a:solidFill>
                <a:effectLst/>
                <a:uLnTx/>
                <a:uFillTx/>
                <a:latin typeface="Arial" charset="0"/>
                <a:ea typeface="+mn-ea"/>
                <a:cs typeface="+mn-cs"/>
              </a:rPr>
              <a:t> phase release</a:t>
            </a:r>
          </a:p>
        </p:txBody>
      </p:sp>
      <p:graphicFrame>
        <p:nvGraphicFramePr>
          <p:cNvPr id="33" name="Group 3"/>
          <p:cNvGraphicFramePr>
            <a:graphicFrameLocks/>
          </p:cNvGraphicFramePr>
          <p:nvPr/>
        </p:nvGraphicFramePr>
        <p:xfrm>
          <a:off x="160280" y="818732"/>
          <a:ext cx="8839200" cy="3065839"/>
        </p:xfrm>
        <a:graphic>
          <a:graphicData uri="http://schemas.openxmlformats.org/drawingml/2006/table">
            <a:tbl>
              <a:tblPr/>
              <a:tblGrid>
                <a:gridCol w="143992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1447800">
                  <a:extLst>
                    <a:ext uri="{9D8B030D-6E8A-4147-A177-3AD203B41FA5}">
                      <a16:colId xmlns:a16="http://schemas.microsoft.com/office/drawing/2014/main" val="20002"/>
                    </a:ext>
                  </a:extLst>
                </a:gridCol>
                <a:gridCol w="1447800">
                  <a:extLst>
                    <a:ext uri="{9D8B030D-6E8A-4147-A177-3AD203B41FA5}">
                      <a16:colId xmlns:a16="http://schemas.microsoft.com/office/drawing/2014/main" val="20003"/>
                    </a:ext>
                  </a:extLst>
                </a:gridCol>
                <a:gridCol w="1447800">
                  <a:extLst>
                    <a:ext uri="{9D8B030D-6E8A-4147-A177-3AD203B41FA5}">
                      <a16:colId xmlns:a16="http://schemas.microsoft.com/office/drawing/2014/main" val="20004"/>
                    </a:ext>
                  </a:extLst>
                </a:gridCol>
                <a:gridCol w="1531880">
                  <a:extLst>
                    <a:ext uri="{9D8B030D-6E8A-4147-A177-3AD203B41FA5}">
                      <a16:colId xmlns:a16="http://schemas.microsoft.com/office/drawing/2014/main" val="20005"/>
                    </a:ext>
                  </a:extLst>
                </a:gridCol>
              </a:tblGrid>
              <a:tr h="453399">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January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1/25</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February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2/22</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March</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3/28</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April</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4/25</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May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5/30</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June</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6/27</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extLst>
                  <a:ext uri="{0D108BD9-81ED-4DB2-BD59-A6C34878D82A}">
                    <a16:rowId xmlns:a16="http://schemas.microsoft.com/office/drawing/2014/main" val="10000"/>
                  </a:ext>
                </a:extLst>
              </a:tr>
              <a:tr h="2572063">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NPRR1092</a:t>
                      </a:r>
                      <a:r>
                        <a:rPr kumimoji="0" lang="en-US" sz="900" b="0" i="0" u="none" strike="noStrike" cap="none" normalizeH="0" baseline="0" dirty="0">
                          <a:ln>
                            <a:noFill/>
                          </a:ln>
                          <a:solidFill>
                            <a:schemeClr val="tx1"/>
                          </a:solidFill>
                          <a:effectLst/>
                          <a:latin typeface="Courier New" pitchFamily="49" charset="0"/>
                        </a:rPr>
                        <a:t>(b)</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cap="none" normalizeH="0" baseline="0" dirty="0">
                          <a:ln>
                            <a:noFill/>
                          </a:ln>
                          <a:solidFill>
                            <a:schemeClr val="tx1"/>
                          </a:solidFill>
                          <a:effectLst/>
                          <a:latin typeface="Courier New" pitchFamily="49" charset="0"/>
                        </a:rPr>
                        <a:t> </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rgbClr val="FF0000"/>
                          </a:solidFill>
                          <a:effectLst/>
                          <a:latin typeface="Courier New" pitchFamily="49" charset="0"/>
                        </a:rPr>
                        <a:t>PGRR098</a:t>
                      </a:r>
                      <a:r>
                        <a:rPr kumimoji="0" lang="en-US" sz="900" b="0" i="0" u="none" strike="noStrike" cap="none" normalizeH="0" baseline="0" dirty="0">
                          <a:ln>
                            <a:noFill/>
                          </a:ln>
                          <a:solidFill>
                            <a:srgbClr val="FF0000"/>
                          </a:solidFill>
                          <a:effectLst/>
                          <a:latin typeface="Courier New" pitchFamily="49" charset="0"/>
                        </a:rPr>
                        <a:t>(a)</a:t>
                      </a:r>
                      <a:endParaRPr kumimoji="0" lang="en-US" sz="1200" b="0" i="0" u="none" strike="noStrike" cap="none" normalizeH="0" baseline="0" dirty="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cap="none" normalizeH="0" baseline="0" dirty="0">
                          <a:ln>
                            <a:noFill/>
                          </a:ln>
                          <a:solidFill>
                            <a:schemeClr val="tx1"/>
                          </a:solidFill>
                          <a:effectLst/>
                          <a:latin typeface="Courier New" pitchFamily="49" charset="0"/>
                        </a:rPr>
                        <a:t>Public API Enhancements</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cap="none" normalizeH="0" baseline="0" dirty="0">
                          <a:ln>
                            <a:noFill/>
                          </a:ln>
                          <a:solidFill>
                            <a:srgbClr val="FF0000"/>
                          </a:solidFill>
                          <a:effectLst/>
                          <a:latin typeface="Courier New" pitchFamily="49" charset="0"/>
                        </a:rPr>
                        <a:t>ESR Telemetry</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cap="none" normalizeH="0" baseline="0" dirty="0">
                          <a:ln>
                            <a:noFill/>
                          </a:ln>
                          <a:solidFill>
                            <a:schemeClr val="tx1"/>
                          </a:solidFill>
                          <a:effectLst/>
                          <a:latin typeface="Courier New" pitchFamily="49" charset="0"/>
                        </a:rPr>
                        <a:t>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NPRR1132</a:t>
                      </a:r>
                      <a:r>
                        <a:rPr kumimoji="0" lang="en-US" sz="900" b="0" i="0" u="none" strike="noStrike" kern="1200" cap="none" normalizeH="0" baseline="0" dirty="0">
                          <a:ln>
                            <a:noFill/>
                          </a:ln>
                          <a:solidFill>
                            <a:schemeClr val="tx1"/>
                          </a:solidFill>
                          <a:effectLst/>
                          <a:latin typeface="Courier New" pitchFamily="49" charset="0"/>
                          <a:ea typeface="+mn-ea"/>
                          <a:cs typeface="+mn-cs"/>
                        </a:rPr>
                        <a:t>(a)</a:t>
                      </a: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RRGRR032</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NOGRR249</a:t>
                      </a:r>
                      <a:r>
                        <a:rPr kumimoji="0" lang="en-US" sz="900" b="0" i="0" u="none" strike="noStrike" kern="1200" cap="none" normalizeH="0" baseline="0" dirty="0">
                          <a:ln>
                            <a:noFill/>
                          </a:ln>
                          <a:solidFill>
                            <a:schemeClr val="tx1"/>
                          </a:solidFill>
                          <a:effectLst/>
                          <a:latin typeface="Courier New" pitchFamily="49" charset="0"/>
                          <a:ea typeface="+mn-ea"/>
                          <a:cs typeface="+mn-cs"/>
                        </a:rPr>
                        <a:t>(b)</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NPRR1040</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NPRR1186</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6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NPRR1026</a:t>
                      </a:r>
                      <a:r>
                        <a:rPr kumimoji="0" lang="en-US" sz="900" b="0" i="0" u="none" strike="noStrike" kern="1200" cap="none" normalizeH="0" baseline="0" dirty="0">
                          <a:ln>
                            <a:noFill/>
                          </a:ln>
                          <a:solidFill>
                            <a:schemeClr val="tx1"/>
                          </a:solidFill>
                          <a:effectLst/>
                          <a:latin typeface="Courier New" pitchFamily="49" charset="0"/>
                          <a:ea typeface="+mn-ea"/>
                          <a:cs typeface="+mn-cs"/>
                        </a:rPr>
                        <a:t>(b)</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NPRR1149</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NPRR1121</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NPRR1090</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NPRR962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NPRR1196</a:t>
                      </a: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0" i="0" u="none" strike="noStrike" kern="1200" cap="none" normalizeH="0" baseline="0" dirty="0">
                          <a:ln>
                            <a:noFill/>
                          </a:ln>
                          <a:solidFill>
                            <a:schemeClr val="tx1"/>
                          </a:solidFill>
                          <a:effectLst/>
                          <a:latin typeface="Courier New" pitchFamily="49" charset="0"/>
                          <a:ea typeface="+mn-ea"/>
                          <a:cs typeface="+mn-cs"/>
                        </a:rPr>
                        <a:t>Forecast Presentation Platform</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rgbClr val="FF0000"/>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NPRR1002</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RRGRR023</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SCR819</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NPRR1111</a:t>
                      </a: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4" name="TextBox 21"/>
          <p:cNvSpPr txBox="1">
            <a:spLocks noChangeArrowheads="1"/>
          </p:cNvSpPr>
          <p:nvPr/>
        </p:nvSpPr>
        <p:spPr bwMode="auto">
          <a:xfrm>
            <a:off x="5194363" y="5558976"/>
            <a:ext cx="1173951" cy="83099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sng" strike="noStrike" kern="0" cap="none" spc="0" normalizeH="0" baseline="0" noProof="0" dirty="0">
                <a:ln>
                  <a:noFill/>
                </a:ln>
                <a:solidFill>
                  <a:srgbClr val="000000"/>
                </a:solidFill>
                <a:effectLst/>
                <a:uLnTx/>
                <a:uFillTx/>
                <a:latin typeface="Arial" charset="0"/>
                <a:ea typeface="+mn-ea"/>
                <a:cs typeface="+mn-cs"/>
              </a:rPr>
              <a:t>Project Status Codes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NS = Not Started</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I     = Initiation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P    = Planning</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E    = Execution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H    = On Hold</a:t>
            </a:r>
          </a:p>
        </p:txBody>
      </p:sp>
      <p:sp>
        <p:nvSpPr>
          <p:cNvPr id="3" name="Flowchart: Alternate Process 2"/>
          <p:cNvSpPr/>
          <p:nvPr/>
        </p:nvSpPr>
        <p:spPr>
          <a:xfrm>
            <a:off x="160867" y="818080"/>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R1</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1" name="Flowchart: Alternate Process 50"/>
          <p:cNvSpPr/>
          <p:nvPr/>
        </p:nvSpPr>
        <p:spPr>
          <a:xfrm>
            <a:off x="1600200" y="826321"/>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R2</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2" name="Flowchart: Alternate Process 51"/>
          <p:cNvSpPr/>
          <p:nvPr/>
        </p:nvSpPr>
        <p:spPr>
          <a:xfrm>
            <a:off x="3124200" y="816445"/>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R3</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3" name="Flowchart: Alternate Process 52"/>
          <p:cNvSpPr/>
          <p:nvPr/>
        </p:nvSpPr>
        <p:spPr>
          <a:xfrm>
            <a:off x="4572000" y="822339"/>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R4</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4" name="Flowchart: Alternate Process 53"/>
          <p:cNvSpPr/>
          <p:nvPr/>
        </p:nvSpPr>
        <p:spPr>
          <a:xfrm>
            <a:off x="6021407" y="81772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R5</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5" name="Flowchart: Alternate Process 54"/>
          <p:cNvSpPr/>
          <p:nvPr/>
        </p:nvSpPr>
        <p:spPr>
          <a:xfrm>
            <a:off x="7475046" y="822339"/>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R6</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38" name="TextBox 21">
            <a:extLst>
              <a:ext uri="{FF2B5EF4-FFF2-40B4-BE49-F238E27FC236}">
                <a16:creationId xmlns:a16="http://schemas.microsoft.com/office/drawing/2014/main" id="{1FF61AC0-C7DB-4A25-AADC-B7C5E8C0B22A}"/>
              </a:ext>
            </a:extLst>
          </p:cNvPr>
          <p:cNvSpPr txBox="1">
            <a:spLocks noChangeArrowheads="1"/>
          </p:cNvSpPr>
          <p:nvPr/>
        </p:nvSpPr>
        <p:spPr bwMode="auto">
          <a:xfrm>
            <a:off x="6480063" y="5561257"/>
            <a:ext cx="2505302" cy="830997"/>
          </a:xfrm>
          <a:prstGeom prst="rect">
            <a:avLst/>
          </a:prstGeom>
          <a:solidFill>
            <a:schemeClr val="bg1"/>
          </a:solidFill>
          <a:ln w="9525">
            <a:solidFill>
              <a:srgbClr val="000000"/>
            </a:solidFill>
            <a:miter lim="800000"/>
            <a:headEnd/>
            <a:tailEnd/>
          </a:ln>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NPRR1026(b) – SLF – Reporting portion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NPRR1092(b) – Limit RUC Opt-Out Provision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NPRR1132(a) – Operating Limits in Cold and Hot 	Conditions – RIOO portion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NOGRR249(b) – MIS posting</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FF0000"/>
                </a:solidFill>
                <a:effectLst/>
                <a:uLnTx/>
                <a:uFillTx/>
                <a:latin typeface="Arial" charset="0"/>
                <a:ea typeface="+mn-ea"/>
                <a:cs typeface="+mn-cs"/>
              </a:rPr>
              <a:t>PGRR098(a) – Section 4.1.1.8</a:t>
            </a:r>
          </a:p>
        </p:txBody>
      </p:sp>
      <p:sp>
        <p:nvSpPr>
          <p:cNvPr id="60" name="TextBox 59">
            <a:extLst>
              <a:ext uri="{FF2B5EF4-FFF2-40B4-BE49-F238E27FC236}">
                <a16:creationId xmlns:a16="http://schemas.microsoft.com/office/drawing/2014/main" id="{8CBAE244-09AA-489A-8D85-C1603BFB5D1C}"/>
              </a:ext>
            </a:extLst>
          </p:cNvPr>
          <p:cNvSpPr txBox="1"/>
          <p:nvPr/>
        </p:nvSpPr>
        <p:spPr>
          <a:xfrm>
            <a:off x="2806558" y="1388927"/>
            <a:ext cx="370549" cy="138499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67" name="TextBox 66">
            <a:extLst>
              <a:ext uri="{FF2B5EF4-FFF2-40B4-BE49-F238E27FC236}">
                <a16:creationId xmlns:a16="http://schemas.microsoft.com/office/drawing/2014/main" id="{677FB7AA-0425-4ECC-9149-91187034677E}"/>
              </a:ext>
            </a:extLst>
          </p:cNvPr>
          <p:cNvSpPr txBox="1"/>
          <p:nvPr/>
        </p:nvSpPr>
        <p:spPr>
          <a:xfrm>
            <a:off x="7173251" y="1329904"/>
            <a:ext cx="370549" cy="1985159"/>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5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8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8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26" name="TextBox 25">
            <a:extLst>
              <a:ext uri="{FF2B5EF4-FFF2-40B4-BE49-F238E27FC236}">
                <a16:creationId xmlns:a16="http://schemas.microsoft.com/office/drawing/2014/main" id="{8479C2DE-7FC2-4409-B720-81664285021C}"/>
              </a:ext>
            </a:extLst>
          </p:cNvPr>
          <p:cNvSpPr txBox="1"/>
          <p:nvPr/>
        </p:nvSpPr>
        <p:spPr>
          <a:xfrm>
            <a:off x="1301556" y="1319468"/>
            <a:ext cx="416949" cy="2339102"/>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E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8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 </a:t>
            </a:r>
          </a:p>
        </p:txBody>
      </p:sp>
      <p:sp>
        <p:nvSpPr>
          <p:cNvPr id="34" name="TextBox 33">
            <a:extLst>
              <a:ext uri="{FF2B5EF4-FFF2-40B4-BE49-F238E27FC236}">
                <a16:creationId xmlns:a16="http://schemas.microsoft.com/office/drawing/2014/main" id="{6A0ADDBF-EB41-4850-814F-88AF8881525B}"/>
              </a:ext>
            </a:extLst>
          </p:cNvPr>
          <p:cNvSpPr txBox="1"/>
          <p:nvPr/>
        </p:nvSpPr>
        <p:spPr>
          <a:xfrm>
            <a:off x="2799724" y="1319994"/>
            <a:ext cx="370549" cy="3631763"/>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r>
              <a:rPr kumimoji="0" lang="en-US" sz="7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7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2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5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P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graphicFrame>
        <p:nvGraphicFramePr>
          <p:cNvPr id="7" name="Group 3">
            <a:extLst>
              <a:ext uri="{FF2B5EF4-FFF2-40B4-BE49-F238E27FC236}">
                <a16:creationId xmlns:a16="http://schemas.microsoft.com/office/drawing/2014/main" id="{C9891136-BD87-176C-5143-91FEF1125173}"/>
              </a:ext>
            </a:extLst>
          </p:cNvPr>
          <p:cNvGraphicFramePr>
            <a:graphicFrameLocks/>
          </p:cNvGraphicFramePr>
          <p:nvPr/>
        </p:nvGraphicFramePr>
        <p:xfrm>
          <a:off x="159776" y="3858011"/>
          <a:ext cx="8839200" cy="1578283"/>
        </p:xfrm>
        <a:graphic>
          <a:graphicData uri="http://schemas.openxmlformats.org/drawingml/2006/table">
            <a:tbl>
              <a:tblPr/>
              <a:tblGrid>
                <a:gridCol w="143992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1447800">
                  <a:extLst>
                    <a:ext uri="{9D8B030D-6E8A-4147-A177-3AD203B41FA5}">
                      <a16:colId xmlns:a16="http://schemas.microsoft.com/office/drawing/2014/main" val="20002"/>
                    </a:ext>
                  </a:extLst>
                </a:gridCol>
                <a:gridCol w="1447800">
                  <a:extLst>
                    <a:ext uri="{9D8B030D-6E8A-4147-A177-3AD203B41FA5}">
                      <a16:colId xmlns:a16="http://schemas.microsoft.com/office/drawing/2014/main" val="20003"/>
                    </a:ext>
                  </a:extLst>
                </a:gridCol>
                <a:gridCol w="1447800">
                  <a:extLst>
                    <a:ext uri="{9D8B030D-6E8A-4147-A177-3AD203B41FA5}">
                      <a16:colId xmlns:a16="http://schemas.microsoft.com/office/drawing/2014/main" val="20004"/>
                    </a:ext>
                  </a:extLst>
                </a:gridCol>
                <a:gridCol w="1531880">
                  <a:extLst>
                    <a:ext uri="{9D8B030D-6E8A-4147-A177-3AD203B41FA5}">
                      <a16:colId xmlns:a16="http://schemas.microsoft.com/office/drawing/2014/main" val="20005"/>
                    </a:ext>
                  </a:extLst>
                </a:gridCol>
              </a:tblGrid>
              <a:tr h="439493">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July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7/25</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August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8/22</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September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9/26</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October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10/24</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TX SET 5.0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11/10</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December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12/11-12/12</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extLst>
                  <a:ext uri="{0D108BD9-81ED-4DB2-BD59-A6C34878D82A}">
                    <a16:rowId xmlns:a16="http://schemas.microsoft.com/office/drawing/2014/main" val="10000"/>
                  </a:ext>
                </a:extLst>
              </a:tr>
              <a:tr h="1084507">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cap="none" normalizeH="0" baseline="0" dirty="0">
                          <a:ln>
                            <a:noFill/>
                          </a:ln>
                          <a:solidFill>
                            <a:schemeClr val="tx1"/>
                          </a:solidFill>
                          <a:effectLst/>
                          <a:latin typeface="Courier New" pitchFamily="49" charset="0"/>
                        </a:rPr>
                        <a:t> </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cap="none" normalizeH="0" baseline="0" dirty="0">
                          <a:ln>
                            <a:noFill/>
                          </a:ln>
                          <a:solidFill>
                            <a:schemeClr val="tx1"/>
                          </a:solidFill>
                          <a:effectLst/>
                          <a:latin typeface="Courier New" pitchFamily="49" charset="0"/>
                        </a:rPr>
                        <a:t>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SCR813</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rgbClr val="FF0000"/>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NPRR1095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SCR817</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SCR823</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RMGRR172</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NPRR1023</a:t>
                      </a: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8" name="Flowchart: Alternate Process 7">
            <a:extLst>
              <a:ext uri="{FF2B5EF4-FFF2-40B4-BE49-F238E27FC236}">
                <a16:creationId xmlns:a16="http://schemas.microsoft.com/office/drawing/2014/main" id="{910136E5-EBFA-7A6B-2C0A-EBFE5A4B3914}"/>
              </a:ext>
            </a:extLst>
          </p:cNvPr>
          <p:cNvSpPr/>
          <p:nvPr/>
        </p:nvSpPr>
        <p:spPr>
          <a:xfrm>
            <a:off x="160363" y="3857358"/>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R7</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9" name="Flowchart: Alternate Process 8">
            <a:extLst>
              <a:ext uri="{FF2B5EF4-FFF2-40B4-BE49-F238E27FC236}">
                <a16:creationId xmlns:a16="http://schemas.microsoft.com/office/drawing/2014/main" id="{22DF4776-98CC-F894-84DE-A452FD405951}"/>
              </a:ext>
            </a:extLst>
          </p:cNvPr>
          <p:cNvSpPr/>
          <p:nvPr/>
        </p:nvSpPr>
        <p:spPr>
          <a:xfrm>
            <a:off x="1599696" y="3865599"/>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R8</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10" name="Flowchart: Alternate Process 9">
            <a:extLst>
              <a:ext uri="{FF2B5EF4-FFF2-40B4-BE49-F238E27FC236}">
                <a16:creationId xmlns:a16="http://schemas.microsoft.com/office/drawing/2014/main" id="{1197EDA7-DEFC-A6DF-BC49-02212A68763E}"/>
              </a:ext>
            </a:extLst>
          </p:cNvPr>
          <p:cNvSpPr/>
          <p:nvPr/>
        </p:nvSpPr>
        <p:spPr>
          <a:xfrm>
            <a:off x="3123696" y="3855723"/>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R9</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12" name="Flowchart: Alternate Process 11">
            <a:extLst>
              <a:ext uri="{FF2B5EF4-FFF2-40B4-BE49-F238E27FC236}">
                <a16:creationId xmlns:a16="http://schemas.microsoft.com/office/drawing/2014/main" id="{B55C91AD-E3F4-0703-F1EA-0E27F21FD4B3}"/>
              </a:ext>
            </a:extLst>
          </p:cNvPr>
          <p:cNvSpPr/>
          <p:nvPr/>
        </p:nvSpPr>
        <p:spPr>
          <a:xfrm>
            <a:off x="4571496" y="3861617"/>
            <a:ext cx="457200"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R10</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13" name="Flowchart: Alternate Process 12">
            <a:extLst>
              <a:ext uri="{FF2B5EF4-FFF2-40B4-BE49-F238E27FC236}">
                <a16:creationId xmlns:a16="http://schemas.microsoft.com/office/drawing/2014/main" id="{E8ABAEEF-D09F-B2E8-7F78-4763272CC5D3}"/>
              </a:ext>
            </a:extLst>
          </p:cNvPr>
          <p:cNvSpPr/>
          <p:nvPr/>
        </p:nvSpPr>
        <p:spPr>
          <a:xfrm>
            <a:off x="7474542" y="3861617"/>
            <a:ext cx="457200"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R11</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15" name="TextBox 14">
            <a:extLst>
              <a:ext uri="{FF2B5EF4-FFF2-40B4-BE49-F238E27FC236}">
                <a16:creationId xmlns:a16="http://schemas.microsoft.com/office/drawing/2014/main" id="{2F505729-56C5-4A43-A94F-AE7E7CB669A8}"/>
              </a:ext>
            </a:extLst>
          </p:cNvPr>
          <p:cNvSpPr txBox="1"/>
          <p:nvPr/>
        </p:nvSpPr>
        <p:spPr>
          <a:xfrm>
            <a:off x="7158882" y="4364174"/>
            <a:ext cx="370549" cy="90794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p:txBody>
      </p:sp>
      <p:sp>
        <p:nvSpPr>
          <p:cNvPr id="21" name="TextBox 20">
            <a:extLst>
              <a:ext uri="{FF2B5EF4-FFF2-40B4-BE49-F238E27FC236}">
                <a16:creationId xmlns:a16="http://schemas.microsoft.com/office/drawing/2014/main" id="{275B39E2-742A-1D0C-D123-744064439D16}"/>
              </a:ext>
            </a:extLst>
          </p:cNvPr>
          <p:cNvSpPr txBox="1"/>
          <p:nvPr/>
        </p:nvSpPr>
        <p:spPr>
          <a:xfrm>
            <a:off x="4227253" y="1318176"/>
            <a:ext cx="416949" cy="3447098"/>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1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7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20" name="TextBox 12">
            <a:extLst>
              <a:ext uri="{FF2B5EF4-FFF2-40B4-BE49-F238E27FC236}">
                <a16:creationId xmlns:a16="http://schemas.microsoft.com/office/drawing/2014/main" id="{7B414E3D-1330-1DDD-AC5E-4E294FE8AC52}"/>
              </a:ext>
            </a:extLst>
          </p:cNvPr>
          <p:cNvSpPr txBox="1">
            <a:spLocks noChangeArrowheads="1"/>
          </p:cNvSpPr>
          <p:nvPr/>
        </p:nvSpPr>
        <p:spPr bwMode="auto">
          <a:xfrm>
            <a:off x="162065" y="2743200"/>
            <a:ext cx="142974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2/1</a:t>
            </a:r>
          </a:p>
        </p:txBody>
      </p:sp>
      <p:sp>
        <p:nvSpPr>
          <p:cNvPr id="19" name="TextBox 12">
            <a:extLst>
              <a:ext uri="{FF2B5EF4-FFF2-40B4-BE49-F238E27FC236}">
                <a16:creationId xmlns:a16="http://schemas.microsoft.com/office/drawing/2014/main" id="{BD585D9C-A541-D6AA-B8B9-FB81D860B47A}"/>
              </a:ext>
            </a:extLst>
          </p:cNvPr>
          <p:cNvSpPr txBox="1">
            <a:spLocks noChangeArrowheads="1"/>
          </p:cNvSpPr>
          <p:nvPr/>
        </p:nvSpPr>
        <p:spPr bwMode="auto">
          <a:xfrm>
            <a:off x="3118861" y="2402627"/>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3/1</a:t>
            </a:r>
          </a:p>
        </p:txBody>
      </p:sp>
      <p:sp>
        <p:nvSpPr>
          <p:cNvPr id="5" name="TextBox 4">
            <a:extLst>
              <a:ext uri="{FF2B5EF4-FFF2-40B4-BE49-F238E27FC236}">
                <a16:creationId xmlns:a16="http://schemas.microsoft.com/office/drawing/2014/main" id="{B6C1BCB5-735E-26D9-5347-76174AA743C5}"/>
              </a:ext>
            </a:extLst>
          </p:cNvPr>
          <p:cNvSpPr txBox="1"/>
          <p:nvPr/>
        </p:nvSpPr>
        <p:spPr>
          <a:xfrm>
            <a:off x="8649864" y="4358253"/>
            <a:ext cx="370549" cy="90794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I</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11" name="TextBox 10">
            <a:extLst>
              <a:ext uri="{FF2B5EF4-FFF2-40B4-BE49-F238E27FC236}">
                <a16:creationId xmlns:a16="http://schemas.microsoft.com/office/drawing/2014/main" id="{0E01DF70-B3D7-6052-D81C-C12E9F38C7A0}"/>
              </a:ext>
            </a:extLst>
          </p:cNvPr>
          <p:cNvSpPr txBox="1"/>
          <p:nvPr/>
        </p:nvSpPr>
        <p:spPr>
          <a:xfrm>
            <a:off x="8632348" y="1318176"/>
            <a:ext cx="370549" cy="90794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P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P</a:t>
            </a: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P</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P</a:t>
            </a:r>
          </a:p>
        </p:txBody>
      </p:sp>
      <p:sp>
        <p:nvSpPr>
          <p:cNvPr id="4" name="TextBox 12">
            <a:extLst>
              <a:ext uri="{FF2B5EF4-FFF2-40B4-BE49-F238E27FC236}">
                <a16:creationId xmlns:a16="http://schemas.microsoft.com/office/drawing/2014/main" id="{BF34BE13-842D-408D-EFB9-14E228A70C9D}"/>
              </a:ext>
            </a:extLst>
          </p:cNvPr>
          <p:cNvSpPr txBox="1">
            <a:spLocks noChangeArrowheads="1"/>
          </p:cNvSpPr>
          <p:nvPr/>
        </p:nvSpPr>
        <p:spPr bwMode="auto">
          <a:xfrm>
            <a:off x="160279" y="1905000"/>
            <a:ext cx="142974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FF0000"/>
                </a:solidFill>
                <a:effectLst/>
                <a:uLnTx/>
                <a:uFillTx/>
                <a:latin typeface="Arial" charset="0"/>
                <a:ea typeface="+mn-ea"/>
                <a:cs typeface="+mn-cs"/>
              </a:rPr>
              <a:t>1/1</a:t>
            </a:r>
          </a:p>
        </p:txBody>
      </p:sp>
    </p:spTree>
    <p:extLst>
      <p:ext uri="{BB962C8B-B14F-4D97-AF65-F5344CB8AC3E}">
        <p14:creationId xmlns:p14="http://schemas.microsoft.com/office/powerpoint/2010/main" val="25559111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296555" y="764983"/>
            <a:ext cx="8531226" cy="5595138"/>
          </a:xfrm>
          <a:prstGeom prst="rect">
            <a:avLst/>
          </a:prstGeom>
          <a:noFill/>
          <a:ln>
            <a:noFill/>
          </a:ln>
          <a:effec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spcAft>
                <a:spcPts val="1200"/>
              </a:spcAft>
              <a:buFontTx/>
              <a:buNone/>
              <a:defRPr/>
            </a:pPr>
            <a:r>
              <a:rPr lang="en-US" dirty="0"/>
              <a:t>Revision Requests Recommended for Approval by PRS – Unopposed and No Impact (Vote):</a:t>
            </a:r>
          </a:p>
          <a:p>
            <a:pPr>
              <a:spcAft>
                <a:spcPts val="600"/>
              </a:spcAft>
            </a:pPr>
            <a:r>
              <a:rPr lang="en-US" b="0" dirty="0"/>
              <a:t>NPRR1179, Fuel Purchase Requirements for Resources Submitting RUC Fuel Costs – URGENT [ERCOT]</a:t>
            </a:r>
          </a:p>
          <a:p>
            <a:pPr>
              <a:spcAft>
                <a:spcPts val="600"/>
              </a:spcAft>
            </a:pPr>
            <a:r>
              <a:rPr lang="en-US" b="0" dirty="0"/>
              <a:t>NPRR1195, Resource Entity Metering Facilities Maintenance [STEC]</a:t>
            </a:r>
          </a:p>
          <a:p>
            <a:pPr>
              <a:spcAft>
                <a:spcPts val="600"/>
              </a:spcAft>
            </a:pPr>
            <a:r>
              <a:rPr lang="en-US" b="0" dirty="0"/>
              <a:t>NPRR1206, Revisions to QSE Operations and Termination Requirements, and Elimination of Providing Certain Market Participant Principal Information [ERCOT]</a:t>
            </a:r>
          </a:p>
          <a:p>
            <a:pPr>
              <a:spcAft>
                <a:spcPts val="600"/>
              </a:spcAft>
            </a:pPr>
            <a:r>
              <a:rPr lang="en-US" b="0" dirty="0"/>
              <a:t>NPRR1207, Incidental Disclosure of Protected Information and ECEII During ERCOT Control Room Tours [ERCOT]</a:t>
            </a:r>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a:t>Summary of PRS Update</a:t>
            </a:r>
          </a:p>
        </p:txBody>
      </p:sp>
    </p:spTree>
    <p:extLst>
      <p:ext uri="{BB962C8B-B14F-4D97-AF65-F5344CB8AC3E}">
        <p14:creationId xmlns:p14="http://schemas.microsoft.com/office/powerpoint/2010/main" val="23736476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296555" y="764983"/>
            <a:ext cx="8531226" cy="5595138"/>
          </a:xfrm>
          <a:prstGeom prst="rect">
            <a:avLst/>
          </a:prstGeom>
          <a:noFill/>
          <a:ln>
            <a:noFill/>
          </a:ln>
          <a:effec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1200"/>
              </a:spcBef>
              <a:spcAft>
                <a:spcPts val="1200"/>
              </a:spcAft>
              <a:buFontTx/>
              <a:buNone/>
              <a:defRPr/>
            </a:pPr>
            <a:r>
              <a:rPr lang="en-US" dirty="0"/>
              <a:t>Revision Requests Recommended for Approval by PRS – Unopposed with Impacts (Vote):</a:t>
            </a:r>
          </a:p>
          <a:p>
            <a:pPr>
              <a:spcAft>
                <a:spcPts val="600"/>
              </a:spcAft>
            </a:pPr>
            <a:r>
              <a:rPr lang="en-US" b="0" dirty="0"/>
              <a:t>NPRR1170, Capturing Natural Gas Delivery Information for Natural Gas Generation Resources [ERCOT]</a:t>
            </a:r>
          </a:p>
          <a:p>
            <a:pPr lvl="1">
              <a:spcAft>
                <a:spcPts val="600"/>
              </a:spcAft>
            </a:pPr>
            <a:r>
              <a:rPr lang="en-US" dirty="0"/>
              <a:t>IA: Less than $5K (O&amp;M)				Priority N/A; Rank N/A</a:t>
            </a:r>
          </a:p>
          <a:p>
            <a:pPr>
              <a:spcAft>
                <a:spcPts val="600"/>
              </a:spcAft>
            </a:pPr>
            <a:r>
              <a:rPr lang="fr-FR" b="0" dirty="0"/>
              <a:t>NPRR1208, </a:t>
            </a:r>
            <a:r>
              <a:rPr lang="fr-FR" b="0" dirty="0" err="1"/>
              <a:t>Creation</a:t>
            </a:r>
            <a:r>
              <a:rPr lang="fr-FR" b="0" dirty="0"/>
              <a:t> of </a:t>
            </a:r>
            <a:r>
              <a:rPr lang="fr-FR" b="0" dirty="0" err="1"/>
              <a:t>Invoice</a:t>
            </a:r>
            <a:r>
              <a:rPr lang="fr-FR" b="0" dirty="0"/>
              <a:t> Report </a:t>
            </a:r>
            <a:r>
              <a:rPr lang="en-US" b="0" dirty="0"/>
              <a:t>[Reliant]</a:t>
            </a:r>
          </a:p>
          <a:p>
            <a:pPr lvl="1">
              <a:spcAft>
                <a:spcPts val="600"/>
              </a:spcAft>
            </a:pPr>
            <a:r>
              <a:rPr lang="en-US" dirty="0"/>
              <a:t>IA: Between $40K and $60K			Priority 2024; Rank 4090 </a:t>
            </a:r>
          </a:p>
          <a:p>
            <a:pPr>
              <a:spcAft>
                <a:spcPts val="600"/>
              </a:spcAft>
            </a:pPr>
            <a:r>
              <a:rPr lang="en-US" b="0" dirty="0"/>
              <a:t>NPRR1211, Move OBD to Section 22 – Methodology for Setting Maximum Shadow Prices for Network and Power Balance Constraints [ERCOT]</a:t>
            </a:r>
          </a:p>
          <a:p>
            <a:pPr lvl="1">
              <a:spcAft>
                <a:spcPts val="600"/>
              </a:spcAft>
            </a:pPr>
            <a:r>
              <a:rPr lang="en-US" dirty="0"/>
              <a:t>IA: Less than $5K (O&amp;M)				Priority N/A; Rank N/A</a:t>
            </a:r>
          </a:p>
          <a:p>
            <a:pPr>
              <a:spcAft>
                <a:spcPts val="600"/>
              </a:spcAft>
            </a:pPr>
            <a:r>
              <a:rPr lang="fr-FR" b="0" dirty="0"/>
              <a:t>SCR825, ERCOT Voice Communications </a:t>
            </a:r>
            <a:r>
              <a:rPr lang="fr-FR" b="0" dirty="0" err="1"/>
              <a:t>Aggregation</a:t>
            </a:r>
            <a:r>
              <a:rPr lang="en-US" b="0" dirty="0"/>
              <a:t> [Tenaska]</a:t>
            </a:r>
          </a:p>
          <a:p>
            <a:pPr lvl="1">
              <a:spcAft>
                <a:spcPts val="600"/>
              </a:spcAft>
            </a:pPr>
            <a:r>
              <a:rPr lang="en-US" dirty="0"/>
              <a:t>IA: Between $150K and $250K		Priority 2025; Rank 4510</a:t>
            </a:r>
          </a:p>
          <a:p>
            <a:pPr>
              <a:spcAft>
                <a:spcPts val="600"/>
              </a:spcAft>
            </a:pPr>
            <a:endParaRPr lang="en-US" b="0"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a:t>Summary of PRS Update</a:t>
            </a:r>
          </a:p>
        </p:txBody>
      </p:sp>
    </p:spTree>
    <p:extLst>
      <p:ext uri="{BB962C8B-B14F-4D97-AF65-F5344CB8AC3E}">
        <p14:creationId xmlns:p14="http://schemas.microsoft.com/office/powerpoint/2010/main" val="22706943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r>
              <a:rPr lang="en-US" altLang="en-US"/>
              <a:t>Appendix</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b="1" i="1" dirty="0">
                <a:effectLst/>
                <a:latin typeface="Arial" panose="020B0604020202020204" pitchFamily="34" charset="0"/>
                <a:ea typeface="Times New Roman" panose="02020603050405020304" pitchFamily="18" charset="0"/>
              </a:rPr>
              <a:t>NPRR1170, Capturing Natural Gas Delivery Information for Natural Gas Generation Resources</a:t>
            </a:r>
            <a:endParaRPr lang="en-US" sz="1800" dirty="0"/>
          </a:p>
        </p:txBody>
      </p:sp>
      <p:sp>
        <p:nvSpPr>
          <p:cNvPr id="14339" name="Rectangle 2"/>
          <p:cNvSpPr>
            <a:spLocks noChangeArrowheads="1"/>
          </p:cNvSpPr>
          <p:nvPr/>
        </p:nvSpPr>
        <p:spPr bwMode="auto">
          <a:xfrm>
            <a:off x="70288" y="678426"/>
            <a:ext cx="8732520"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Sponsor:  </a:t>
            </a:r>
            <a:r>
              <a:rPr lang="en-US" sz="1800" dirty="0">
                <a:effectLst/>
                <a:latin typeface="Arial" panose="020B0604020202020204" pitchFamily="34" charset="0"/>
                <a:ea typeface="Times New Roman" panose="02020603050405020304" pitchFamily="18" charset="0"/>
              </a:rPr>
              <a:t>ERCOT</a:t>
            </a:r>
            <a:endParaRPr lang="en-US" sz="1800" dirty="0">
              <a:effectLst/>
              <a:latin typeface="Times New Roman" panose="02020603050405020304" pitchFamily="18" charset="0"/>
              <a:ea typeface="Times New Roman" panose="02020603050405020304" pitchFamily="18" charset="0"/>
            </a:endParaRPr>
          </a:p>
          <a:p>
            <a:pPr marL="228600" marR="0" algn="just">
              <a:spcBef>
                <a:spcPts val="0"/>
              </a:spcBef>
              <a:spcAft>
                <a:spcPts val="0"/>
              </a:spcAft>
            </a:pPr>
            <a:r>
              <a:rPr lang="en-US" sz="1800" b="1" dirty="0">
                <a:effectLst/>
                <a:latin typeface="Arial" panose="020B0604020202020204" pitchFamily="34" charset="0"/>
                <a:ea typeface="Times New Roman" panose="02020603050405020304" pitchFamily="18" charset="0"/>
              </a:rPr>
              <a:t>Proposed Effective Date:  </a:t>
            </a:r>
            <a:r>
              <a:rPr lang="en-US" sz="1800" dirty="0">
                <a:effectLst/>
                <a:latin typeface="Arial" panose="020B0604020202020204" pitchFamily="34" charset="0"/>
                <a:ea typeface="Times New Roman" panose="02020603050405020304" pitchFamily="18" charset="0"/>
              </a:rPr>
              <a:t>The first of the month following Public Utility Commission of Texas (PUCT) approval</a:t>
            </a:r>
            <a:endParaRPr lang="en-US" sz="1800" dirty="0">
              <a:effectLst/>
              <a:latin typeface="Times New Roman" panose="02020603050405020304" pitchFamily="18" charset="0"/>
              <a:ea typeface="Times New Roman" panose="02020603050405020304" pitchFamily="18" charset="0"/>
            </a:endParaRPr>
          </a:p>
          <a:p>
            <a:pPr marL="228600" marR="0" algn="just">
              <a:spcBef>
                <a:spcPts val="0"/>
              </a:spcBef>
              <a:spcAft>
                <a:spcPts val="0"/>
              </a:spcAft>
            </a:pPr>
            <a:r>
              <a:rPr lang="en-US" sz="1800" b="1" dirty="0">
                <a:effectLst/>
                <a:latin typeface="Arial" panose="020B0604020202020204" pitchFamily="34" charset="0"/>
                <a:ea typeface="Times New Roman" panose="02020603050405020304" pitchFamily="18" charset="0"/>
              </a:rPr>
              <a:t>ERCOT Impact Analysis:  </a:t>
            </a:r>
            <a:r>
              <a:rPr lang="en-US" sz="1800" dirty="0">
                <a:effectLst/>
                <a:latin typeface="Arial" panose="020B0604020202020204" pitchFamily="34" charset="0"/>
                <a:ea typeface="Times New Roman" panose="02020603050405020304" pitchFamily="18" charset="0"/>
              </a:rPr>
              <a:t>Less than $5K (O&amp;M); no impacts to ERCOT staffing; no impacts to ERCOT computer systems; no impacts to E</a:t>
            </a:r>
            <a:r>
              <a:rPr lang="x-none" sz="1800" dirty="0">
                <a:effectLst/>
                <a:latin typeface="Arial" panose="020B0604020202020204" pitchFamily="34" charset="0"/>
                <a:ea typeface="Times New Roman" panose="02020603050405020304" pitchFamily="18" charset="0"/>
              </a:rPr>
              <a:t>RCOT business processes</a:t>
            </a:r>
            <a:r>
              <a:rPr lang="en-US" sz="1800" dirty="0">
                <a:effectLst/>
                <a:latin typeface="Arial" panose="020B0604020202020204" pitchFamily="34" charset="0"/>
                <a:ea typeface="Times New Roman" panose="02020603050405020304" pitchFamily="18" charset="0"/>
              </a:rPr>
              <a:t>; ERCOT grid operations and practices will be updated.</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Revision Description:  </a:t>
            </a:r>
            <a:r>
              <a:rPr lang="en-US" sz="1800" dirty="0">
                <a:effectLst/>
                <a:latin typeface="Arial" panose="020B0604020202020204" pitchFamily="34" charset="0"/>
                <a:ea typeface="Times New Roman" panose="02020603050405020304" pitchFamily="18" charset="0"/>
              </a:rPr>
              <a:t>This NPRR defines the instances in which a Qualified Scheduling Entity (QSE) that represents a Generation Resource that relies on natural gas as the primary fuel source should notify ERCOT about disruptions to the Resource’s gas supply.</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PRS Decision:</a:t>
            </a:r>
            <a:r>
              <a:rPr lang="en-US" sz="1800" dirty="0">
                <a:effectLst/>
                <a:latin typeface="Arial" panose="020B0604020202020204" pitchFamily="34" charset="0"/>
                <a:ea typeface="Times New Roman" panose="02020603050405020304" pitchFamily="18" charset="0"/>
              </a:rPr>
              <a:t>  On 12/15/23, PRS voted unanimously to recommend approval of NPRR1170 as amended by the 11/28/23 Joint Commenters comments.  On 1/11/24, PRS voted unanimously to endorse and forward to TAC the 12/15/23 PRS Report and 1/9/24 Revised Impact Analysis for NPRR1170.</a:t>
            </a:r>
            <a:endParaRPr lang="en-US"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8700996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b="1" i="1" dirty="0">
                <a:effectLst/>
                <a:latin typeface="Arial" panose="020B0604020202020204" pitchFamily="34" charset="0"/>
                <a:ea typeface="Times New Roman" panose="02020603050405020304" pitchFamily="18" charset="0"/>
              </a:rPr>
              <a:t>NPRR1179, Fuel Purchase Requirements for Resources Submitting RUC Fuel Costs – URGENT</a:t>
            </a:r>
            <a:endParaRPr lang="en-US" sz="1800" dirty="0"/>
          </a:p>
        </p:txBody>
      </p:sp>
      <p:sp>
        <p:nvSpPr>
          <p:cNvPr id="14339" name="Rectangle 2"/>
          <p:cNvSpPr>
            <a:spLocks noChangeArrowheads="1"/>
          </p:cNvSpPr>
          <p:nvPr/>
        </p:nvSpPr>
        <p:spPr bwMode="auto">
          <a:xfrm>
            <a:off x="70288" y="678426"/>
            <a:ext cx="8732520" cy="4247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Sponsor:</a:t>
            </a:r>
            <a:r>
              <a:rPr lang="en-US" sz="1800" dirty="0">
                <a:effectLst/>
                <a:latin typeface="Arial" panose="020B0604020202020204" pitchFamily="34" charset="0"/>
                <a:ea typeface="Times New Roman" panose="02020603050405020304" pitchFamily="18" charset="0"/>
              </a:rPr>
              <a:t>  ERCOT</a:t>
            </a:r>
            <a:endParaRPr lang="en-US" sz="1800" dirty="0">
              <a:effectLst/>
              <a:latin typeface="Times New Roman" panose="02020603050405020304" pitchFamily="18" charset="0"/>
              <a:ea typeface="Times New Roman" panose="02020603050405020304" pitchFamily="18" charset="0"/>
            </a:endParaRPr>
          </a:p>
          <a:p>
            <a:pPr marL="228600" marR="0" algn="just">
              <a:spcBef>
                <a:spcPts val="0"/>
              </a:spcBef>
              <a:spcAft>
                <a:spcPts val="0"/>
              </a:spcAft>
            </a:pPr>
            <a:r>
              <a:rPr lang="en-US" sz="1800" b="1" dirty="0">
                <a:effectLst/>
                <a:latin typeface="Arial" panose="020B0604020202020204" pitchFamily="34" charset="0"/>
                <a:ea typeface="Times New Roman" panose="02020603050405020304" pitchFamily="18" charset="0"/>
              </a:rPr>
              <a:t>Proposed Effective Date:  </a:t>
            </a:r>
            <a:r>
              <a:rPr lang="en-US" sz="1800" dirty="0">
                <a:effectLst/>
                <a:latin typeface="Arial" panose="020B0604020202020204" pitchFamily="34" charset="0"/>
                <a:ea typeface="Times New Roman" panose="02020603050405020304" pitchFamily="18" charset="0"/>
              </a:rPr>
              <a:t>The first of the month following PUCT approval</a:t>
            </a:r>
            <a:endParaRPr lang="en-US" sz="1800" dirty="0">
              <a:effectLst/>
              <a:latin typeface="Times New Roman" panose="02020603050405020304" pitchFamily="18" charset="0"/>
              <a:ea typeface="Times New Roman" panose="02020603050405020304" pitchFamily="18" charset="0"/>
            </a:endParaRPr>
          </a:p>
          <a:p>
            <a:pPr marL="228600" marR="0" algn="just">
              <a:spcBef>
                <a:spcPts val="0"/>
              </a:spcBef>
              <a:spcAft>
                <a:spcPts val="0"/>
              </a:spcAft>
            </a:pPr>
            <a:r>
              <a:rPr lang="en-US" sz="1800" b="1" dirty="0">
                <a:effectLst/>
                <a:latin typeface="Arial" panose="020B0604020202020204" pitchFamily="34" charset="0"/>
                <a:ea typeface="Times New Roman" panose="02020603050405020304" pitchFamily="18" charset="0"/>
              </a:rPr>
              <a:t>ERCOT Impact Analysis:  </a:t>
            </a:r>
            <a:r>
              <a:rPr lang="en-US" sz="1800" dirty="0">
                <a:effectLst/>
                <a:latin typeface="Arial" panose="020B0604020202020204" pitchFamily="34" charset="0"/>
                <a:ea typeface="Times New Roman" panose="02020603050405020304" pitchFamily="18" charset="0"/>
              </a:rPr>
              <a:t>No budgetary impact; no impacts to ERCOT staffing; no impacts to ERCOT computer systems; E</a:t>
            </a:r>
            <a:r>
              <a:rPr lang="x-none" sz="1800" dirty="0">
                <a:effectLst/>
                <a:latin typeface="Arial" panose="020B0604020202020204" pitchFamily="34" charset="0"/>
                <a:ea typeface="Times New Roman" panose="02020603050405020304" pitchFamily="18" charset="0"/>
              </a:rPr>
              <a:t>RCOT business processes</a:t>
            </a:r>
            <a:r>
              <a:rPr lang="en-US" sz="1800" dirty="0">
                <a:effectLst/>
                <a:latin typeface="Arial" panose="020B0604020202020204" pitchFamily="34" charset="0"/>
                <a:ea typeface="Times New Roman" panose="02020603050405020304" pitchFamily="18" charset="0"/>
              </a:rPr>
              <a:t> will be updated; no impacts to ERCOT grid operations and practices.</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Revision Description:  </a:t>
            </a:r>
            <a:r>
              <a:rPr lang="en-US" sz="1800" dirty="0">
                <a:effectLst/>
                <a:latin typeface="Arial" panose="020B0604020202020204" pitchFamily="34" charset="0"/>
                <a:ea typeface="Times New Roman" panose="02020603050405020304" pitchFamily="18" charset="0"/>
              </a:rPr>
              <a:t>This NPRR</a:t>
            </a:r>
            <a:r>
              <a:rPr lang="en-US" sz="1800" dirty="0">
                <a:effectLst/>
                <a:latin typeface="Times New Roman" panose="02020603050405020304" pitchFamily="18" charset="0"/>
                <a:ea typeface="Times New Roman" panose="02020603050405020304" pitchFamily="18" charset="0"/>
              </a:rPr>
              <a:t> </a:t>
            </a:r>
            <a:r>
              <a:rPr lang="en-US" sz="1800" dirty="0">
                <a:effectLst/>
                <a:latin typeface="Arial" panose="020B0604020202020204" pitchFamily="34" charset="0"/>
                <a:ea typeface="Times New Roman" panose="02020603050405020304" pitchFamily="18" charset="0"/>
              </a:rPr>
              <a:t>ensures that QSEs representing Generation Resources that have an executed and enforceable transportation contract and file a Settlement dispute to recover their actual fuel costs incurred when instructed to operate due to a RUC, procure fuel economically.  This NPRR also clarifies that fuel costs may also include penalties for fuel delivery outside of RUC-Committed Intervals in accordance with the ratable delivery obligations and costs as specified in the enforceable transportation agreement.</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PRS Decision:</a:t>
            </a:r>
            <a:r>
              <a:rPr lang="en-US" sz="1800" dirty="0">
                <a:effectLst/>
                <a:latin typeface="Arial" panose="020B0604020202020204" pitchFamily="34" charset="0"/>
                <a:ea typeface="Times New Roman" panose="02020603050405020304" pitchFamily="18" charset="0"/>
              </a:rPr>
              <a:t>  On 12/15/23, PRS voted unanimously to recommend approval of NPRR1179 as amended by the 11/28/23 ERCOT comments; and to forward to TAC NPRR1179 and the 5/4/23 Impact Analysis.</a:t>
            </a:r>
            <a:endParaRPr lang="en-US"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42932612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marR="0" lvl="0">
              <a:spcBef>
                <a:spcPts val="0"/>
              </a:spcBef>
              <a:spcAft>
                <a:spcPts val="0"/>
              </a:spcAft>
              <a:tabLst>
                <a:tab pos="228600" algn="l"/>
              </a:tabLst>
            </a:pPr>
            <a:r>
              <a:rPr lang="en-US" sz="1800" b="1" i="1" dirty="0">
                <a:effectLst/>
                <a:latin typeface="Arial" panose="020B0604020202020204" pitchFamily="34" charset="0"/>
                <a:ea typeface="Times New Roman" panose="02020603050405020304" pitchFamily="18" charset="0"/>
              </a:rPr>
              <a:t>NPRR1195, Resource Entity Metering Facilities Maintenance</a:t>
            </a:r>
            <a:endParaRPr lang="en-US" sz="1800" dirty="0">
              <a:effectLst/>
              <a:latin typeface="Times New Roman" panose="02020603050405020304" pitchFamily="18" charset="0"/>
              <a:ea typeface="Times New Roman" panose="02020603050405020304" pitchFamily="18" charset="0"/>
            </a:endParaRPr>
          </a:p>
        </p:txBody>
      </p:sp>
      <p:sp>
        <p:nvSpPr>
          <p:cNvPr id="14339" name="Rectangle 2"/>
          <p:cNvSpPr>
            <a:spLocks noChangeArrowheads="1"/>
          </p:cNvSpPr>
          <p:nvPr/>
        </p:nvSpPr>
        <p:spPr bwMode="auto">
          <a:xfrm>
            <a:off x="70288" y="678426"/>
            <a:ext cx="8732520" cy="3693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Sponsor:  </a:t>
            </a:r>
            <a:r>
              <a:rPr lang="en-US" sz="1800" dirty="0">
                <a:effectLst/>
                <a:latin typeface="Arial" panose="020B0604020202020204" pitchFamily="34" charset="0"/>
                <a:ea typeface="Times New Roman" panose="02020603050405020304" pitchFamily="18" charset="0"/>
              </a:rPr>
              <a:t>STEC</a:t>
            </a:r>
            <a:endParaRPr lang="en-US" sz="1800" dirty="0">
              <a:effectLst/>
              <a:latin typeface="Times New Roman" panose="02020603050405020304" pitchFamily="18" charset="0"/>
              <a:ea typeface="Times New Roman" panose="02020603050405020304" pitchFamily="18" charset="0"/>
            </a:endParaRPr>
          </a:p>
          <a:p>
            <a:pPr marL="228600" marR="0" algn="just">
              <a:spcBef>
                <a:spcPts val="0"/>
              </a:spcBef>
              <a:spcAft>
                <a:spcPts val="0"/>
              </a:spcAft>
            </a:pPr>
            <a:r>
              <a:rPr lang="en-US" sz="1800" b="1" dirty="0">
                <a:effectLst/>
                <a:latin typeface="Arial" panose="020B0604020202020204" pitchFamily="34" charset="0"/>
                <a:ea typeface="Times New Roman" panose="02020603050405020304" pitchFamily="18" charset="0"/>
              </a:rPr>
              <a:t>Proposed Effective Date:  </a:t>
            </a:r>
            <a:r>
              <a:rPr lang="en-US" sz="1800" dirty="0">
                <a:effectLst/>
                <a:latin typeface="Arial" panose="020B0604020202020204" pitchFamily="34" charset="0"/>
                <a:ea typeface="Times New Roman" panose="02020603050405020304" pitchFamily="18" charset="0"/>
              </a:rPr>
              <a:t>The first of the month following PUCT approval</a:t>
            </a:r>
            <a:endParaRPr lang="en-US" sz="1800" dirty="0">
              <a:effectLst/>
              <a:latin typeface="Times New Roman" panose="02020603050405020304" pitchFamily="18" charset="0"/>
              <a:ea typeface="Times New Roman" panose="02020603050405020304" pitchFamily="18" charset="0"/>
            </a:endParaRPr>
          </a:p>
          <a:p>
            <a:pPr marL="228600" marR="0" algn="just">
              <a:spcBef>
                <a:spcPts val="0"/>
              </a:spcBef>
              <a:spcAft>
                <a:spcPts val="0"/>
              </a:spcAft>
            </a:pPr>
            <a:r>
              <a:rPr lang="en-US" sz="1800" b="1" dirty="0">
                <a:effectLst/>
                <a:latin typeface="Arial" panose="020B0604020202020204" pitchFamily="34" charset="0"/>
                <a:ea typeface="Times New Roman" panose="02020603050405020304" pitchFamily="18" charset="0"/>
              </a:rPr>
              <a:t>ERCOT Impact Analysis:  </a:t>
            </a:r>
            <a:r>
              <a:rPr lang="en-US" sz="1800" dirty="0">
                <a:effectLst/>
                <a:latin typeface="Arial" panose="020B0604020202020204" pitchFamily="34" charset="0"/>
                <a:ea typeface="Times New Roman" panose="02020603050405020304" pitchFamily="18" charset="0"/>
              </a:rPr>
              <a:t>No budgetary impact; no impacts to ERCOT staffing; no impacts to ERCOT computer systems; no impacts to E</a:t>
            </a:r>
            <a:r>
              <a:rPr lang="x-none" sz="1800" dirty="0">
                <a:effectLst/>
                <a:latin typeface="Arial" panose="020B0604020202020204" pitchFamily="34" charset="0"/>
                <a:ea typeface="Times New Roman" panose="02020603050405020304" pitchFamily="18" charset="0"/>
              </a:rPr>
              <a:t>RCOT business processes</a:t>
            </a:r>
            <a:r>
              <a:rPr lang="en-US" sz="1800" dirty="0">
                <a:effectLst/>
                <a:latin typeface="Arial" panose="020B0604020202020204" pitchFamily="34" charset="0"/>
                <a:ea typeface="Times New Roman" panose="02020603050405020304" pitchFamily="18" charset="0"/>
              </a:rPr>
              <a:t>; no impacts to ERCOT grid operations and practices.</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Revision Description:  </a:t>
            </a:r>
            <a:r>
              <a:rPr lang="en-US" sz="1800" dirty="0">
                <a:effectLst/>
                <a:latin typeface="Arial" panose="020B0604020202020204" pitchFamily="34" charset="0"/>
                <a:ea typeface="Times New Roman" panose="02020603050405020304" pitchFamily="18" charset="0"/>
              </a:rPr>
              <a:t>This NPRR</a:t>
            </a:r>
            <a:r>
              <a:rPr lang="en-US" sz="1800" dirty="0">
                <a:effectLst/>
                <a:latin typeface="Times New Roman" panose="02020603050405020304" pitchFamily="18" charset="0"/>
                <a:ea typeface="Times New Roman" panose="02020603050405020304" pitchFamily="18" charset="0"/>
              </a:rPr>
              <a:t> </a:t>
            </a:r>
            <a:r>
              <a:rPr lang="en-US" sz="1800" dirty="0">
                <a:effectLst/>
                <a:latin typeface="Arial" panose="020B0604020202020204" pitchFamily="34" charset="0"/>
                <a:ea typeface="Times New Roman" panose="02020603050405020304" pitchFamily="18" charset="0"/>
              </a:rPr>
              <a:t>assigns ERCOT-Polled Settlement (EPS) Metering Facilities maintenance and repair responsibilities to the owner of the Metering Facilities when such is not owned by a Transmission and/or Distribution Service Provider (TDSP).</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PRS Decision:</a:t>
            </a:r>
            <a:r>
              <a:rPr lang="en-US" sz="1800" dirty="0">
                <a:effectLst/>
                <a:latin typeface="Arial" panose="020B0604020202020204" pitchFamily="34" charset="0"/>
                <a:ea typeface="Times New Roman" panose="02020603050405020304" pitchFamily="18" charset="0"/>
              </a:rPr>
              <a:t>  On 12/15/23, PRS voted unanimously to recommend approval of NPRR1195 as submitted.  On 1/11/24, PRS voted unanimously to endorse and forward to TAC the 12/15/23 PRS Report and 1/4/24 Impact Analysis for NPRR1195.</a:t>
            </a:r>
            <a:endParaRPr lang="en-US"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2557844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b="1" i="1" dirty="0">
                <a:effectLst/>
                <a:latin typeface="Arial" panose="020B0604020202020204" pitchFamily="34" charset="0"/>
                <a:ea typeface="Times New Roman" panose="02020603050405020304" pitchFamily="18" charset="0"/>
              </a:rPr>
              <a:t>NPRR1206, Revisions to QSE Operations and Termination Requirements, and Elimination of Providing Certain Market Participant Principal Information</a:t>
            </a:r>
            <a:endParaRPr lang="en-US" sz="1800" dirty="0"/>
          </a:p>
        </p:txBody>
      </p:sp>
      <p:sp>
        <p:nvSpPr>
          <p:cNvPr id="14339" name="Rectangle 2"/>
          <p:cNvSpPr>
            <a:spLocks noChangeArrowheads="1"/>
          </p:cNvSpPr>
          <p:nvPr/>
        </p:nvSpPr>
        <p:spPr bwMode="auto">
          <a:xfrm>
            <a:off x="70288" y="678426"/>
            <a:ext cx="8732520"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spcBef>
                <a:spcPts val="0"/>
              </a:spcBef>
              <a:spcAft>
                <a:spcPts val="0"/>
              </a:spcAft>
            </a:pPr>
            <a:r>
              <a:rPr lang="en-US" sz="1800" b="1">
                <a:effectLst/>
                <a:latin typeface="Arial" panose="020B0604020202020204" pitchFamily="34" charset="0"/>
                <a:ea typeface="Times New Roman" panose="02020603050405020304" pitchFamily="18" charset="0"/>
              </a:rPr>
              <a:t>Sponsor:  </a:t>
            </a:r>
            <a:r>
              <a:rPr lang="en-US" sz="1800">
                <a:effectLst/>
                <a:latin typeface="Arial" panose="020B0604020202020204" pitchFamily="34" charset="0"/>
                <a:ea typeface="Times New Roman" panose="02020603050405020304" pitchFamily="18" charset="0"/>
              </a:rPr>
              <a:t>ERCOT</a:t>
            </a:r>
            <a:endParaRPr lang="en-US" sz="1800">
              <a:effectLst/>
              <a:latin typeface="Times New Roman" panose="02020603050405020304" pitchFamily="18" charset="0"/>
              <a:ea typeface="Times New Roman" panose="02020603050405020304" pitchFamily="18" charset="0"/>
            </a:endParaRPr>
          </a:p>
          <a:p>
            <a:pPr marL="228600" marR="0" algn="just">
              <a:spcBef>
                <a:spcPts val="0"/>
              </a:spcBef>
              <a:spcAft>
                <a:spcPts val="0"/>
              </a:spcAft>
            </a:pPr>
            <a:r>
              <a:rPr lang="en-US" sz="1800" b="1" dirty="0">
                <a:effectLst/>
                <a:latin typeface="Arial" panose="020B0604020202020204" pitchFamily="34" charset="0"/>
                <a:ea typeface="Times New Roman" panose="02020603050405020304" pitchFamily="18" charset="0"/>
              </a:rPr>
              <a:t>Proposed Effective Date:  </a:t>
            </a:r>
            <a:r>
              <a:rPr lang="en-US" sz="1800" dirty="0">
                <a:effectLst/>
                <a:latin typeface="Arial" panose="020B0604020202020204" pitchFamily="34" charset="0"/>
                <a:ea typeface="Times New Roman" panose="02020603050405020304" pitchFamily="18" charset="0"/>
              </a:rPr>
              <a:t>The first of the month following PUCT approval</a:t>
            </a:r>
            <a:endParaRPr lang="en-US" sz="1800" dirty="0">
              <a:effectLst/>
              <a:latin typeface="Times New Roman" panose="02020603050405020304" pitchFamily="18" charset="0"/>
              <a:ea typeface="Times New Roman" panose="02020603050405020304" pitchFamily="18" charset="0"/>
            </a:endParaRPr>
          </a:p>
          <a:p>
            <a:pPr marL="228600" marR="0" algn="just">
              <a:spcBef>
                <a:spcPts val="0"/>
              </a:spcBef>
              <a:spcAft>
                <a:spcPts val="0"/>
              </a:spcAft>
            </a:pPr>
            <a:r>
              <a:rPr lang="en-US" sz="1800" b="1" dirty="0">
                <a:effectLst/>
                <a:latin typeface="Arial" panose="020B0604020202020204" pitchFamily="34" charset="0"/>
                <a:ea typeface="Times New Roman" panose="02020603050405020304" pitchFamily="18" charset="0"/>
              </a:rPr>
              <a:t>ERCOT Impact Analysis:  </a:t>
            </a:r>
            <a:r>
              <a:rPr lang="en-US" sz="1800" dirty="0">
                <a:effectLst/>
                <a:latin typeface="Arial" panose="020B0604020202020204" pitchFamily="34" charset="0"/>
                <a:ea typeface="Times New Roman" panose="02020603050405020304" pitchFamily="18" charset="0"/>
              </a:rPr>
              <a:t>No budgetary impact; no impacts to ERCOT staffing; no impacts to ERCOT computer systems; no impacts to E</a:t>
            </a:r>
            <a:r>
              <a:rPr lang="x-none" sz="1800" dirty="0">
                <a:effectLst/>
                <a:latin typeface="Arial" panose="020B0604020202020204" pitchFamily="34" charset="0"/>
                <a:ea typeface="Times New Roman" panose="02020603050405020304" pitchFamily="18" charset="0"/>
              </a:rPr>
              <a:t>RCOT business processes</a:t>
            </a:r>
            <a:r>
              <a:rPr lang="en-US" sz="1800" dirty="0">
                <a:effectLst/>
                <a:latin typeface="Arial" panose="020B0604020202020204" pitchFamily="34" charset="0"/>
                <a:ea typeface="Times New Roman" panose="02020603050405020304" pitchFamily="18" charset="0"/>
              </a:rPr>
              <a:t>; no impacts to ERCOT grid operations and practices.</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Revision Description:  </a:t>
            </a:r>
            <a:r>
              <a:rPr lang="en-US" sz="1800" dirty="0">
                <a:effectLst/>
                <a:latin typeface="Arial" panose="020B0604020202020204" pitchFamily="34" charset="0"/>
                <a:ea typeface="Times New Roman" panose="02020603050405020304" pitchFamily="18" charset="0"/>
              </a:rPr>
              <a:t>This NPRR</a:t>
            </a:r>
            <a:r>
              <a:rPr lang="en-US" sz="1800" dirty="0">
                <a:effectLst/>
                <a:latin typeface="Times New Roman" panose="02020603050405020304" pitchFamily="18" charset="0"/>
                <a:ea typeface="Times New Roman" panose="02020603050405020304" pitchFamily="18" charset="0"/>
              </a:rPr>
              <a:t> </a:t>
            </a:r>
            <a:r>
              <a:rPr lang="en-US" sz="1800" dirty="0">
                <a:effectLst/>
                <a:latin typeface="Arial" panose="020B0604020202020204" pitchFamily="34" charset="0"/>
                <a:ea typeface="Times New Roman" panose="02020603050405020304" pitchFamily="18" charset="0"/>
              </a:rPr>
              <a:t>clarifies the types of Qualified Scheduling Entities (QSEs) required to have a Hotline and a 24-hour, seven-day-per-week (24x7) control or operations center.  </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PRS Decision:</a:t>
            </a:r>
            <a:r>
              <a:rPr lang="en-US" sz="1800" dirty="0">
                <a:effectLst/>
                <a:latin typeface="Arial" panose="020B0604020202020204" pitchFamily="34" charset="0"/>
                <a:ea typeface="Times New Roman" panose="02020603050405020304" pitchFamily="18" charset="0"/>
              </a:rPr>
              <a:t>  On 12/15/23, PRS voted unanimously to recommend approval of NPRR1206 as amended by the 12/14/23 ERCOT comments as revised by PRS.  On 1/11/24, PRS voted unanimously to endorse and forward to TAC the 12/15/23 PRS Report and 10/25/23 Impact Analysis for NPRR1206.</a:t>
            </a:r>
            <a:endParaRPr lang="en-US"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1336774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b="1" i="1" dirty="0">
                <a:effectLst/>
                <a:latin typeface="Arial" panose="020B0604020202020204" pitchFamily="34" charset="0"/>
                <a:ea typeface="Times New Roman" panose="02020603050405020304" pitchFamily="18" charset="0"/>
              </a:rPr>
              <a:t>NPRR1207, Incidental Disclosure of Protected Information and ECEII During ERCOT Control Room Tours</a:t>
            </a:r>
            <a:endParaRPr lang="en-US" sz="1800" dirty="0"/>
          </a:p>
        </p:txBody>
      </p:sp>
      <p:sp>
        <p:nvSpPr>
          <p:cNvPr id="14339" name="Rectangle 2"/>
          <p:cNvSpPr>
            <a:spLocks noChangeArrowheads="1"/>
          </p:cNvSpPr>
          <p:nvPr/>
        </p:nvSpPr>
        <p:spPr bwMode="auto">
          <a:xfrm>
            <a:off x="70288" y="678426"/>
            <a:ext cx="8732520" cy="4247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Sponsor:  </a:t>
            </a:r>
            <a:r>
              <a:rPr lang="en-US" sz="1800" dirty="0">
                <a:effectLst/>
                <a:latin typeface="Arial" panose="020B0604020202020204" pitchFamily="34" charset="0"/>
                <a:ea typeface="Times New Roman" panose="02020603050405020304" pitchFamily="18" charset="0"/>
              </a:rPr>
              <a:t>ERCOT</a:t>
            </a:r>
            <a:endParaRPr lang="en-US" sz="1800" dirty="0">
              <a:effectLst/>
              <a:latin typeface="Times New Roman" panose="02020603050405020304" pitchFamily="18" charset="0"/>
              <a:ea typeface="Times New Roman" panose="02020603050405020304" pitchFamily="18" charset="0"/>
            </a:endParaRPr>
          </a:p>
          <a:p>
            <a:pPr marL="228600" marR="0" algn="just">
              <a:spcBef>
                <a:spcPts val="0"/>
              </a:spcBef>
              <a:spcAft>
                <a:spcPts val="0"/>
              </a:spcAft>
            </a:pPr>
            <a:r>
              <a:rPr lang="en-US" sz="1800" b="1" dirty="0">
                <a:effectLst/>
                <a:latin typeface="Arial" panose="020B0604020202020204" pitchFamily="34" charset="0"/>
                <a:ea typeface="Times New Roman" panose="02020603050405020304" pitchFamily="18" charset="0"/>
              </a:rPr>
              <a:t>Proposed Effective Date:  </a:t>
            </a:r>
            <a:r>
              <a:rPr lang="en-US" sz="1800" dirty="0">
                <a:effectLst/>
                <a:latin typeface="Arial" panose="020B0604020202020204" pitchFamily="34" charset="0"/>
                <a:ea typeface="Times New Roman" panose="02020603050405020304" pitchFamily="18" charset="0"/>
              </a:rPr>
              <a:t>The first of the month following PUCT approval</a:t>
            </a:r>
            <a:endParaRPr lang="en-US" sz="1800" dirty="0">
              <a:effectLst/>
              <a:latin typeface="Times New Roman" panose="02020603050405020304" pitchFamily="18" charset="0"/>
              <a:ea typeface="Times New Roman" panose="02020603050405020304" pitchFamily="18" charset="0"/>
            </a:endParaRPr>
          </a:p>
          <a:p>
            <a:pPr marL="228600" marR="0" algn="just">
              <a:spcBef>
                <a:spcPts val="0"/>
              </a:spcBef>
              <a:spcAft>
                <a:spcPts val="0"/>
              </a:spcAft>
            </a:pPr>
            <a:r>
              <a:rPr lang="en-US" sz="1800" b="1" dirty="0">
                <a:effectLst/>
                <a:latin typeface="Arial" panose="020B0604020202020204" pitchFamily="34" charset="0"/>
                <a:ea typeface="Times New Roman" panose="02020603050405020304" pitchFamily="18" charset="0"/>
              </a:rPr>
              <a:t>ERCOT Impact Analysis:  </a:t>
            </a:r>
            <a:r>
              <a:rPr lang="en-US" sz="1800" dirty="0">
                <a:effectLst/>
                <a:latin typeface="Arial" panose="020B0604020202020204" pitchFamily="34" charset="0"/>
                <a:ea typeface="Times New Roman" panose="02020603050405020304" pitchFamily="18" charset="0"/>
              </a:rPr>
              <a:t>No budgetary impact; no impacts to ERCOT staffing; no impacts to ERCOT computer systems; E</a:t>
            </a:r>
            <a:r>
              <a:rPr lang="x-none" sz="1800" dirty="0">
                <a:effectLst/>
                <a:latin typeface="Arial" panose="020B0604020202020204" pitchFamily="34" charset="0"/>
                <a:ea typeface="Times New Roman" panose="02020603050405020304" pitchFamily="18" charset="0"/>
              </a:rPr>
              <a:t>RCOT business processes</a:t>
            </a:r>
            <a:r>
              <a:rPr lang="en-US" sz="1800" dirty="0">
                <a:effectLst/>
                <a:latin typeface="Arial" panose="020B0604020202020204" pitchFamily="34" charset="0"/>
                <a:ea typeface="Times New Roman" panose="02020603050405020304" pitchFamily="18" charset="0"/>
              </a:rPr>
              <a:t> will be updated; no impacts to ERCOT grid operations and practices.</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Revision Description:  </a:t>
            </a:r>
            <a:r>
              <a:rPr lang="en-US" sz="1800" dirty="0">
                <a:effectLst/>
                <a:latin typeface="Arial" panose="020B0604020202020204" pitchFamily="34" charset="0"/>
                <a:ea typeface="Times New Roman" panose="02020603050405020304" pitchFamily="18" charset="0"/>
              </a:rPr>
              <a:t>This NPRR</a:t>
            </a:r>
            <a:r>
              <a:rPr lang="en-US" sz="1800" dirty="0">
                <a:effectLst/>
                <a:latin typeface="Times New Roman" panose="02020603050405020304" pitchFamily="18" charset="0"/>
                <a:ea typeface="Times New Roman" panose="02020603050405020304" pitchFamily="18" charset="0"/>
              </a:rPr>
              <a:t> </a:t>
            </a:r>
            <a:r>
              <a:rPr lang="en-US" sz="1800" dirty="0">
                <a:effectLst/>
                <a:latin typeface="Arial" panose="020B0604020202020204" pitchFamily="34" charset="0"/>
                <a:ea typeface="Times New Roman" panose="02020603050405020304" pitchFamily="18" charset="0"/>
              </a:rPr>
              <a:t>permits the incidental disclosure of Protected Information and ERCOT Critical Energy Infrastructure Information (ECEII) as part of a tour or overlook viewing of the ERCOT control room provided to eligible persons who, prior to accessing the control room, have signed nondisclosure agreements (“NDAs”) and complied with screening and other requirements provided in a policy adopted by ERCOT security.  </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PRS Decision:</a:t>
            </a:r>
            <a:r>
              <a:rPr lang="en-US" sz="1800" dirty="0">
                <a:effectLst/>
                <a:latin typeface="Arial" panose="020B0604020202020204" pitchFamily="34" charset="0"/>
                <a:ea typeface="Times New Roman" panose="02020603050405020304" pitchFamily="18" charset="0"/>
              </a:rPr>
              <a:t>  On 12/15/23, PRS voted unanimously to recommend approval of NPRR1207 as submitted.  On 1/11/24, PRS voted unanimously to endorse and forward to TAC the 12/15/23 PRS Report and the 11/1/23 Impact Analysis for NPRR1207.</a:t>
            </a:r>
            <a:endParaRPr lang="en-US"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009862218"/>
      </p:ext>
    </p:extLst>
  </p:cSld>
  <p:clrMapOvr>
    <a:masterClrMapping/>
  </p:clrMapOvr>
</p:sld>
</file>

<file path=ppt/theme/theme1.xml><?xml version="1.0" encoding="utf-8"?>
<a:theme xmlns:a="http://schemas.openxmlformats.org/drawingml/2006/main" name="Custom Design">
  <a:themeElements>
    <a:clrScheme name="ERCOT">
      <a:dk1>
        <a:sysClr val="windowText" lastClr="000000"/>
      </a:dk1>
      <a:lt1>
        <a:sysClr val="window" lastClr="FFFFFF"/>
      </a:lt1>
      <a:dk2>
        <a:srgbClr val="00385E"/>
      </a:dk2>
      <a:lt2>
        <a:srgbClr val="EEECE1"/>
      </a:lt2>
      <a:accent1>
        <a:srgbClr val="008373"/>
      </a:accent1>
      <a:accent2>
        <a:srgbClr val="1B5026"/>
      </a:accent2>
      <a:accent3>
        <a:srgbClr val="0F1423"/>
      </a:accent3>
      <a:accent4>
        <a:srgbClr val="400E22"/>
      </a:accent4>
      <a:accent5>
        <a:srgbClr val="E5E5E2"/>
      </a:accent5>
      <a:accent6>
        <a:srgbClr val="86878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EB6C32BA7893B4D8D08DA703C6B8599" ma:contentTypeVersion="0" ma:contentTypeDescription="Create a new document." ma:contentTypeScope="" ma:versionID="438847a72b75665982a8a359f97ca60b">
  <xsd:schema xmlns:xsd="http://www.w3.org/2001/XMLSchema" xmlns:xs="http://www.w3.org/2001/XMLSchema" xmlns:p="http://schemas.microsoft.com/office/2006/metadata/properties" xmlns:ns2="c34af464-7aa1-4edd-9be4-83dffc1cb926" targetNamespace="http://schemas.microsoft.com/office/2006/metadata/properties" ma:root="true" ma:fieldsID="429eac13a7923d6b47fc28e8f4096b10"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3AD6A9D-E05D-44AF-B5F9-103C86E8102F}">
  <ds:schemaRefs>
    <ds:schemaRef ds:uri="http://schemas.openxmlformats.org/package/2006/metadata/core-properties"/>
    <ds:schemaRef ds:uri="http://purl.org/dc/dcmitype/"/>
    <ds:schemaRef ds:uri="c34af464-7aa1-4edd-9be4-83dffc1cb926"/>
    <ds:schemaRef ds:uri="http://purl.org/dc/elements/1.1/"/>
    <ds:schemaRef ds:uri="http://schemas.microsoft.com/office/2006/documentManagement/types"/>
    <ds:schemaRef ds:uri="http://purl.org/dc/terms/"/>
    <ds:schemaRef ds:uri="http://schemas.microsoft.com/office/infopath/2007/PartnerControls"/>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6C9659B9-8752-4DC3-8CFE-950F74D5E7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9816</TotalTime>
  <Words>2178</Words>
  <Application>Microsoft Office PowerPoint</Application>
  <PresentationFormat>On-screen Show (4:3)</PresentationFormat>
  <Paragraphs>534</Paragraphs>
  <Slides>14</Slides>
  <Notes>13</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14</vt:i4>
      </vt:variant>
    </vt:vector>
  </HeadingPairs>
  <TitlesOfParts>
    <vt:vector size="21" baseType="lpstr">
      <vt:lpstr>Arial</vt:lpstr>
      <vt:lpstr>Calibri</vt:lpstr>
      <vt:lpstr>Courier New</vt:lpstr>
      <vt:lpstr>Times New Roman</vt:lpstr>
      <vt:lpstr>Wingdings</vt:lpstr>
      <vt:lpstr>Custom Design</vt:lpstr>
      <vt:lpstr>Office Theme</vt:lpstr>
      <vt:lpstr>PowerPoint Presentation</vt:lpstr>
      <vt:lpstr>Summary of PRS Update</vt:lpstr>
      <vt:lpstr>Summary of PRS Update</vt:lpstr>
      <vt:lpstr>Appendix</vt:lpstr>
      <vt:lpstr>NPRR1170, Capturing Natural Gas Delivery Information for Natural Gas Generation Resources</vt:lpstr>
      <vt:lpstr>NPRR1179, Fuel Purchase Requirements for Resources Submitting RUC Fuel Costs – URGENT</vt:lpstr>
      <vt:lpstr>NPRR1195, Resource Entity Metering Facilities Maintenance</vt:lpstr>
      <vt:lpstr>NPRR1206, Revisions to QSE Operations and Termination Requirements, and Elimination of Providing Certain Market Participant Principal Information</vt:lpstr>
      <vt:lpstr>NPRR1207, Incidental Disclosure of Protected Information and ECEII During ERCOT Control Room Tours</vt:lpstr>
      <vt:lpstr>NPRR1208, Creation of Invoice Report</vt:lpstr>
      <vt:lpstr>NPRR1211, Move OBD to Section 22 – Methodology for Setting Maximum Shadow Prices for Network and Power Balance Constraints</vt:lpstr>
      <vt:lpstr>SCR825, ERCOT Voice Communications Aggregation</vt:lpstr>
      <vt:lpstr>2023 Releases – Approved NPRRs / SCRs / xGRRs </vt:lpstr>
      <vt:lpstr>2024 Release Targets – Approved NPRRs / SCRs / xGRRs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ERCOT</cp:lastModifiedBy>
  <cp:revision>610</cp:revision>
  <cp:lastPrinted>2013-01-30T23:16:36Z</cp:lastPrinted>
  <dcterms:created xsi:type="dcterms:W3CDTF">2010-04-12T23:12:02Z</dcterms:created>
  <dcterms:modified xsi:type="dcterms:W3CDTF">2024-01-18T15:18:18Z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0x0101000EB6C32BA7893B4D8D08DA703C6B8599</vt:lpwstr>
  </property>
  <property fmtid="{D5CDD505-2E9C-101B-9397-08002B2CF9AE}" pid="3" name="MSIP_Label_7084cbda-52b8-46fb-a7b7-cb5bd465ed85_Enabled">
    <vt:lpwstr>true</vt:lpwstr>
  </property>
  <property fmtid="{D5CDD505-2E9C-101B-9397-08002B2CF9AE}" pid="4" name="MSIP_Label_7084cbda-52b8-46fb-a7b7-cb5bd465ed85_SetDate">
    <vt:lpwstr>2023-07-14T17:21:52Z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d8e5c145-1c97-4dfa-ac29-6cd666e16cb8</vt:lpwstr>
  </property>
  <property fmtid="{D5CDD505-2E9C-101B-9397-08002B2CF9AE}" pid="9" name="MSIP_Label_7084cbda-52b8-46fb-a7b7-cb5bd465ed85_ContentBits">
    <vt:lpwstr>0</vt:lpwstr>
  </property>
</Properties>
</file>