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2"/>
  </p:notesMasterIdLst>
  <p:handoutMasterIdLst>
    <p:handoutMasterId r:id="rId23"/>
  </p:handoutMasterIdLst>
  <p:sldIdLst>
    <p:sldId id="260" r:id="rId7"/>
    <p:sldId id="330" r:id="rId8"/>
    <p:sldId id="338" r:id="rId9"/>
    <p:sldId id="337" r:id="rId10"/>
    <p:sldId id="356" r:id="rId11"/>
    <p:sldId id="314" r:id="rId12"/>
    <p:sldId id="347" r:id="rId13"/>
    <p:sldId id="295" r:id="rId14"/>
    <p:sldId id="355" r:id="rId15"/>
    <p:sldId id="343" r:id="rId16"/>
    <p:sldId id="341" r:id="rId17"/>
    <p:sldId id="351" r:id="rId18"/>
    <p:sldId id="344" r:id="rId19"/>
    <p:sldId id="345" r:id="rId20"/>
    <p:sldId id="322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18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  <p:cmAuthor id="3" name="Spells, Vanessa" initials="SV" lastIdx="8" clrIdx="2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  <p:cmAuthor id="4" name="Zapanta, Zaldy" initials="ZZ" lastIdx="11" clrIdx="3">
    <p:extLst>
      <p:ext uri="{19B8F6BF-5375-455C-9EA6-DF929625EA0E}">
        <p15:presenceInfo xmlns:p15="http://schemas.microsoft.com/office/powerpoint/2012/main" userId="S-1-5-21-639947351-343809578-3807592339-3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130" autoAdjust="0"/>
  </p:normalViewPr>
  <p:slideViewPr>
    <p:cSldViewPr showGuides="1">
      <p:cViewPr varScale="1">
        <p:scale>
          <a:sx n="126" d="100"/>
          <a:sy n="126" d="100"/>
        </p:scale>
        <p:origin x="115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62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51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162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6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743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8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728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36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Market 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November 2022 -  November 2023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730141"/>
            <a:ext cx="47143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exceeds invoice exposure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*TPEA adjusted to exclude short pay entities eliminating data skew</a:t>
            </a:r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626E3E8B-6010-800F-1BD6-4DB94143C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168088"/>
              </p:ext>
            </p:extLst>
          </p:nvPr>
        </p:nvGraphicFramePr>
        <p:xfrm>
          <a:off x="495300" y="452402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06A90BB1-D547-597B-EC90-D7AE1AD2FB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" y="1600200"/>
            <a:ext cx="8153400" cy="2708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554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67274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November 2022 -  November 2023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5485379"/>
            <a:ext cx="3108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generally exceeds invoice exposure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B57885C-C0E8-AEBC-3628-E87D4EA657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373795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6E06A8EB-EA63-582D-3386-9A3897AD07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546" y="1295400"/>
            <a:ext cx="8153400" cy="2632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38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November 2022 -  November 2023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5437971"/>
            <a:ext cx="48365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Invoice exposure generally exceeds TPEA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TPEA adjusted to exclude short pay entities eliminating data skew </a:t>
            </a:r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91221B2-FE49-3408-EF37-5D62C7A88F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48308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F747B304-16F3-F7B5-BC09-939C4F7BA0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546" y="1116719"/>
            <a:ext cx="8153400" cy="276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395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November 2022 -  November 2023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2835" y="5638800"/>
            <a:ext cx="3201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 TPEA generally exceeds Invoice exposure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97540B6-0235-C24B-AD87-6281E6FBE5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425860"/>
              </p:ext>
            </p:extLst>
          </p:nvPr>
        </p:nvGraphicFramePr>
        <p:xfrm>
          <a:off x="609600" y="4341622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776D4B29-3BB5-1197-D0A9-4BA755379A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430594"/>
            <a:ext cx="8153400" cy="2632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82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TPEA Coverage of Settlements November 2022 -  November 2023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638800"/>
            <a:ext cx="2904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*TPES exceeds actual/invoice exposure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3230388-AAD6-835E-12ED-0806CDA38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949201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16BB94CC-A18F-8F3B-FDD1-7107269979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926" y="1276731"/>
            <a:ext cx="8153400" cy="263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89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sz="1800" dirty="0">
                <a:latin typeface="+mn-lt"/>
                <a:cs typeface="Times New Roman" panose="02020603050405020304" pitchFamily="18" charset="0"/>
              </a:rPr>
              <a:t>Monthly Highlights </a:t>
            </a:r>
            <a:r>
              <a:rPr lang="en-US" sz="1800" dirty="0">
                <a:cs typeface="Times New Roman" panose="02020603050405020304" pitchFamily="18" charset="0"/>
              </a:rPr>
              <a:t>November 2023 – December 2023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1382"/>
            <a:ext cx="8686800" cy="5204618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Total Potential Exposure (TPE) increased from $1.29 billion in November 2023       to $1.33 billion in December 2023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TPE increased due to the higher forward adjustment factors in December</a:t>
            </a:r>
          </a:p>
          <a:p>
            <a:pPr marL="344488" lvl="2" indent="-344488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decreased from $4.24 billion in November 2023 to $4.13 billion in December 2023 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No unusual collateral call activity</a:t>
            </a:r>
          </a:p>
          <a:p>
            <a:pPr marL="0" indent="0">
              <a:spcAft>
                <a:spcPts val="600"/>
              </a:spcAft>
              <a:buNone/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22319"/>
          </a:xfrm>
        </p:spPr>
        <p:txBody>
          <a:bodyPr/>
          <a:lstStyle/>
          <a:p>
            <a:pPr algn="just"/>
            <a:r>
              <a:rPr lang="en-US" sz="1600" dirty="0">
                <a:cs typeface="Times New Roman" panose="02020603050405020304" pitchFamily="18" charset="0"/>
              </a:rPr>
              <a:t>TPE and Forward Adjustment Factors December 2022 -  December 2023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 adjusted to exclude short pay entities eliminating data skew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AE303C3-71B2-5228-E311-31386E9573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305" y="1618331"/>
            <a:ext cx="7919390" cy="362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TPE/Real-Time &amp; Day-Ahead Daily Average Settlement Point Prices for HB_NORTH December 2022 -  December 2023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entities eliminating data skew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D8E4491-430A-7201-2B9E-D037FF4E9A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160" y="1612234"/>
            <a:ext cx="7937680" cy="3633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7"/>
          </a:xfrm>
        </p:spPr>
        <p:txBody>
          <a:bodyPr/>
          <a:lstStyle/>
          <a:p>
            <a:r>
              <a:rPr lang="en-US" sz="1600" dirty="0"/>
              <a:t>Available Credit by Type Compared to Total Potential Exposure (TPE) </a:t>
            </a:r>
            <a:br>
              <a:rPr lang="en-US" sz="1600" dirty="0"/>
            </a:br>
            <a:r>
              <a:rPr lang="en-US" sz="1600" dirty="0">
                <a:cs typeface="Times New Roman" panose="02020603050405020304" pitchFamily="18" charset="0"/>
              </a:rPr>
              <a:t>Dec 2022 - Dec 2023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7700" y="5486400"/>
            <a:ext cx="7848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Numbers are as of month-end except for Max TPE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Max TPE is the highest TPE for the corresponding month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TPE less Defaulted Amounts: TPE – Short-Paid Invoices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2D6B223-F891-33DC-23CE-AD54CB95AE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011" y="1541325"/>
            <a:ext cx="8223989" cy="364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089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Discretionary Collateral November 2023 - December 2023</a:t>
            </a:r>
            <a:endParaRPr lang="en-US" sz="1800" b="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7700" y="5598887"/>
            <a:ext cx="7924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doesn’t include Unsecured Credit Limit or parent guarantees</a:t>
            </a:r>
          </a:p>
          <a:p>
            <a:r>
              <a:rPr lang="en-US" sz="120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entities eliminating data skew </a:t>
            </a:r>
          </a:p>
          <a:p>
            <a:endParaRPr lang="en-US" sz="1400"/>
          </a:p>
          <a:p>
            <a:endParaRPr lang="en-US" sz="1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8804FF0-C28F-39AA-9953-BCC63D6988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325412"/>
            <a:ext cx="8610600" cy="4098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Discretionary Collateral by Market Segment December 2021 - December 2023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A4D57BB-C3A2-578C-B639-1C2CED424C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" y="1725021"/>
            <a:ext cx="8275687" cy="332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94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and Discretionary Collateral by Market Segment  -  December 2023*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89950" y="795253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Load and Generation entities accounted for the largest portion of discretionary collateral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421" y="5791944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*Discretionary collateral doesn’t include Unsecured Credit Limit or parent guarantees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039FC9E-B56B-78C0-D426-7FFAA0712B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719" y="1755502"/>
            <a:ext cx="7438812" cy="342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5334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TPEA Coverage of Settlements November 2022 -  November 2023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5300" y="53340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5B677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TPEA closely approximates actual/invoice exposure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TPEA adjusted to exclude short pay entities eliminating data skew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433832F-97AD-AEA2-D4D4-02EF027DA8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810650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and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51C5EC5C-8A7C-FDBD-E03F-B3243A6D3C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143000"/>
            <a:ext cx="8153400" cy="2823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15261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www.w3.org/XML/1998/namespace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160478</TotalTime>
  <Words>864</Words>
  <Application>Microsoft Office PowerPoint</Application>
  <PresentationFormat>On-screen Show (4:3)</PresentationFormat>
  <Paragraphs>146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Monthly Highlights November 2023 – December 2023</vt:lpstr>
      <vt:lpstr>TPE and Forward Adjustment Factors December 2022 -  December 2023 </vt:lpstr>
      <vt:lpstr>TPE/Real-Time &amp; Day-Ahead Daily Average Settlement Point Prices for HB_NORTH December 2022 -  December 2023 </vt:lpstr>
      <vt:lpstr>Available Credit by Type Compared to Total Potential Exposure (TPE)  Dec 2022 - Dec 2023</vt:lpstr>
      <vt:lpstr>Discretionary Collateral November 2023 - December 2023</vt:lpstr>
      <vt:lpstr>Discretionary Collateral by Market Segment December 2021 - December 2023</vt:lpstr>
      <vt:lpstr>TPE and Discretionary Collateral by Market Segment  -  December 2023*</vt:lpstr>
      <vt:lpstr>TPEA Coverage of Settlements November 2022 -  November 2023 </vt:lpstr>
      <vt:lpstr>TPEA Coverage of Settlements November 2022 -  November 2023 </vt:lpstr>
      <vt:lpstr>TPEA Coverage of Settlements November 2022 -  November 2023 </vt:lpstr>
      <vt:lpstr>TPEA Coverage of Settlements November 2022 -  November 2023 </vt:lpstr>
      <vt:lpstr>TPEA Coverage of Settlements November 2022 -  November 2023 </vt:lpstr>
      <vt:lpstr>TPEA Coverage of Settlements November 2022 -  November 2023 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Zapanta, Zaldy</cp:lastModifiedBy>
  <cp:revision>1091</cp:revision>
  <cp:lastPrinted>2019-06-18T19:02:16Z</cp:lastPrinted>
  <dcterms:created xsi:type="dcterms:W3CDTF">2016-01-21T15:20:31Z</dcterms:created>
  <dcterms:modified xsi:type="dcterms:W3CDTF">2024-01-17T19:20:40Z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2023-08-11T03:22:48Z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8f01147a-d64c-431b-8326-71285533d140</vt:lpwstr>
  </property>
  <property fmtid="{D5CDD505-2E9C-101B-9397-08002B2CF9AE}" pid="9" name="MSIP_Label_7084cbda-52b8-46fb-a7b7-cb5bd465ed85_ContentBits">
    <vt:lpwstr>0</vt:lpwstr>
  </property>
</Properties>
</file>