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3.xml" ContentType="application/vnd.openxmlformats-officedocument.theme+xml"/>
  <Override PartName="/ppt/theme/theme4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3" r:id="rId4"/>
    <p:sldMasterId id="2147483663" r:id="rId5"/>
  </p:sldMasterIdLst>
  <p:notesMasterIdLst>
    <p:notesMasterId r:id="rId13"/>
  </p:notesMasterIdLst>
  <p:handoutMasterIdLst>
    <p:handoutMasterId r:id="rId14"/>
  </p:handoutMasterIdLst>
  <p:sldIdLst>
    <p:sldId id="542" r:id="rId6"/>
    <p:sldId id="561" r:id="rId7"/>
    <p:sldId id="562" r:id="rId8"/>
    <p:sldId id="566" r:id="rId9"/>
    <p:sldId id="322" r:id="rId10"/>
    <p:sldId id="564" r:id="rId11"/>
    <p:sldId id="565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AED60BC-6DC8-9208-15EC-10DB2B0CE731}" name="Mereness, Matt" initials="MM" userId="S::matt.mereness@ercot.com::6db1126a-164e-4475-8d86-5dde160acd3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D07C"/>
    <a:srgbClr val="0076C6"/>
    <a:srgbClr val="00AEC7"/>
    <a:srgbClr val="E6EBF0"/>
    <a:srgbClr val="093C61"/>
    <a:srgbClr val="98C3FA"/>
    <a:srgbClr val="70CDD9"/>
    <a:srgbClr val="8DC3E5"/>
    <a:srgbClr val="A9E5EA"/>
    <a:srgbClr val="5B6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1" d="100"/>
          <a:sy n="81" d="100"/>
        </p:scale>
        <p:origin x="1498" y="8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2202"/>
    </p:cViewPr>
  </p:sorterViewPr>
  <p:notesViewPr>
    <p:cSldViewPr showGuides="1">
      <p:cViewPr varScale="1">
        <p:scale>
          <a:sx n="61" d="100"/>
          <a:sy n="61" d="100"/>
        </p:scale>
        <p:origin x="2285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76971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761512" y="548640"/>
        <a:ext cx="76971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72983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1160373" y="2194560"/>
        <a:ext cx="72983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76971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761512" y="3840480"/>
        <a:ext cx="76971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1/17/2024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1/17/2024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53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51E1165-2D5E-A8BA-AD01-59C2367A01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2209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1068C6B-C94E-547A-7102-71442E874B5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3124200"/>
            <a:ext cx="8534400" cy="2667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81068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 descr="xdgdfgdfg">
            <a:extLst>
              <a:ext uri="{FF2B5EF4-FFF2-40B4-BE49-F238E27FC236}">
                <a16:creationId xmlns:a16="http://schemas.microsoft.com/office/drawing/2014/main" id="{11BF4596-49BD-5DCB-711C-47030A443E0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04800" y="1058219"/>
            <a:ext cx="8534400" cy="19481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2FC120C-B1CB-16E5-B00E-55E88FB1592E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3524730"/>
            <a:ext cx="8534400" cy="2212106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8573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4102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C87C22B-ECB6-24C9-CA51-802C0CC5A9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902CBC-1565-53AF-76EE-5EA87EAAE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240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1" y="1066800"/>
            <a:ext cx="8534400" cy="21913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1" y="3574374"/>
            <a:ext cx="8534400" cy="2277547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AF8B1A1-8352-B98E-3C78-48C46BD8F2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40D7F8C-7E87-E617-9858-400C5F8AC2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0293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421005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762000"/>
            <a:ext cx="38862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6FD2C47-F578-2F9E-22DF-DA95B857A3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2ED327A-7496-0E17-F5C8-2E5C3BB961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405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4005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2004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2199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000284" y="1237099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6019800" y="1922899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0B85CC8-6F83-6404-ACAA-F1FA4529AE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AE8A331-9F84-084C-7267-CFE65AA777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3796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304800" y="762000"/>
          <a:ext cx="8534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A8C3691-EDE4-B07C-F114-E502244790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7B83F30-EC1D-F71C-95D7-1B5BC9FD20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386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246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534400" y="63246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63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9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2418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61D9533-CB1D-41E2-A7CA-83FDF6B751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41D418E-9C88-65C3-7644-3BFD9E325C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316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438404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F378818-BDFE-F884-8C6C-4CCC2735F4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41FCBFE-0DE4-6F22-6E66-AE772DD05E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855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45B7A48-1656-2C3F-0296-FBEF4281AB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866302B-9158-11F4-3B77-9F86EAAEC2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72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1"/>
            <a:ext cx="8534400" cy="5280822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66858FE-C979-8B8E-03D2-C3C16DE57A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C82599C-5AEF-12A9-5E15-1FCCC1DE3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11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0" y="762000"/>
            <a:ext cx="8534400" cy="2080570"/>
          </a:xfrm>
          <a:prstGeom prst="rect">
            <a:avLst/>
          </a:prstGeom>
          <a:noFill/>
          <a:ln w="15875" cap="rnd" cmpd="sng">
            <a:noFill/>
            <a:miter lim="800000"/>
          </a:ln>
          <a:effectLst/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56E5B54-4089-96A7-2D9D-9DE3B556DE6C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0" y="4283179"/>
            <a:ext cx="8534400" cy="17235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6C41BB5-1EEC-FCDB-01DA-7245FD308E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DE784D3-CB7A-BC89-24C2-BFB1A76006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657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5758650-6057-27BA-3042-74E6ED3D25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3A14D9-11BE-48EC-BFD4-7B66ECAF99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2DD23C-49EE-C657-D737-13CB53F52F7D}"/>
              </a:ext>
            </a:extLst>
          </p:cNvPr>
          <p:cNvSpPr txBox="1"/>
          <p:nvPr userDrawn="1"/>
        </p:nvSpPr>
        <p:spPr>
          <a:xfrm>
            <a:off x="5638800" y="914400"/>
            <a:ext cx="3124200" cy="12926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rgbClr val="00AEC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rtlCol="0">
            <a:spAutoFit/>
          </a:bodyPr>
          <a:lstStyle/>
          <a:p>
            <a:pPr lvl="0"/>
            <a:r>
              <a:rPr lang="en-US" sz="1600" dirty="0">
                <a:solidFill>
                  <a:schemeClr val="tx1"/>
                </a:solidFill>
              </a:rPr>
              <a:t>Click to edit Master text styles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Second level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Third level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291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257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FB953F4-81A3-8A2B-DF43-0A159C2AAB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F00FF52-E6F1-3C2A-4808-5A12AA395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322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560A137-FB98-0536-3809-C26CC3FA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45720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AB1D34-51BB-4778-251A-21036E98CE5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05840" rIns="274320" bIns="7315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8A006D7-B111-59A0-C107-A762902634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25D1E40-D3DE-D4F4-AD78-7AD3CD8F1D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313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E6EBF0"/>
          </a:solidFill>
          <a:ln>
            <a:noFill/>
          </a:ln>
          <a:effectLst>
            <a:outerShdw blurRad="50800" dist="50800" dir="114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14" y="2876281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9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 userDrawn="1"/>
        </p:nvSpPr>
        <p:spPr>
          <a:xfrm>
            <a:off x="8534402" y="6324604"/>
            <a:ext cx="533399" cy="5333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 userDrawn="1"/>
        </p:nvSpPr>
        <p:spPr>
          <a:xfrm>
            <a:off x="9019630" y="6324600"/>
            <a:ext cx="124369" cy="533396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3246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32460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096000"/>
            <a:ext cx="1181868" cy="4572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58BBB7-4F61-67AB-A4FB-BF4DCCE49743}"/>
              </a:ext>
            </a:extLst>
          </p:cNvPr>
          <p:cNvSpPr txBox="1"/>
          <p:nvPr userDrawn="1"/>
        </p:nvSpPr>
        <p:spPr>
          <a:xfrm>
            <a:off x="54675" y="6324600"/>
            <a:ext cx="2840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00" b="0" baseline="0" dirty="0">
              <a:solidFill>
                <a:schemeClr val="tx1"/>
              </a:solidFill>
            </a:endParaRPr>
          </a:p>
          <a:p>
            <a:pPr algn="l"/>
            <a:r>
              <a:rPr lang="en-US" sz="1000" b="0" baseline="0" dirty="0">
                <a:solidFill>
                  <a:schemeClr val="tx1"/>
                </a:solidFill>
              </a:rPr>
              <a:t>Public</a:t>
            </a:r>
            <a:endParaRPr lang="en-US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64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736" r:id="rId2"/>
    <p:sldLayoutId id="2147483665" r:id="rId3"/>
    <p:sldLayoutId id="2147483738" r:id="rId4"/>
    <p:sldLayoutId id="2147483739" r:id="rId5"/>
    <p:sldLayoutId id="2147483719" r:id="rId6"/>
    <p:sldLayoutId id="2147483713" r:id="rId7"/>
    <p:sldLayoutId id="2147483714" r:id="rId8"/>
    <p:sldLayoutId id="2147483716" r:id="rId9"/>
    <p:sldLayoutId id="2147483740" r:id="rId10"/>
    <p:sldLayoutId id="2147483717" r:id="rId11"/>
    <p:sldLayoutId id="2147483720" r:id="rId12"/>
    <p:sldLayoutId id="2147483666" r:id="rId13"/>
    <p:sldLayoutId id="2147483737" r:id="rId14"/>
    <p:sldLayoutId id="2147483721" r:id="rId15"/>
    <p:sldLayoutId id="2147483755" r:id="rId1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mktrules/puctDirectives/rtCoOptimization" TargetMode="External"/><Relationship Id="rId2" Type="http://schemas.openxmlformats.org/officeDocument/2006/relationships/hyperlink" Target="https://www.ercot.com/files/docs/2020/04/01/RTC_Key_Principle_Quick_Reference.docx" TargetMode="External"/><Relationship Id="rId1" Type="http://schemas.openxmlformats.org/officeDocument/2006/relationships/slideLayout" Target="../slideLayouts/slideLayout17.xml"/><Relationship Id="rId4" Type="http://schemas.openxmlformats.org/officeDocument/2006/relationships/hyperlink" Target="https://www.ercot.com/mktrules/keypriorities/be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hyperlink" Target="https://www.ercot.com/committees/tac/rtcbtf" TargetMode="Externa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1B380C9-83F4-13B7-773B-9880F0F13E5F}"/>
              </a:ext>
            </a:extLst>
          </p:cNvPr>
          <p:cNvSpPr txBox="1"/>
          <p:nvPr/>
        </p:nvSpPr>
        <p:spPr>
          <a:xfrm>
            <a:off x="3810000" y="1674673"/>
            <a:ext cx="49530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RTC+B Task Force</a:t>
            </a:r>
          </a:p>
          <a:p>
            <a:r>
              <a:rPr lang="en-US" sz="2400" b="1" dirty="0"/>
              <a:t>Update to TAC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i="1" dirty="0"/>
          </a:p>
          <a:p>
            <a:r>
              <a:rPr lang="en-US" i="1" dirty="0"/>
              <a:t>Matt Mereness</a:t>
            </a:r>
            <a:endParaRPr lang="en-US" dirty="0"/>
          </a:p>
          <a:p>
            <a:endParaRPr lang="en-US" dirty="0"/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TAC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January 24, 2024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676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D77DD-F268-CDCC-4307-3EC73750D5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38200"/>
            <a:ext cx="8001000" cy="5181600"/>
          </a:xfrm>
        </p:spPr>
        <p:txBody>
          <a:bodyPr/>
          <a:lstStyle/>
          <a:p>
            <a:r>
              <a:rPr lang="en-US" sz="1800" dirty="0"/>
              <a:t>Reminder of RTC+B Program Scope</a:t>
            </a:r>
          </a:p>
          <a:p>
            <a:pPr lvl="1"/>
            <a:r>
              <a:rPr lang="en-US" sz="1400" dirty="0"/>
              <a:t>RTC Key Principles were approved to lay foundation of NPRR1007-1013</a:t>
            </a:r>
          </a:p>
          <a:p>
            <a:pPr lvl="2"/>
            <a:r>
              <a:rPr lang="en-US" sz="1000" dirty="0"/>
              <a:t>Consolidated Key Principles: </a:t>
            </a:r>
            <a:r>
              <a:rPr lang="en-US" sz="1000" dirty="0">
                <a:hlinkClick r:id="rId2"/>
              </a:rPr>
              <a:t>https://www.ercot.com/files/docs/2020/04/01/RTC_Key_Principle_Quick_Reference.docx</a:t>
            </a:r>
            <a:endParaRPr lang="en-US" sz="1000" dirty="0"/>
          </a:p>
          <a:p>
            <a:pPr lvl="2"/>
            <a:r>
              <a:rPr lang="en-US" sz="1000" dirty="0"/>
              <a:t>Library of Key Principles: </a:t>
            </a:r>
            <a:r>
              <a:rPr lang="en-US" sz="1000" dirty="0">
                <a:hlinkClick r:id="rId3"/>
              </a:rPr>
              <a:t>https://www.ercot.com/mktrules/puctDirectives/rtCoOptimization</a:t>
            </a:r>
            <a:r>
              <a:rPr lang="en-US" sz="1000" dirty="0"/>
              <a:t> </a:t>
            </a:r>
          </a:p>
          <a:p>
            <a:pPr lvl="1"/>
            <a:r>
              <a:rPr lang="en-US" sz="1400" dirty="0"/>
              <a:t>Battery Key Topic Concepts approved to lay foundation of NPRR1014</a:t>
            </a:r>
          </a:p>
          <a:p>
            <a:pPr lvl="2"/>
            <a:r>
              <a:rPr lang="en-US" sz="1000" dirty="0">
                <a:hlinkClick r:id="rId4"/>
              </a:rPr>
              <a:t>https://www.ercot.com/mktrules/keypriorities/bes</a:t>
            </a:r>
            <a:endParaRPr lang="en-US" sz="1000" dirty="0"/>
          </a:p>
          <a:p>
            <a:pPr lvl="1"/>
            <a:r>
              <a:rPr lang="en-US" sz="1400" dirty="0"/>
              <a:t>RTC State-of-Charge accounting in NPRR1204</a:t>
            </a:r>
          </a:p>
          <a:p>
            <a:r>
              <a:rPr lang="en-US" sz="1800" dirty="0"/>
              <a:t>Objective is to present concepts or issues that need to be resolved for an effective implementation.</a:t>
            </a:r>
          </a:p>
          <a:p>
            <a:pPr lvl="1"/>
            <a:r>
              <a:rPr lang="en-US" sz="1400" dirty="0"/>
              <a:t>Coordinating timelines for interface requirements and testing, </a:t>
            </a:r>
          </a:p>
          <a:p>
            <a:pPr lvl="1"/>
            <a:r>
              <a:rPr lang="en-US" sz="1400" dirty="0"/>
              <a:t>Providing the forum for any analysis or policy decisions (such as parameter values)</a:t>
            </a:r>
          </a:p>
          <a:p>
            <a:pPr lvl="1"/>
            <a:r>
              <a:rPr lang="en-US" sz="1400" dirty="0"/>
              <a:t>Coordinating market readiness and cutover activities,</a:t>
            </a:r>
          </a:p>
          <a:p>
            <a:pPr lvl="1"/>
            <a:r>
              <a:rPr lang="en-US" sz="1400" dirty="0"/>
              <a:t>Review draft Revision Requests or other artifacts necessary to successfully implement the program within the identified timeframes, and discussing other details as needed.</a:t>
            </a:r>
          </a:p>
          <a:p>
            <a:r>
              <a:rPr lang="en-US" sz="1800" dirty="0">
                <a:solidFill>
                  <a:srgbClr val="C00000"/>
                </a:solidFill>
              </a:rPr>
              <a:t>Lessons learned from RTCTF to avoid being delayed in decisions:</a:t>
            </a:r>
          </a:p>
          <a:p>
            <a:pPr lvl="1"/>
            <a:r>
              <a:rPr lang="en-US" sz="1400" dirty="0">
                <a:solidFill>
                  <a:srgbClr val="C00000"/>
                </a:solidFill>
              </a:rPr>
              <a:t>Meeting #1: Initial concept presented by ERCOT staff</a:t>
            </a:r>
          </a:p>
          <a:p>
            <a:pPr lvl="1"/>
            <a:r>
              <a:rPr lang="en-US" sz="1400" dirty="0">
                <a:solidFill>
                  <a:srgbClr val="C00000"/>
                </a:solidFill>
              </a:rPr>
              <a:t>Meeting #2: Comments and alternatives presented by MPs</a:t>
            </a:r>
          </a:p>
          <a:p>
            <a:pPr lvl="1"/>
            <a:r>
              <a:rPr lang="en-US" sz="1400" dirty="0">
                <a:solidFill>
                  <a:srgbClr val="C00000"/>
                </a:solidFill>
              </a:rPr>
              <a:t>Meeting #3: RTCTF consensus achieved or escalated to TAC for a vote to decide the matter.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047D35-388B-773E-4BED-BFB0B5168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Plans for Meetings and Review Cycles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DA1E31D-A0FD-AE5B-CAD1-D6BF12D9CB49}"/>
              </a:ext>
            </a:extLst>
          </p:cNvPr>
          <p:cNvSpPr txBox="1">
            <a:spLocks/>
          </p:cNvSpPr>
          <p:nvPr/>
        </p:nvSpPr>
        <p:spPr>
          <a:xfrm>
            <a:off x="304800" y="2133600"/>
            <a:ext cx="8458200" cy="3810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40697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47D35-388B-773E-4BED-BFB0B5168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January 12, 2024 RTCBTF Meeting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97F78F1-831D-5D2B-D86F-5DA2B2C9A1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3048000"/>
          </a:xfrm>
        </p:spPr>
        <p:txBody>
          <a:bodyPr/>
          <a:lstStyle/>
          <a:p>
            <a:r>
              <a:rPr lang="en-US" sz="1800" dirty="0"/>
              <a:t>Provided an overview of current open issues that need to be resolved which were identified by RTCTF or more recently by ERCOT staff.</a:t>
            </a:r>
          </a:p>
          <a:p>
            <a:pPr lvl="1"/>
            <a:r>
              <a:rPr lang="en-US" sz="1400" dirty="0"/>
              <a:t>Identify which issues will need some type of Revision Request, and which decisions may simply be memorialized and reported to TAC. </a:t>
            </a:r>
          </a:p>
          <a:p>
            <a:pPr lvl="1"/>
            <a:r>
              <a:rPr lang="en-US" sz="1400" dirty="0"/>
              <a:t>MPs are encouraged to help identify other issues that may need to be added to the list.</a:t>
            </a:r>
          </a:p>
          <a:p>
            <a:pPr lvl="1"/>
            <a:r>
              <a:rPr lang="en-US" sz="1400" dirty="0"/>
              <a:t>Link to list: </a:t>
            </a:r>
            <a:r>
              <a:rPr lang="en-US" sz="1400" dirty="0">
                <a:hlinkClick r:id="rId2"/>
              </a:rPr>
              <a:t>https://www.ercot.com/committees/tac/rtcbtf</a:t>
            </a:r>
            <a:r>
              <a:rPr lang="en-US" sz="1400" dirty="0"/>
              <a:t> </a:t>
            </a:r>
          </a:p>
          <a:p>
            <a:r>
              <a:rPr lang="en-US" sz="1800" dirty="0"/>
              <a:t>As stated previously, ERCOT plans to limit most topic discussions to 3 meetings (as reflected in the calendar) before taking to TAC.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7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ACFBCCC-6BC7-A9CF-6DBC-48C8D1A700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078290"/>
            <a:ext cx="7696200" cy="2684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486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2A4A2-53D9-8FB5-7B12-A8397B9C1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0122E7-B8D8-7533-DF77-D624748CA1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RTC+B Program Update excerpts from Board T&amp;S Presentation in Dec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7254F0-E6EE-6705-8C40-870ECE2911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570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BAEADAD-5A32-1679-F04C-07FEF1FAD1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284677"/>
            <a:ext cx="8001000" cy="4136245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C047D35-388B-773E-4BED-BFB0B5168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RTC+B Program Update </a:t>
            </a:r>
            <a:br>
              <a:rPr lang="en-US" dirty="0"/>
            </a:br>
            <a:r>
              <a:rPr lang="en-US" sz="1600" dirty="0"/>
              <a:t>(excerpt from Dec Board T&amp;S RTC Update)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E2B4553-F342-C6A0-5BD1-617BCB9BEB8A}"/>
              </a:ext>
            </a:extLst>
          </p:cNvPr>
          <p:cNvSpPr/>
          <p:nvPr/>
        </p:nvSpPr>
        <p:spPr>
          <a:xfrm>
            <a:off x="762000" y="5105400"/>
            <a:ext cx="1143000" cy="4679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139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47D35-388B-773E-4BED-BFB0B5168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RTC+B Program Update </a:t>
            </a:r>
            <a:br>
              <a:rPr lang="en-US" dirty="0"/>
            </a:br>
            <a:r>
              <a:rPr lang="en-US" sz="1600" dirty="0"/>
              <a:t>(excerpt from Dec Board T&amp;S RTC Update)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E2B4553-F342-C6A0-5BD1-617BCB9BEB8A}"/>
              </a:ext>
            </a:extLst>
          </p:cNvPr>
          <p:cNvSpPr/>
          <p:nvPr/>
        </p:nvSpPr>
        <p:spPr>
          <a:xfrm>
            <a:off x="762000" y="5105400"/>
            <a:ext cx="1143000" cy="4679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8687065-F36B-EC26-B48E-913E7FE9D9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" y="1299917"/>
            <a:ext cx="9144000" cy="4739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5571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47D35-388B-773E-4BED-BFB0B5168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RTC+B Program Update </a:t>
            </a:r>
            <a:br>
              <a:rPr lang="en-US" dirty="0"/>
            </a:br>
            <a:r>
              <a:rPr lang="en-US" sz="1600" dirty="0"/>
              <a:t>(excerpt from Dec Board T&amp;S RTC Update)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E2B4553-F342-C6A0-5BD1-617BCB9BEB8A}"/>
              </a:ext>
            </a:extLst>
          </p:cNvPr>
          <p:cNvSpPr/>
          <p:nvPr/>
        </p:nvSpPr>
        <p:spPr>
          <a:xfrm>
            <a:off x="762000" y="5105400"/>
            <a:ext cx="1143000" cy="4679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3790162-87C8-34A4-8498-15E72D90AE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1616"/>
            <a:ext cx="9144000" cy="467198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9FAAB0B-133A-796A-EDA5-354C9BF422D8}"/>
              </a:ext>
            </a:extLst>
          </p:cNvPr>
          <p:cNvSpPr/>
          <p:nvPr/>
        </p:nvSpPr>
        <p:spPr>
          <a:xfrm>
            <a:off x="533400" y="5791200"/>
            <a:ext cx="12192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828943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Slide">
  <a:themeElements>
    <a:clrScheme name="Custom 1">
      <a:dk1>
        <a:srgbClr val="2D3338"/>
      </a:dk1>
      <a:lt1>
        <a:srgbClr val="FFFFFF"/>
      </a:lt1>
      <a:dk2>
        <a:srgbClr val="2D3338"/>
      </a:dk2>
      <a:lt2>
        <a:srgbClr val="E6EBF0"/>
      </a:lt2>
      <a:accent1>
        <a:srgbClr val="00AEC7"/>
      </a:accent1>
      <a:accent2>
        <a:srgbClr val="7C858C"/>
      </a:accent2>
      <a:accent3>
        <a:srgbClr val="2BA565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0999AAC16EAB41985F08B9B30BD6F8" ma:contentTypeVersion="4" ma:contentTypeDescription="Create a new document." ma:contentTypeScope="" ma:versionID="e17db7c92bbe4a954239b0aad63199c1">
  <xsd:schema xmlns:xsd="http://www.w3.org/2001/XMLSchema" xmlns:xs="http://www.w3.org/2001/XMLSchema" xmlns:p="http://schemas.microsoft.com/office/2006/metadata/properties" xmlns:ns2="8d5ee879-813f-4fb9-b7c2-a59846c21aeb" targetNamespace="http://schemas.microsoft.com/office/2006/metadata/properties" ma:root="true" ma:fieldsID="dbeeea33673683b355d19f3b50507d1a" ns2:_="">
    <xsd:import namespace="8d5ee879-813f-4fb9-b7c2-a59846c21aeb"/>
    <xsd:element name="properties">
      <xsd:complexType>
        <xsd:sequence>
          <xsd:element name="documentManagement">
            <xsd:complexType>
              <xsd:all>
                <xsd:element ref="ns2:Audience" minOccurs="0"/>
                <xsd:element ref="ns2:Year" minOccurs="0"/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5ee879-813f-4fb9-b7c2-a59846c21aeb" elementFormDefault="qualified">
    <xsd:import namespace="http://schemas.microsoft.com/office/2006/documentManagement/types"/>
    <xsd:import namespace="http://schemas.microsoft.com/office/infopath/2007/PartnerControls"/>
    <xsd:element name="Audience" ma:index="8" nillable="true" ma:displayName="Audience" ma:format="Dropdown" ma:internalName="Audience">
      <xsd:simpleType>
        <xsd:restriction base="dms:Choice">
          <xsd:enumeration value="Internal "/>
          <xsd:enumeration value="Confidential"/>
          <xsd:enumeration value="Public"/>
        </xsd:restriction>
      </xsd:simpleType>
    </xsd:element>
    <xsd:element name="Year" ma:index="9" nillable="true" ma:displayName="Year" ma:format="Dropdown" ma:internalName="Year">
      <xsd:simpleType>
        <xsd:restriction base="dms:Choice">
          <xsd:enumeration value="2022"/>
          <xsd:enumeration value="2023"/>
          <xsd:enumeration value="2024"/>
          <xsd:enumeration value="2025"/>
        </xsd:restriction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8d5ee879-813f-4fb9-b7c2-a59846c21aeb" xsi:nil="true"/>
    <Audience xmlns="8d5ee879-813f-4fb9-b7c2-a59846c21aeb">Public</Audience>
  </documentManagement>
</p:properties>
</file>

<file path=customXml/itemProps1.xml><?xml version="1.0" encoding="utf-8"?>
<ds:datastoreItem xmlns:ds="http://schemas.openxmlformats.org/officeDocument/2006/customXml" ds:itemID="{9F18ABE5-2C97-4413-ACB0-B3080BAFCA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BCE88CD-E9E0-4BB6-AD83-C594282F53D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5ee879-813f-4fb9-b7c2-a59846c21ae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A526C54-2038-4DDB-9077-84C80FF069E0}">
  <ds:schemaRefs>
    <ds:schemaRef ds:uri="http://purl.org/dc/dcmitype/"/>
    <ds:schemaRef ds:uri="http://purl.org/dc/elements/1.1/"/>
    <ds:schemaRef ds:uri="http://schemas.microsoft.com/office/2006/documentManagement/types"/>
    <ds:schemaRef ds:uri="http://schemas.microsoft.com/office/2006/metadata/properties"/>
    <ds:schemaRef ds:uri="c34af464-7aa1-4edd-9be4-83dffc1cb926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www.w3.org/XML/1998/namespace"/>
    <ds:schemaRef ds:uri="8d5ee879-813f-4fb9-b7c2-a59846c21aeb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22343</TotalTime>
  <Words>417</Words>
  <Application>Microsoft Office PowerPoint</Application>
  <PresentationFormat>On-screen Show (4:3)</PresentationFormat>
  <Paragraphs>47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Cover Slide</vt:lpstr>
      <vt:lpstr>Horizontal Theme</vt:lpstr>
      <vt:lpstr>PowerPoint Presentation</vt:lpstr>
      <vt:lpstr>Plans for Meetings and Review Cycles</vt:lpstr>
      <vt:lpstr>January 12, 2024 RTCBTF Meeting</vt:lpstr>
      <vt:lpstr>APPENDIX</vt:lpstr>
      <vt:lpstr>RTC+B Program Update  (excerpt from Dec Board T&amp;S RTC Update)</vt:lpstr>
      <vt:lpstr>RTC+B Program Update  (excerpt from Dec Board T&amp;S RTC Update)</vt:lpstr>
      <vt:lpstr>RTC+B Program Update  (excerpt from Dec Board T&amp;S RTC Update)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Mereness, Matt</cp:lastModifiedBy>
  <cp:revision>581</cp:revision>
  <cp:lastPrinted>2017-10-10T21:31:05Z</cp:lastPrinted>
  <dcterms:created xsi:type="dcterms:W3CDTF">2016-01-21T15:20:31Z</dcterms:created>
  <dcterms:modified xsi:type="dcterms:W3CDTF">2024-01-17T20:51:57Z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0x0101006D0999AAC16EAB41985F08B9B30BD6F8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ActionId">
    <vt:lpwstr>c62e7908-7660-43a6-b1c8-5c5c95dc1f11</vt:lpwstr>
  </property>
  <property fmtid="{D5CDD505-2E9C-101B-9397-08002B2CF9AE}" pid="5" name="MSIP_Label_7084cbda-52b8-46fb-a7b7-cb5bd465ed85_SetDate">
    <vt:lpwstr>2023-05-09T20:19:39Z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ContentBits">
    <vt:lpwstr>0</vt:lpwstr>
  </property>
  <property fmtid="{D5CDD505-2E9C-101B-9397-08002B2CF9AE}" pid="8" name="MSIP_Label_7084cbda-52b8-46fb-a7b7-cb5bd465ed85_SiteId">
    <vt:lpwstr>0afb747d-bff7-4596-a9fc-950ef9e0ec45</vt:lpwstr>
  </property>
  <property fmtid="{D5CDD505-2E9C-101B-9397-08002B2CF9AE}" pid="9" name="MSIP_Label_7084cbda-52b8-46fb-a7b7-cb5bd465ed85_Method">
    <vt:lpwstr>Standard</vt:lpwstr>
  </property>
</Properties>
</file>