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0" r:id="rId4"/>
  </p:sldMasterIdLst>
  <p:notesMasterIdLst>
    <p:notesMasterId r:id="rId13"/>
  </p:notesMasterIdLst>
  <p:sldIdLst>
    <p:sldId id="256" r:id="rId5"/>
    <p:sldId id="257" r:id="rId6"/>
    <p:sldId id="267" r:id="rId7"/>
    <p:sldId id="271" r:id="rId8"/>
    <p:sldId id="273" r:id="rId9"/>
    <p:sldId id="274" r:id="rId10"/>
    <p:sldId id="270" r:id="rId11"/>
    <p:sldId id="260" r:id="rId12"/>
  </p:sldIdLst>
  <p:sldSz cx="12192000" cy="6858000"/>
  <p:notesSz cx="7023100" cy="9309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E59FB-E7CC-4DAE-B289-241F156D1A31}" v="21" vWet="25" dt="2024-01-16T13:02:23.772"/>
    <p1510:client id="{410F46F7-A430-4943-8C9A-29AA8834FCE1}" v="957" dt="2024-01-16T14:34:29.42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4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1"/>
            <a:ext cx="3043343" cy="467072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58642C1-E434-4516-AF1B-D01F509F0640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80003"/>
            <a:ext cx="5618480" cy="3665459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7071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B98AC153-6618-4A23-95D4-54729088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222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823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000" b="0" i="1" u="none" strike="noStrike" baseline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3746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000" b="0" i="1" u="none" strike="noStrike" baseline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62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000" b="0" i="1" u="none" strike="noStrike" baseline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3728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000" b="0" i="0" u="none" strike="noStrike" baseline="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96523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algn="l" rtl="0" eaLnBrk="1" fontAlgn="t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4159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Web Ex only.  Please join us!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8AC153-6618-4A23-95D4-54729088AAF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441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5255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796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388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757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121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755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800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73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99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685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3689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65689093-469E-468C-ABA2-5CF0A6764A51}" type="datetimeFigureOut">
              <a:rPr lang="en-US" smtClean="0"/>
              <a:t>1/16/2024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2DD09DB-E614-4478-BE4D-547C2F5E64C9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70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calendar/01102024-WMS-Meetin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ercot.com/mktrules/issues/SMOGRR030" TargetMode="External"/><Relationship Id="rId4" Type="http://schemas.openxmlformats.org/officeDocument/2006/relationships/hyperlink" Target="https://interchange.puc.texas.gov/Documents/54585_40_1349755.PDF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ercot.com/mktrules/issues/NPRR1200" TargetMode="External"/><Relationship Id="rId3" Type="http://schemas.openxmlformats.org/officeDocument/2006/relationships/hyperlink" Target="https://www.ercot.com/mktrules/issues/NPRR1070" TargetMode="External"/><Relationship Id="rId7" Type="http://schemas.openxmlformats.org/officeDocument/2006/relationships/hyperlink" Target="https://www.ercot.com/mktrules/issues/NPRR119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ercot.com/mktrules/issues/NPRR1197" TargetMode="External"/><Relationship Id="rId11" Type="http://schemas.openxmlformats.org/officeDocument/2006/relationships/hyperlink" Target="https://www.ercot.com/mktrules/issues/SMOGRR028" TargetMode="External"/><Relationship Id="rId5" Type="http://schemas.openxmlformats.org/officeDocument/2006/relationships/hyperlink" Target="https://www.ercot.com/mktrules/issues/NPRR1190" TargetMode="External"/><Relationship Id="rId10" Type="http://schemas.openxmlformats.org/officeDocument/2006/relationships/hyperlink" Target="https://www.ercot.com/mktrules/issues/SMOGRR027" TargetMode="External"/><Relationship Id="rId4" Type="http://schemas.openxmlformats.org/officeDocument/2006/relationships/hyperlink" Target="https://www.ercot.com/mktrules/issues/NPRR1162" TargetMode="External"/><Relationship Id="rId9" Type="http://schemas.openxmlformats.org/officeDocument/2006/relationships/hyperlink" Target="https://www.ercot.com/mktrules/issues/NPRR1202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iew.officeapps.live.com/op/view.aspx?src=https%3A%2F%2Fwww.ercot.com%2Ffiles%2Fdocs%2F2024%2F01%2F09%2F13-wms-open-action-items-list-jan-2024-update-final.docx&amp;wdOrigin=BROWSELINK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view.officeapps.live.com/op/view.aspx?src=https%3A%2F%2Fwww.ercot.com%2Ffiles%2Fdocs%2F2024%2F01%2F09%2F13-wms-open-action-items-list-jan-2024-update-final.docx&amp;wdOrigin=BROWSELINK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ercot.com/calendar/08142023-RCWG-_-WMWG-Joint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view.officeapps.live.com/op/view.aspx?src=https%3A%2F%2Fwww.ercot.com%2Ffiles%2Fdocs%2F2024%2F01%2F09%2F13-wms-open-action-items-list-jan-2024-update-final.docx&amp;wdOrigin=BROWSELINK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9E242A-A689-4DF5-95ED-B6BA05F2E2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lang="en-US" sz="8000"/>
              <a:t>WMS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09D7D-76C4-4ABA-9706-116A5D45E4B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69080" y="4619624"/>
            <a:ext cx="7278624" cy="1144588"/>
          </a:xfrm>
        </p:spPr>
        <p:txBody>
          <a:bodyPr>
            <a:normAutofit/>
          </a:bodyPr>
          <a:lstStyle/>
          <a:p>
            <a:pPr algn="r"/>
            <a:r>
              <a:rPr lang="en-US"/>
              <a:t>TAC Meeting – January 24, 2024 </a:t>
            </a:r>
          </a:p>
        </p:txBody>
      </p:sp>
    </p:spTree>
    <p:extLst>
      <p:ext uri="{BB962C8B-B14F-4D97-AF65-F5344CB8AC3E}">
        <p14:creationId xmlns:p14="http://schemas.microsoft.com/office/powerpoint/2010/main" val="18727703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chemeClr val="bg1"/>
                </a:solidFill>
              </a:rPr>
              <a:t>WMS Meeting  </a:t>
            </a:r>
            <a:r>
              <a:rPr lang="en-US" sz="3600">
                <a:solidFill>
                  <a:schemeClr val="bg1"/>
                </a:solidFill>
                <a:hlinkClick r:id="rId3"/>
              </a:rPr>
              <a:t>Jan 10, 2024</a:t>
            </a:r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66936" y="334697"/>
            <a:ext cx="7132694" cy="6206835"/>
          </a:xfrm>
        </p:spPr>
        <p:txBody>
          <a:bodyPr anchor="t">
            <a:normAutofit/>
          </a:bodyPr>
          <a:lstStyle/>
          <a:p>
            <a:pPr marL="182880" lvl="4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/>
              <a:t>Reports:</a:t>
            </a:r>
          </a:p>
          <a:p>
            <a:pPr marL="525780" lvl="4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/>
              <a:t>Implementation of new </a:t>
            </a:r>
            <a:r>
              <a:rPr lang="en-US" sz="1800">
                <a:hlinkClick r:id="rId4"/>
              </a:rPr>
              <a:t>Emergency Pricing Program</a:t>
            </a:r>
            <a:endParaRPr lang="en-US" sz="1800"/>
          </a:p>
          <a:p>
            <a:pPr marL="182880" lvl="4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en-US" sz="1800" b="1"/>
          </a:p>
          <a:p>
            <a:pPr marL="182880" lvl="4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800" b="1"/>
              <a:t>WMS Revision Requests:</a:t>
            </a:r>
          </a:p>
          <a:p>
            <a:pPr marL="468630" lvl="4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>
                <a:hlinkClick r:id="rId5"/>
              </a:rPr>
              <a:t>SMOGRR030</a:t>
            </a:r>
            <a:r>
              <a:rPr lang="en-US" sz="1800"/>
              <a:t>, Move OBD to Settlement Metering Operating Guide – EPS Metering Facility Temporary Exemption Request Application Form </a:t>
            </a:r>
          </a:p>
          <a:p>
            <a:pPr marL="635942" lvl="5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i="1">
                <a:solidFill>
                  <a:srgbClr val="FF0000"/>
                </a:solidFill>
              </a:rPr>
              <a:t>Recommend approval as submitted</a:t>
            </a:r>
          </a:p>
          <a:p>
            <a:pPr marL="468630" lvl="4" indent="-28575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US" sz="1800" i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387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3741B58E-3B65-4A01-A276-975AB2CF8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AAC67C3-831B-4AB1-A259-DFB839CAFA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2370" y="605896"/>
            <a:ext cx="3084844" cy="5646208"/>
          </a:xfrm>
        </p:spPr>
        <p:txBody>
          <a:bodyPr anchor="ctr">
            <a:normAutofit/>
          </a:bodyPr>
          <a:lstStyle/>
          <a:p>
            <a:r>
              <a:rPr lang="en-US" sz="3600">
                <a:solidFill>
                  <a:srgbClr val="FFFFFF"/>
                </a:solidFill>
              </a:rPr>
              <a:t>Revision Requests Under WMS Review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054B3F04-9EAC-45C0-B3CE-0387EEA10A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8F564F-A32A-47D1-911B-E1EE4EFCF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547" y="362895"/>
            <a:ext cx="7385174" cy="6132210"/>
          </a:xfrm>
        </p:spPr>
        <p:txBody>
          <a:bodyPr anchor="t">
            <a:noAutofit/>
          </a:bodyPr>
          <a:lstStyle/>
          <a:p>
            <a:pPr marL="0">
              <a:lnSpc>
                <a:spcPct val="100000"/>
              </a:lnSpc>
              <a:spcAft>
                <a:spcPts val="600"/>
              </a:spcAft>
              <a:buNone/>
            </a:pPr>
            <a:r>
              <a:rPr lang="en-US" sz="1800" b="1" i="0">
                <a:effectLst/>
              </a:rPr>
              <a:t>Tabled Revision Requests:</a:t>
            </a:r>
            <a:endParaRPr lang="en-US" sz="1800" b="1"/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>
                <a:hlinkClick r:id="rId3"/>
              </a:rPr>
              <a:t>NPRR1070</a:t>
            </a:r>
            <a:r>
              <a:rPr lang="en-US"/>
              <a:t>, Planning Criteria for GTC Exit Solutions</a:t>
            </a:r>
            <a:endParaRPr lang="en-US" b="1">
              <a:solidFill>
                <a:srgbClr val="FF0000"/>
              </a:solidFill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>
                <a:hlinkClick r:id="rId4"/>
              </a:rPr>
              <a:t>NPRR1162</a:t>
            </a:r>
            <a:r>
              <a:rPr lang="en-US"/>
              <a:t>, Single Agent Designation for a QSE and its Sub-QSEs for Voice Communications over the ERCOT WAN (WMWG)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>
                <a:hlinkClick r:id="rId5"/>
              </a:rPr>
              <a:t>NPRR1190</a:t>
            </a:r>
            <a:r>
              <a:rPr lang="en-US"/>
              <a:t>, High Dispatch Limit Override Provision for Increased NOIE Load Costs (WMWG)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>
                <a:solidFill>
                  <a:srgbClr val="2998E3"/>
                </a:solidFill>
                <a:hlinkClick r:id="rId6"/>
              </a:rPr>
              <a:t>NPRR1197</a:t>
            </a:r>
            <a:r>
              <a:rPr lang="en-US">
                <a:solidFill>
                  <a:schemeClr val="tx1"/>
                </a:solidFill>
              </a:rPr>
              <a:t>, Energy Storage Resource (ESR) Non-Charging Load(s) Optional Exclusion from EPS Netting Arrangement (MWG) </a:t>
            </a:r>
          </a:p>
          <a:p>
            <a:pPr marL="52578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i="1">
                <a:solidFill>
                  <a:srgbClr val="FF0000"/>
                </a:solidFill>
              </a:rPr>
              <a:t>Endorsed w/ERCOT 10/10/23 Comments (1 opposed, 9 abstentions)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>
                <a:solidFill>
                  <a:srgbClr val="2998E3"/>
                </a:solidFill>
                <a:hlinkClick r:id="rId7"/>
              </a:rPr>
              <a:t>NPRR1198</a:t>
            </a:r>
            <a:r>
              <a:rPr lang="en-US">
                <a:solidFill>
                  <a:schemeClr val="tx1"/>
                </a:solidFill>
              </a:rPr>
              <a:t>, Congestion Mitigation Using Topology Reconfigurations (CMWG)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>
                <a:solidFill>
                  <a:srgbClr val="2998E3"/>
                </a:solidFill>
                <a:hlinkClick r:id="rId8"/>
              </a:rPr>
              <a:t>NPRR1200</a:t>
            </a:r>
            <a:r>
              <a:rPr lang="en-US">
                <a:solidFill>
                  <a:schemeClr val="tx1"/>
                </a:solidFill>
              </a:rPr>
              <a:t>, Utilization of Calculated Values for Non-WSL for ESRs (MWG)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>
                <a:solidFill>
                  <a:srgbClr val="2998E3"/>
                </a:solidFill>
                <a:hlinkClick r:id="rId9"/>
              </a:rPr>
              <a:t>NPRR1202</a:t>
            </a:r>
            <a:r>
              <a:rPr lang="en-US">
                <a:solidFill>
                  <a:schemeClr val="tx1"/>
                </a:solidFill>
              </a:rPr>
              <a:t>, Refundable Deposits for Large Load Interconnection Studies (WMWG)</a:t>
            </a:r>
            <a:endParaRPr lang="en-US">
              <a:solidFill>
                <a:schemeClr val="tx1"/>
              </a:solidFill>
              <a:hlinkClick r:id="rId10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>
                <a:hlinkClick r:id="rId10"/>
              </a:rPr>
              <a:t>SMOGRR027</a:t>
            </a:r>
            <a:r>
              <a:rPr lang="en-US">
                <a:solidFill>
                  <a:schemeClr val="tx1"/>
                </a:solidFill>
              </a:rPr>
              <a:t>, Move OBD to Settlement Metering Operating Guide – EPS Metering Design Proposal (MWG) </a:t>
            </a:r>
          </a:p>
          <a:p>
            <a:pPr marL="525780" lvl="2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i="1">
                <a:solidFill>
                  <a:srgbClr val="FF0000"/>
                </a:solidFill>
              </a:rPr>
              <a:t>Recommend approval with 12/5/23 ERCOT comments</a:t>
            </a:r>
          </a:p>
          <a:p>
            <a:pPr marL="342900" lvl="1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0" i="0">
                <a:solidFill>
                  <a:srgbClr val="2D3338"/>
                </a:solidFill>
                <a:effectLst/>
                <a:hlinkClick r:id="rId11"/>
              </a:rPr>
              <a:t>SMOGRR028</a:t>
            </a:r>
            <a:r>
              <a:rPr lang="en-US" b="0" i="0">
                <a:solidFill>
                  <a:srgbClr val="2D3338"/>
                </a:solidFill>
                <a:effectLst/>
              </a:rPr>
              <a:t>, Add Series Reactor Compensation Factors (MWG)</a:t>
            </a:r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9913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4CC594A-A820-450F-B363-C19201FCFE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FAB3DA-E9ED-4574-ABCC-378BC0FF1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8070" y="1639053"/>
            <a:ext cx="3084844" cy="2103875"/>
          </a:xfrm>
        </p:spPr>
        <p:txBody>
          <a:bodyPr>
            <a:normAutofit/>
          </a:bodyPr>
          <a:lstStyle/>
          <a:p>
            <a:pPr marL="182880" lvl="4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600">
                <a:solidFill>
                  <a:schemeClr val="bg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Update on Current TAC Assignments</a:t>
            </a:r>
            <a:endParaRPr lang="en-US" sz="3600" b="1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398574C5-03D5-66F6-9408-E5B0235121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13845134"/>
              </p:ext>
            </p:extLst>
          </p:nvPr>
        </p:nvGraphicFramePr>
        <p:xfrm>
          <a:off x="4513664" y="169657"/>
          <a:ext cx="6997018" cy="6392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97018">
                  <a:extLst>
                    <a:ext uri="{9D8B030D-6E8A-4147-A177-3AD203B41FA5}">
                      <a16:colId xmlns:a16="http://schemas.microsoft.com/office/drawing/2014/main" val="3240080051"/>
                    </a:ext>
                  </a:extLst>
                </a:gridCol>
              </a:tblGrid>
              <a:tr h="6392508">
                <a:tc>
                  <a:txBody>
                    <a:bodyPr/>
                    <a:lstStyle/>
                    <a:p>
                      <a:pPr marL="182880" lvl="4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US" sz="2400">
                          <a:hlinkClick r:id="rId3"/>
                        </a:rPr>
                        <a:t>Updated TAC Assignments</a:t>
                      </a:r>
                      <a:endParaRPr lang="en-US" sz="2400" b="1"/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endParaRPr lang="en-US" sz="1800">
                        <a:effectLst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>
                          <a:effectLst/>
                        </a:rPr>
                        <a:t>TAC Assignment:   Remaining KTCs from Battery Energy Storage Task Force (BESTF): </a:t>
                      </a:r>
                    </a:p>
                    <a:p>
                      <a:pPr marL="742950" marR="0" lvl="1" indent="-28575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800">
                          <a:effectLst/>
                        </a:rPr>
                        <a:t>KTC 15-3 Switchable Resources (ROS/WMS) </a:t>
                      </a:r>
                    </a:p>
                    <a:p>
                      <a:pPr marL="742950" marR="0" lvl="1" indent="-28575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800">
                          <a:effectLst/>
                        </a:rPr>
                        <a:t>KTC 15-4 Provisions Associated with Delayed Outages (ROS/WMS)   </a:t>
                      </a:r>
                    </a:p>
                    <a:p>
                      <a:pPr marL="742950" marR="0" lvl="1" indent="-28575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anose="02070309020205020404" pitchFamily="49" charset="0"/>
                        <a:buChar char="o"/>
                      </a:pPr>
                      <a:r>
                        <a:rPr lang="en-US" sz="1800">
                          <a:effectLst/>
                        </a:rPr>
                        <a:t>KTC 15-6 RMR and MRA Services (ROS/WMS)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800" i="1">
                          <a:solidFill>
                            <a:srgbClr val="FF0000"/>
                          </a:solidFill>
                          <a:effectLst/>
                        </a:rPr>
                        <a:t>Status: Refer to RTC+B task force if still priority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effectLst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>
                          <a:effectLst/>
                        </a:rPr>
                        <a:t>TAC Assignment:   Review issues related to NPRR1105, Option to Deploy Distribution Voltage Reduction Measures Prior to Energy Emergency Alert (EEA)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800" i="1">
                          <a:solidFill>
                            <a:srgbClr val="FF0000"/>
                          </a:solidFill>
                          <a:effectLst/>
                        </a:rPr>
                        <a:t>Status: Removed as part of 10/24/23 TAC structural review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</a:txBody>
                  <a:tcPr marL="35051" marR="35051" marT="0" marB="0"/>
                </a:tc>
                <a:extLst>
                  <a:ext uri="{0D108BD9-81ED-4DB2-BD59-A6C34878D82A}">
                    <a16:rowId xmlns:a16="http://schemas.microsoft.com/office/drawing/2014/main" val="363290401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53B8D6B0-55D6-48DC-86D8-FD95D5F11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172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4CC594A-A820-450F-B363-C19201FCFE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FAB3DA-E9ED-4574-ABCC-378BC0FF1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622" y="2075472"/>
            <a:ext cx="3084844" cy="2103875"/>
          </a:xfrm>
        </p:spPr>
        <p:txBody>
          <a:bodyPr>
            <a:normAutofit fontScale="90000"/>
          </a:bodyPr>
          <a:lstStyle/>
          <a:p>
            <a:pPr marL="182880" lvl="4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600">
                <a:solidFill>
                  <a:schemeClr val="bg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Update on Current TAC Assignments - </a:t>
            </a:r>
            <a:r>
              <a:rPr lang="en-US" sz="3600" err="1">
                <a:solidFill>
                  <a:schemeClr val="bg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</a:t>
            </a:r>
            <a:endParaRPr lang="en-US" sz="3600" b="1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398574C5-03D5-66F6-9408-E5B0235121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296566"/>
              </p:ext>
            </p:extLst>
          </p:nvPr>
        </p:nvGraphicFramePr>
        <p:xfrm>
          <a:off x="4513664" y="169657"/>
          <a:ext cx="6997018" cy="6392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97018">
                  <a:extLst>
                    <a:ext uri="{9D8B030D-6E8A-4147-A177-3AD203B41FA5}">
                      <a16:colId xmlns:a16="http://schemas.microsoft.com/office/drawing/2014/main" val="3240080051"/>
                    </a:ext>
                  </a:extLst>
                </a:gridCol>
              </a:tblGrid>
              <a:tr h="6392508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>
                          <a:effectLst/>
                        </a:rPr>
                        <a:t>TAC Assignment:   Review Department of Energy order regarding emissions limitations, fuel limitations, and increased RUC activity and potential mechanisms to address the issues.  CSAPR NOx Season Allowance.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800" i="1" u="none">
                          <a:solidFill>
                            <a:srgbClr val="FF0000"/>
                          </a:solidFill>
                          <a:effectLst/>
                        </a:rPr>
                        <a:t>Status: TAC revised Assignment as part of 10/24/23 Structural Review:</a:t>
                      </a:r>
                    </a:p>
                    <a:p>
                      <a:pPr marL="1143000" marR="0" lvl="2" indent="-2286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anose="05000000000000000000" pitchFamily="2" charset="2"/>
                        <a:buChar char=""/>
                      </a:pPr>
                      <a:r>
                        <a:rPr lang="en-US" sz="1800" i="1">
                          <a:solidFill>
                            <a:srgbClr val="FF0000"/>
                          </a:solidFill>
                          <a:effectLst/>
                        </a:rPr>
                        <a:t>Review impacts of existing and proposed EPA regulations on the ERCOT market and the reliability of the ERCOT grid and the future Resource mix 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800" i="1">
                          <a:solidFill>
                            <a:srgbClr val="FF0000"/>
                          </a:solidFill>
                          <a:effectLst/>
                        </a:rPr>
                        <a:t>Currently on hold pending future court ruling on grant of stay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i="1">
                          <a:effectLst/>
                        </a:rPr>
                        <a:t> 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>
                        <a:effectLst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>
                          <a:effectLst/>
                        </a:rPr>
                        <a:t>TAC Assignment:   Review of RUC Compensation for gaps including Revision Requests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800" i="1" u="none">
                          <a:solidFill>
                            <a:srgbClr val="FF0000"/>
                          </a:solidFill>
                          <a:effectLst/>
                        </a:rPr>
                        <a:t>Status: Complete.  </a:t>
                      </a:r>
                      <a:r>
                        <a:rPr lang="en-US" sz="1800" i="1" u="none" strike="noStrike">
                          <a:solidFill>
                            <a:srgbClr val="FF0000"/>
                          </a:solidFill>
                          <a:effectLst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RCWG &amp; WMWG Joint Workshop on Reliability Unit Commitment (RUC) and Verifiable Costs</a:t>
                      </a:r>
                      <a:r>
                        <a:rPr lang="en-US" sz="1800" i="1" u="none">
                          <a:solidFill>
                            <a:srgbClr val="FF0000"/>
                          </a:solidFill>
                          <a:effectLst/>
                        </a:rPr>
                        <a:t> held on August 14, 2023.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endParaRPr lang="en-US" sz="1800" i="1" u="non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endParaRPr lang="en-US" sz="1800" i="1" u="none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TAC Assignment:   Capacity calculation for conservation appeal – installed capacity vs. seasonal max (7/13 ERCOT Conservation Appeal)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800" i="1">
                          <a:solidFill>
                            <a:srgbClr val="FF0000"/>
                          </a:solidFill>
                          <a:effectLst/>
                        </a:rPr>
                        <a:t>Status: Removed as part of 10/24/23 TAC structural review</a:t>
                      </a:r>
                    </a:p>
                  </a:txBody>
                  <a:tcPr marL="35051" marR="35051" marT="0" marB="0"/>
                </a:tc>
                <a:extLst>
                  <a:ext uri="{0D108BD9-81ED-4DB2-BD59-A6C34878D82A}">
                    <a16:rowId xmlns:a16="http://schemas.microsoft.com/office/drawing/2014/main" val="363290401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53B8D6B0-55D6-48DC-86D8-FD95D5F11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305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44CC594A-A820-450F-B363-C19201FCFE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9FAB3DA-E9ED-4574-ABCC-378BC0FF1B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9A2537-D441-4886-9211-5B5476A036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2989" y="2377062"/>
            <a:ext cx="3084844" cy="2103875"/>
          </a:xfrm>
        </p:spPr>
        <p:txBody>
          <a:bodyPr>
            <a:normAutofit fontScale="90000"/>
          </a:bodyPr>
          <a:lstStyle/>
          <a:p>
            <a:pPr marL="182880" lvl="4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3600">
                <a:solidFill>
                  <a:schemeClr val="bg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Update on Current TAC Assignments - </a:t>
            </a:r>
            <a:r>
              <a:rPr lang="en-US" sz="3600" err="1">
                <a:solidFill>
                  <a:schemeClr val="bg1"/>
                </a:solidFill>
                <a:latin typeface="+mj-lt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cont</a:t>
            </a:r>
            <a:endParaRPr lang="en-US" sz="3600" b="1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398574C5-03D5-66F6-9408-E5B0235121F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3935550"/>
              </p:ext>
            </p:extLst>
          </p:nvPr>
        </p:nvGraphicFramePr>
        <p:xfrm>
          <a:off x="4513664" y="169657"/>
          <a:ext cx="6997018" cy="63925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97018">
                  <a:extLst>
                    <a:ext uri="{9D8B030D-6E8A-4147-A177-3AD203B41FA5}">
                      <a16:colId xmlns:a16="http://schemas.microsoft.com/office/drawing/2014/main" val="3240080051"/>
                    </a:ext>
                  </a:extLst>
                </a:gridCol>
              </a:tblGrid>
              <a:tr h="6392508">
                <a:tc>
                  <a:txBody>
                    <a:bodyPr/>
                    <a:lstStyle/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TAC Assignment Review of efficiency of ERS program stemming from discussion of Self-deployment of ERS during July 13 Deployment Event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800" i="1">
                          <a:solidFill>
                            <a:srgbClr val="FF0000"/>
                          </a:solidFill>
                          <a:effectLst/>
                        </a:rPr>
                        <a:t>Status: Removed as part of 10/24/23 TAC structural review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 </a:t>
                      </a:r>
                      <a:r>
                        <a:rPr lang="en-US" sz="18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n-US" sz="180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TAC Assignment:   NPRR1177 - Holistic review of cost recovery issues and standard language for firm fuel supply contracts (assigned 5/23 and 6/5/23 TAC meetings)</a:t>
                      </a:r>
                    </a:p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 </a:t>
                      </a:r>
                      <a:endParaRPr lang="en-US" sz="180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r>
                        <a:rPr lang="en-US" sz="1800" i="1">
                          <a:solidFill>
                            <a:srgbClr val="FF0000"/>
                          </a:solidFill>
                          <a:effectLst/>
                        </a:rPr>
                        <a:t>Status: </a:t>
                      </a:r>
                      <a:r>
                        <a:rPr lang="en-US" sz="1800" i="1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Completed w/ approval of NPRR1177</a:t>
                      </a:r>
                    </a:p>
                    <a:p>
                      <a:pPr marL="342900" marR="0" lvl="0" indent="-34290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Char char="-"/>
                      </a:pPr>
                      <a:endParaRPr lang="en-US" sz="180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None/>
                      </a:pPr>
                      <a:endParaRPr lang="en-US" sz="180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None/>
                      </a:pPr>
                      <a:endParaRPr lang="en-US" sz="180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None/>
                      </a:pPr>
                      <a:endParaRPr lang="en-US" sz="180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None/>
                      </a:pPr>
                      <a:endParaRPr lang="en-US" sz="180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None/>
                      </a:pPr>
                      <a:endParaRPr lang="en-US" sz="180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None/>
                      </a:pPr>
                      <a:endParaRPr lang="en-US" sz="1800">
                        <a:solidFill>
                          <a:srgbClr val="FF0000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marL="0" marR="0" lvl="0" indent="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Times New Roman" panose="02020603050405020304" pitchFamily="18" charset="0"/>
                        <a:buNone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Note – Four of five Open Action Items now complete.  Remaining item:</a:t>
                      </a:r>
                    </a:p>
                    <a:p>
                      <a:pPr marL="285750" marR="0" lvl="0" indent="-285750" algn="l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“Reviewing Wholesale Market Cues for Scarcity Pricing” (9/6/2023)</a:t>
                      </a:r>
                    </a:p>
                  </a:txBody>
                  <a:tcPr marL="114300" marR="114300" marT="0" marB="0"/>
                </a:tc>
                <a:extLst>
                  <a:ext uri="{0D108BD9-81ED-4DB2-BD59-A6C34878D82A}">
                    <a16:rowId xmlns:a16="http://schemas.microsoft.com/office/drawing/2014/main" val="363290401"/>
                  </a:ext>
                </a:extLst>
              </a:tr>
            </a:tbl>
          </a:graphicData>
        </a:graphic>
      </p:graphicFrame>
      <p:sp>
        <p:nvSpPr>
          <p:cNvPr id="24" name="Rectangle 23">
            <a:extLst>
              <a:ext uri="{FF2B5EF4-FFF2-40B4-BE49-F238E27FC236}">
                <a16:creationId xmlns:a16="http://schemas.microsoft.com/office/drawing/2014/main" id="{53B8D6B0-55D6-48DC-86D8-FD95D5F118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33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11">
            <a:extLst>
              <a:ext uri="{FF2B5EF4-FFF2-40B4-BE49-F238E27FC236}">
                <a16:creationId xmlns:a16="http://schemas.microsoft.com/office/drawing/2014/main" id="{4E4490D0-3672-446A-AC12-B4830333BD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2" name="Rectangle 13">
            <a:extLst>
              <a:ext uri="{FF2B5EF4-FFF2-40B4-BE49-F238E27FC236}">
                <a16:creationId xmlns:a16="http://schemas.microsoft.com/office/drawing/2014/main" id="{39CB82C2-DF65-4EC1-8280-F201D50F57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43" name="Straight Connector 15">
            <a:extLst>
              <a:ext uri="{FF2B5EF4-FFF2-40B4-BE49-F238E27FC236}">
                <a16:creationId xmlns:a16="http://schemas.microsoft.com/office/drawing/2014/main" id="{7E1D4427-852B-4B37-8E76-0E9F1810BA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44" name="Rectangle 17">
            <a:extLst>
              <a:ext uri="{FF2B5EF4-FFF2-40B4-BE49-F238E27FC236}">
                <a16:creationId xmlns:a16="http://schemas.microsoft.com/office/drawing/2014/main" id="{FA4CD5CB-D209-4D70-8CA4-629731C59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52D198-57B2-4B62-6E90-7919A808AA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07658" y="128195"/>
            <a:ext cx="10545727" cy="527858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600" b="1">
                <a:solidFill>
                  <a:schemeClr val="tx1">
                    <a:lumMod val="85000"/>
                    <a:lumOff val="15000"/>
                  </a:schemeClr>
                </a:solidFill>
              </a:rPr>
              <a:t>2024 Working Group Leadership</a:t>
            </a:r>
            <a:endParaRPr lang="en-US" sz="36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45" name="Straight Connector 19">
            <a:extLst>
              <a:ext uri="{FF2B5EF4-FFF2-40B4-BE49-F238E27FC236}">
                <a16:creationId xmlns:a16="http://schemas.microsoft.com/office/drawing/2014/main" id="{5C6A2BAE-B461-4B55-8E1F-0722ABDD1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209305" y="4343400"/>
            <a:ext cx="320040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21">
            <a:extLst>
              <a:ext uri="{FF2B5EF4-FFF2-40B4-BE49-F238E27FC236}">
                <a16:creationId xmlns:a16="http://schemas.microsoft.com/office/drawing/2014/main" id="{B4C27B90-DF2B-4D00-BA07-18ED774CD2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47" name="Rectangle 23">
            <a:extLst>
              <a:ext uri="{FF2B5EF4-FFF2-40B4-BE49-F238E27FC236}">
                <a16:creationId xmlns:a16="http://schemas.microsoft.com/office/drawing/2014/main" id="{593ACC25-C262-417A-8AA9-0641C772BD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709F9DF-A164-6D44-5825-E2234E4A5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6421321"/>
              </p:ext>
            </p:extLst>
          </p:nvPr>
        </p:nvGraphicFramePr>
        <p:xfrm>
          <a:off x="782295" y="893477"/>
          <a:ext cx="10971091" cy="5309896"/>
        </p:xfrm>
        <a:graphic>
          <a:graphicData uri="http://schemas.openxmlformats.org/drawingml/2006/table">
            <a:tbl>
              <a:tblPr firstRow="1" firstCol="1" bandRow="1">
                <a:solidFill>
                  <a:srgbClr val="F2F2F2">
                    <a:alpha val="45098"/>
                  </a:srgbClr>
                </a:solidFill>
                <a:tableStyleId>{5C22544A-7EE6-4342-B048-85BDC9FD1C3A}</a:tableStyleId>
              </a:tblPr>
              <a:tblGrid>
                <a:gridCol w="4839188">
                  <a:extLst>
                    <a:ext uri="{9D8B030D-6E8A-4147-A177-3AD203B41FA5}">
                      <a16:colId xmlns:a16="http://schemas.microsoft.com/office/drawing/2014/main" val="2206904911"/>
                    </a:ext>
                  </a:extLst>
                </a:gridCol>
                <a:gridCol w="363682">
                  <a:extLst>
                    <a:ext uri="{9D8B030D-6E8A-4147-A177-3AD203B41FA5}">
                      <a16:colId xmlns:a16="http://schemas.microsoft.com/office/drawing/2014/main" val="1811850789"/>
                    </a:ext>
                  </a:extLst>
                </a:gridCol>
                <a:gridCol w="5768221">
                  <a:extLst>
                    <a:ext uri="{9D8B030D-6E8A-4147-A177-3AD203B41FA5}">
                      <a16:colId xmlns:a16="http://schemas.microsoft.com/office/drawing/2014/main" val="3829713132"/>
                    </a:ext>
                  </a:extLst>
                </a:gridCol>
              </a:tblGrid>
              <a:tr h="547629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Congestion Management (CMWG)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Seth Cochran, DC Energy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Alex Miller, EDF  </a:t>
                      </a: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cap="none" spc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Resource Cost (RCWG)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Blake Holt, LCRA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</a:t>
                      </a:r>
                      <a:r>
                        <a:rPr lang="en-US" sz="2000" b="0" cap="none" spc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Vacant</a:t>
                      </a: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3793389"/>
                  </a:ext>
                </a:extLst>
              </a:tr>
              <a:tr h="85374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Seth Cochran, DC Energy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Co-Chair: Alex Miller, EDF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Blake Holt, LCRA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Co-Chair:    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38100" cmpd="sng">
                      <a:noFill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262281"/>
                  </a:ext>
                </a:extLst>
              </a:tr>
              <a:tr h="608261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Demand Side (DSWG)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Kevin Hanson, NGR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</a:t>
                      </a:r>
                      <a:r>
                        <a:rPr lang="en-US" sz="2000" b="0" cap="none" spc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Vacant</a:t>
                      </a: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Supply Analysis (SAWG)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Kevin Hanson, NGR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Co-Vice Chairs: Greg Lackey, CPS</a:t>
                      </a:r>
                      <a:b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</a:b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                          Pete Warnken, ERCOT  </a:t>
                      </a: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60168169"/>
                  </a:ext>
                </a:extLst>
              </a:tr>
              <a:tr h="766791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Kevin Hanson, NGR 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Kevin Hanson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Co-Vice Chairs: Greg Lackey, Pete Warnken  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90535"/>
                  </a:ext>
                </a:extLst>
              </a:tr>
              <a:tr h="606127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Metering (MWG) 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Michael Blum, CPE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Kyle Stuckly, Oncor</a:t>
                      </a: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Wholesale Market (WMWG)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Colin Walcavich, NGR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Andrew Reimers, </a:t>
                      </a:r>
                      <a:r>
                        <a:rPr lang="en-US" sz="2000" b="0" cap="none" spc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Lancium</a:t>
                      </a: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F2F2F2">
                        <a:alpha val="45098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396323"/>
                  </a:ext>
                </a:extLst>
              </a:tr>
              <a:tr h="770389">
                <a:tc vMerge="1"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Michael Blum, CPE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Kyle Stuckly, Oncor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Chair:  Colin Walcavich, NGR  </a:t>
                      </a:r>
                    </a:p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Vice Chair:   Andrew Reimers, </a:t>
                      </a:r>
                      <a:r>
                        <a:rPr lang="en-US" sz="2400" b="0" cap="none" spc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Lancium</a:t>
                      </a:r>
                      <a:endParaRPr lang="en-US" sz="24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rgbClr val="BFBFBF">
                        <a:alpha val="34902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763921"/>
                  </a:ext>
                </a:extLst>
              </a:tr>
              <a:tr h="1156958">
                <a:tc>
                  <a:txBody>
                    <a:bodyPr/>
                    <a:lstStyle/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Market Settlements (MSWG)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Chair: </a:t>
                      </a:r>
                      <a:r>
                        <a:rPr lang="en-US" sz="2000" b="0" cap="none" spc="0" err="1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Heddie</a:t>
                      </a: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 Lookadoo, Shell</a:t>
                      </a:r>
                    </a:p>
                    <a:p>
                      <a:pPr marL="0" marR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0" cap="none" spc="0"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Vice Chair: Shuye Teng, LCRA</a:t>
                      </a: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highlight>
                          <a:srgbClr val="C0C0C0"/>
                        </a:highlight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  <a:prstDash val="soli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0" cap="none" spc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8063" marR="68063" marT="90751" marB="0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12700" cmpd="sng">
                      <a:noFill/>
                      <a:prstDash val="soli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84339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0981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25C8D2C1-DA83-420D-9635-D52CE066B5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34F74C9-6A0B-409E-AD1C-45B58BE91B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5486A9D-1265-4B57-91E6-68E666B978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F452A527-3631-41ED-858D-3777A7D149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3343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FB55DB-9E0B-4B82-A775-EF031F8A9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150" y="639097"/>
            <a:ext cx="6416691" cy="366467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>
                <a:solidFill>
                  <a:schemeClr val="tx1">
                    <a:lumMod val="85000"/>
                    <a:lumOff val="15000"/>
                  </a:schemeClr>
                </a:solidFill>
              </a:rPr>
              <a:t>Next Meeting </a:t>
            </a:r>
            <a:br>
              <a:rPr lang="en-US" sz="660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br>
              <a:rPr lang="en-US" sz="660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6600" u="sng">
                <a:solidFill>
                  <a:schemeClr val="tx1">
                    <a:lumMod val="85000"/>
                    <a:lumOff val="15000"/>
                  </a:schemeClr>
                </a:solidFill>
              </a:rPr>
              <a:t>February 7</a:t>
            </a:r>
            <a:r>
              <a:rPr lang="en-US" sz="6600" u="sng" baseline="30000">
                <a:solidFill>
                  <a:schemeClr val="tx1">
                    <a:lumMod val="85000"/>
                    <a:lumOff val="15000"/>
                  </a:schemeClr>
                </a:solidFill>
              </a:rPr>
              <a:t>th</a:t>
            </a:r>
            <a:r>
              <a:rPr lang="en-US" sz="6600" u="sng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DA0FA00F-7190-4737-8CF9-E2FB8EA3085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7469"/>
          <a:stretch/>
        </p:blipFill>
        <p:spPr>
          <a:xfrm>
            <a:off x="162302" y="284703"/>
            <a:ext cx="5462001" cy="5054156"/>
          </a:xfrm>
          <a:prstGeom prst="rect">
            <a:avLst/>
          </a:prstGeom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8A9C89-B313-458F-9C85-515930A51A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805053" y="4343400"/>
            <a:ext cx="4389120" cy="0"/>
          </a:xfrm>
          <a:prstGeom prst="line">
            <a:avLst/>
          </a:prstGeom>
          <a:ln w="6350">
            <a:solidFill>
              <a:schemeClr val="tx2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F85B92BC-678C-4E14-97E6-3227DEF8637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644120-A6B9-4D5C-8A60-E2F4CC220E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57244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Cambria-Calibri">
      <a:majorFont>
        <a:latin typeface="Cambria" panose="02040503050406030204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550AB4A1B11D40BA93648E453A38A9" ma:contentTypeVersion="10" ma:contentTypeDescription="Create a new document." ma:contentTypeScope="" ma:versionID="a23f2b49f195ed5706c0043339cf2995">
  <xsd:schema xmlns:xsd="http://www.w3.org/2001/XMLSchema" xmlns:xs="http://www.w3.org/2001/XMLSchema" xmlns:p="http://schemas.microsoft.com/office/2006/metadata/properties" xmlns:ns3="60b3afc9-a72a-4286-a1f6-3c61aad5d6c4" targetNamespace="http://schemas.microsoft.com/office/2006/metadata/properties" ma:root="true" ma:fieldsID="25f05895d88c426d0858f9f4f1a8fcf0" ns3:_="">
    <xsd:import namespace="60b3afc9-a72a-4286-a1f6-3c61aad5d6c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b3afc9-a72a-4286-a1f6-3c61aad5d6c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9730CC-A266-4BA8-9C1E-8492A0A26614}">
  <ds:schemaRefs>
    <ds:schemaRef ds:uri="60b3afc9-a72a-4286-a1f6-3c61aad5d6c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08C2B8A-E3D4-4968-B35C-5CC75D34F43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4A27AB3-3142-443C-B6D1-944B4E605F1F}">
  <ds:schemaRefs>
    <ds:schemaRef ds:uri="60b3afc9-a72a-4286-a1f6-3c61aad5d6c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722</Words>
  <Application>Microsoft Office PowerPoint</Application>
  <PresentationFormat>Widescreen</PresentationFormat>
  <Paragraphs>103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Cambria</vt:lpstr>
      <vt:lpstr>Courier New</vt:lpstr>
      <vt:lpstr>Symbol</vt:lpstr>
      <vt:lpstr>Times New Roman</vt:lpstr>
      <vt:lpstr>Wingdings</vt:lpstr>
      <vt:lpstr>Retrospect</vt:lpstr>
      <vt:lpstr>WMS Report</vt:lpstr>
      <vt:lpstr>WMS Meeting  Jan 10, 2024</vt:lpstr>
      <vt:lpstr>Revision Requests Under WMS Review</vt:lpstr>
      <vt:lpstr>Update on Current TAC Assignments</vt:lpstr>
      <vt:lpstr>Update on Current TAC Assignments - cont</vt:lpstr>
      <vt:lpstr>Update on Current TAC Assignments - cont</vt:lpstr>
      <vt:lpstr>2024 Working Group Leadership</vt:lpstr>
      <vt:lpstr>Next Meeting   February 7th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WMS Report</dc:title>
  <dc:creator>Surendran, Resmi SENA-STX/A/7</dc:creator>
  <cp:lastModifiedBy>Blakey, Eric</cp:lastModifiedBy>
  <cp:revision>2</cp:revision>
  <cp:lastPrinted>2023-01-18T21:52:04Z</cp:lastPrinted>
  <dcterms:created xsi:type="dcterms:W3CDTF">2021-01-14T19:13:08Z</dcterms:created>
  <dcterms:modified xsi:type="dcterms:W3CDTF">2024-01-17T00:09:14Z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0x0101000E550AB4A1B11D40BA93648E453A38A9</vt:lpwstr>
  </property>
  <property fmtid="{D5CDD505-2E9C-101B-9397-08002B2CF9AE}" pid="3" name="MSIP_Label_e3ac3a1a-de19-428b-b395-6d250d7743fb_Enabled">
    <vt:lpwstr>true</vt:lpwstr>
  </property>
  <property fmtid="{D5CDD505-2E9C-101B-9397-08002B2CF9AE}" pid="4" name="MSIP_Label_e3ac3a1a-de19-428b-b395-6d250d7743fb_SetDate">
    <vt:lpwstr>2023-10-18T18:11:19Z</vt:lpwstr>
  </property>
  <property fmtid="{D5CDD505-2E9C-101B-9397-08002B2CF9AE}" pid="5" name="MSIP_Label_e3ac3a1a-de19-428b-b395-6d250d7743fb_Method">
    <vt:lpwstr>Standard</vt:lpwstr>
  </property>
  <property fmtid="{D5CDD505-2E9C-101B-9397-08002B2CF9AE}" pid="6" name="MSIP_Label_e3ac3a1a-de19-428b-b395-6d250d7743fb_Name">
    <vt:lpwstr>Internal Use Only</vt:lpwstr>
  </property>
  <property fmtid="{D5CDD505-2E9C-101B-9397-08002B2CF9AE}" pid="7" name="MSIP_Label_e3ac3a1a-de19-428b-b395-6d250d7743fb_SiteId">
    <vt:lpwstr>88cc5fd7-fd78-44b6-ad75-b6915088974f</vt:lpwstr>
  </property>
  <property fmtid="{D5CDD505-2E9C-101B-9397-08002B2CF9AE}" pid="8" name="MSIP_Label_e3ac3a1a-de19-428b-b395-6d250d7743fb_ActionId">
    <vt:lpwstr>d8bd3985-4e3c-4aeb-aa28-005f77a50c8f</vt:lpwstr>
  </property>
  <property fmtid="{D5CDD505-2E9C-101B-9397-08002B2CF9AE}" pid="9" name="MSIP_Label_e3ac3a1a-de19-428b-b395-6d250d7743fb_ContentBits">
    <vt:lpwstr>0</vt:lpwstr>
  </property>
</Properties>
</file>